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1"/>
  </p:notesMasterIdLst>
  <p:sldIdLst>
    <p:sldId id="270" r:id="rId3"/>
    <p:sldId id="273" r:id="rId4"/>
    <p:sldId id="378" r:id="rId5"/>
    <p:sldId id="379" r:id="rId6"/>
    <p:sldId id="380" r:id="rId7"/>
    <p:sldId id="381" r:id="rId8"/>
    <p:sldId id="276" r:id="rId9"/>
    <p:sldId id="277" r:id="rId10"/>
    <p:sldId id="278" r:id="rId11"/>
    <p:sldId id="280" r:id="rId12"/>
    <p:sldId id="281" r:id="rId13"/>
    <p:sldId id="384" r:id="rId14"/>
    <p:sldId id="283" r:id="rId15"/>
    <p:sldId id="352" r:id="rId16"/>
    <p:sldId id="282" r:id="rId17"/>
    <p:sldId id="284" r:id="rId18"/>
    <p:sldId id="382" r:id="rId19"/>
    <p:sldId id="286" r:id="rId20"/>
    <p:sldId id="287" r:id="rId21"/>
    <p:sldId id="383" r:id="rId22"/>
    <p:sldId id="288" r:id="rId23"/>
    <p:sldId id="289" r:id="rId24"/>
    <p:sldId id="279" r:id="rId25"/>
    <p:sldId id="290" r:id="rId26"/>
    <p:sldId id="291" r:id="rId27"/>
    <p:sldId id="292" r:id="rId28"/>
    <p:sldId id="294" r:id="rId29"/>
    <p:sldId id="296" r:id="rId30"/>
    <p:sldId id="298" r:id="rId31"/>
    <p:sldId id="297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5" r:id="rId48"/>
    <p:sldId id="317" r:id="rId49"/>
    <p:sldId id="314" r:id="rId50"/>
    <p:sldId id="318" r:id="rId51"/>
    <p:sldId id="319" r:id="rId52"/>
    <p:sldId id="353" r:id="rId53"/>
    <p:sldId id="359" r:id="rId54"/>
    <p:sldId id="360" r:id="rId55"/>
    <p:sldId id="334" r:id="rId56"/>
    <p:sldId id="335" r:id="rId57"/>
    <p:sldId id="328" r:id="rId58"/>
    <p:sldId id="329" r:id="rId59"/>
    <p:sldId id="330" r:id="rId60"/>
    <p:sldId id="333" r:id="rId61"/>
    <p:sldId id="336" r:id="rId62"/>
    <p:sldId id="337" r:id="rId63"/>
    <p:sldId id="361" r:id="rId64"/>
    <p:sldId id="362" r:id="rId65"/>
    <p:sldId id="363" r:id="rId66"/>
    <p:sldId id="364" r:id="rId67"/>
    <p:sldId id="365" r:id="rId68"/>
    <p:sldId id="366" r:id="rId69"/>
    <p:sldId id="355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6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111" d="100"/>
          <a:sy n="111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B3949-8082-4008-8CA0-98EB48204BD8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9CB46-39DD-4587-BCFB-5EDD7D490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06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52A4C236-7492-C94B-AB39-513D9A9930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7367FD-63DD-4F45-867A-3BF345868BB0}" type="slidenum">
              <a:rPr lang="en-US" altLang="en-US" sz="1200" smtClean="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FD3F773-9C35-C745-B44A-BF1133A2CE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063C7EC2-B6E8-8049-9CD3-A6BDB405A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WHILE OFTEN NEGLECTED OR IGNORED, THE AGGREGATE PORTION OF CONCRETE IS BY FAR THE LARGEST COMPONENT.</a:t>
            </a:r>
          </a:p>
        </p:txBody>
      </p:sp>
    </p:spTree>
    <p:extLst>
      <p:ext uri="{BB962C8B-B14F-4D97-AF65-F5344CB8AC3E}">
        <p14:creationId xmlns:p14="http://schemas.microsoft.com/office/powerpoint/2010/main" val="2283412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419D8C59-74B3-B44E-B368-C329AC5B74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353466B2-9FA0-284C-94EB-AC3C33C0F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Various Manufactures various Test Kits</a:t>
            </a: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2DD67C2E-6BAA-4740-BE79-9D0D4345F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14FBE5-0240-D645-B50A-A62D85F6ABB5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50750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76FA1C11-CC8E-EA41-90D4-341DD84E7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7AE17FC1-7FBC-1C49-8B4B-529DD98EF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Table top test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A07B0C8A-87B3-C448-85E4-D572B90429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104F51-626B-1042-8A01-7C93C95A79D5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98774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A5479455-9B91-A043-B7C3-BE5280F76C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A33342B-E1F0-E647-B7AE-B4511333BFBF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72746B85-2956-A04C-9E03-AEBC7E9083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921DD864-0956-914A-ADCD-4C3EC05721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1438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694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BCCDB513-D276-3148-8D5C-159B3DB3E8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CE2929B-C250-C245-95E1-72C9D781F1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Key to this test is to determine the how well the aggregate holds up to freeze thaw cycles</a:t>
            </a:r>
          </a:p>
        </p:txBody>
      </p:sp>
    </p:spTree>
    <p:extLst>
      <p:ext uri="{BB962C8B-B14F-4D97-AF65-F5344CB8AC3E}">
        <p14:creationId xmlns:p14="http://schemas.microsoft.com/office/powerpoint/2010/main" val="1956123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A749C1E1-8745-6C4B-B3D1-A463835859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B2E8D457-3E43-F140-94CD-4A70F2E63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Soak samples for 16 to 18 hours. Samples are then dried at 230 degrees F until constant weigh is recorded.</a:t>
            </a: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73F33DF2-8515-2C44-84CF-10DD364F8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48FC5F-B92B-7245-9C96-8326E737689F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5602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4ACCA571-4D84-5848-AE4F-6BAE163A01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5DDC35-249E-C848-A16E-3338F8612A63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4D38699C-2697-5A4A-99DD-9C92889792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2349801C-0EB6-1544-AD64-C3F0EBEE29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1438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96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9A8C3897-9B75-3045-8098-C12A1D095F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AA2009C0-8E01-BA46-BEA5-2F318EC46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In other words checking to make sure aggregate is not to soft.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FCEE4E02-16F1-7D4D-BEA7-9CCF77757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81B5D5-0190-6048-AE2C-BE3B8E288737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61850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C7B9E473-ED63-BB4B-B7F6-5859C039FC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A89199-794F-D747-A798-1294E439203F}" type="slidenum">
              <a:rPr lang="de-DE" altLang="en-US" sz="1200" smtClean="0"/>
              <a:pPr/>
              <a:t>22</a:t>
            </a:fld>
            <a:endParaRPr lang="de-DE" altLang="en-US" sz="12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406683DE-AFBB-8749-84A1-238FCEDEA1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8008747E-4009-EB43-BA68-71466356E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479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6A25A23C-A87A-B544-91F7-4D731F4AA4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D9579F-9FD6-1E45-8A03-ED3A97CA663C}" type="slidenum">
              <a:rPr lang="de-DE" altLang="en-US" sz="1200" smtClean="0"/>
              <a:pPr/>
              <a:t>24</a:t>
            </a:fld>
            <a:endParaRPr lang="de-DE" altLang="en-US" sz="12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D396ABCF-6E70-F946-9376-77B188F6A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1EA05AE5-156C-AA4B-9BCC-2C206F5C12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245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72A4FE7E-2280-D144-B588-A6B5B815F6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40AF2D-1B34-3C42-867A-C545A640862F}" type="slidenum">
              <a:rPr lang="de-DE" altLang="en-US" sz="1200" smtClean="0"/>
              <a:pPr/>
              <a:t>25</a:t>
            </a:fld>
            <a:endParaRPr lang="de-DE" altLang="en-US" sz="12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53A6788E-4016-1E46-8FA8-609030956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170790EC-5597-1547-9F68-B7E01BF6EA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365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15378575-C0AF-1F45-847B-1578857390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3663D9-CB39-3E44-B7D0-82A451E00650}" type="slidenum">
              <a:rPr lang="en-US" altLang="en-US" sz="1200" smtClean="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71452ED4-F9DD-FC48-A241-EDD314C252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457450" y="746125"/>
            <a:ext cx="12444413" cy="7000875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468D79FD-060A-E943-85EF-6B11F1EFBC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6963" y="7894638"/>
            <a:ext cx="5364162" cy="960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Coarse aggregate. Rounded gravel (left) and crushed stone (right)</a:t>
            </a:r>
          </a:p>
        </p:txBody>
      </p:sp>
    </p:spTree>
    <p:extLst>
      <p:ext uri="{BB962C8B-B14F-4D97-AF65-F5344CB8AC3E}">
        <p14:creationId xmlns:p14="http://schemas.microsoft.com/office/powerpoint/2010/main" val="3473864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E8C4801F-5238-F74C-822F-5050112F15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93DD66-2022-5B40-A16C-C637ED97ED11}" type="slidenum">
              <a:rPr lang="de-DE" altLang="en-US" sz="1200" smtClean="0"/>
              <a:pPr/>
              <a:t>26</a:t>
            </a:fld>
            <a:endParaRPr lang="de-DE" altLang="en-US" sz="12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22360E48-034A-DF4D-8889-A9C65A3F8F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27A7C41D-3747-BE42-86E0-1FDB098B9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#4 sieve is 4 openings per inch..etc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500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D45E76BE-8B9A-924C-96C9-546E5ED8E4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5CAC39E-EEEC-EC42-B5F6-A53C9042C6EE}" type="slidenum">
              <a:rPr lang="de-DE" altLang="en-US" sz="1200" smtClean="0"/>
              <a:pPr/>
              <a:t>27</a:t>
            </a:fld>
            <a:endParaRPr lang="de-DE" altLang="en-US" sz="12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586B92CB-AF5F-6046-8289-12E8292B65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3BE437DD-CB3D-1B4F-8751-7415283343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Well graded equals less paste needed to fill voids</a:t>
            </a:r>
          </a:p>
        </p:txBody>
      </p:sp>
    </p:spTree>
    <p:extLst>
      <p:ext uri="{BB962C8B-B14F-4D97-AF65-F5344CB8AC3E}">
        <p14:creationId xmlns:p14="http://schemas.microsoft.com/office/powerpoint/2010/main" val="18626260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1D416C82-3F76-9F4E-9CD6-22260E4CB6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974B36-79DC-5B44-B407-88A4CCA804C6}" type="slidenum">
              <a:rPr lang="de-DE" altLang="en-US" sz="1200" smtClean="0"/>
              <a:pPr/>
              <a:t>28</a:t>
            </a:fld>
            <a:endParaRPr lang="de-DE" altLang="en-US" sz="1200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DF7E5A14-869C-0542-8250-600AABE4E6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E184C536-F00C-284A-BAF0-45D62650DA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Point:  Gradation affects many things, not just one thing</a:t>
            </a:r>
          </a:p>
        </p:txBody>
      </p:sp>
    </p:spTree>
    <p:extLst>
      <p:ext uri="{BB962C8B-B14F-4D97-AF65-F5344CB8AC3E}">
        <p14:creationId xmlns:p14="http://schemas.microsoft.com/office/powerpoint/2010/main" val="4017720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BD44B392-EC3B-7A41-B323-40264336DB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9306DBC8-8660-454D-A9E4-FE544435E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2.3 is finer than 3.1</a:t>
            </a:r>
          </a:p>
          <a:p>
            <a:pPr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½” and pan not used in FM calculation</a:t>
            </a: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5C39EF37-1C49-AB42-9C58-72024108B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1E3FFE-F9CE-9742-99EB-85E0F9182451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58299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961BC5D5-0307-6240-9FD3-49FF294328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492942-4F37-AB4B-9A94-0F96799889CA}" type="slidenum">
              <a:rPr lang="de-DE" altLang="en-US" sz="1200" smtClean="0"/>
              <a:pPr/>
              <a:t>30</a:t>
            </a:fld>
            <a:endParaRPr lang="de-DE" altLang="en-US" sz="12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BCF62449-7918-794B-846A-DECD28F01F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02B20C37-A1B8-1E4A-88A0-568310310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gradation of the aggregate = distribution of particle sizes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The </a:t>
            </a:r>
            <a:r>
              <a:rPr lang="en-US" altLang="en-US" b="1" dirty="0">
                <a:latin typeface="Arial" panose="020B0604020202020204" pitchFamily="34" charset="0"/>
              </a:rPr>
              <a:t>Fineness modulus</a:t>
            </a:r>
            <a:r>
              <a:rPr lang="en-US" altLang="en-US" dirty="0">
                <a:latin typeface="Arial" panose="020B0604020202020204" pitchFamily="34" charset="0"/>
              </a:rPr>
              <a:t> (</a:t>
            </a:r>
            <a:r>
              <a:rPr lang="en-US" altLang="en-US" b="1" dirty="0">
                <a:latin typeface="Arial" panose="020B0604020202020204" pitchFamily="34" charset="0"/>
              </a:rPr>
              <a:t>FM</a:t>
            </a:r>
            <a:r>
              <a:rPr lang="en-US" altLang="en-US" dirty="0">
                <a:latin typeface="Arial" panose="020B0604020202020204" pitchFamily="34" charset="0"/>
              </a:rPr>
              <a:t>) is an empirical figure obtained by adding the total percentage of the sample of an aggregate retained on each of a specified series of sieves, and dividing the sum by 100. The same value of fineness modulus may therefore be obtained from several different particle size distributions.</a:t>
            </a:r>
          </a:p>
        </p:txBody>
      </p:sp>
    </p:spTree>
    <p:extLst>
      <p:ext uri="{BB962C8B-B14F-4D97-AF65-F5344CB8AC3E}">
        <p14:creationId xmlns:p14="http://schemas.microsoft.com/office/powerpoint/2010/main" val="325797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D893A6CC-0FB8-6842-8D75-E541B971A5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3652997D-1F7C-D64F-941F-5CB6F3B5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Low FM is generally sandy in texture more water, less strength. High FM lesser water, better strength, but workability not as good.</a:t>
            </a:r>
          </a:p>
          <a:p>
            <a:pPr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Note:  #200 doesn’t pertain to FM calculation.</a:t>
            </a:r>
          </a:p>
          <a:p>
            <a:pPr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Local spec may govern the above requirements</a:t>
            </a:r>
          </a:p>
          <a:p>
            <a:pPr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The finer the modulus the more friction you incur when stripping</a:t>
            </a: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7DE2A5C7-9ACD-E44A-91D4-C6C80E2A5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124F42-DC39-6440-935D-AE1E669CA91F}" type="slidenum">
              <a:rPr lang="en-US" altLang="en-US" sz="1200" smtClean="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23886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DA1307A3-8058-5E40-9AAE-218B9C305F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C95E93-DFE9-6542-A91E-4AC7E3C3BB9F}" type="slidenum">
              <a:rPr lang="de-DE" altLang="en-US" sz="1200" smtClean="0"/>
              <a:pPr/>
              <a:t>32</a:t>
            </a:fld>
            <a:endParaRPr lang="de-DE" altLang="en-US" sz="1200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DAC200C6-07BC-6843-9A9F-443B884155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962E3AE-A865-894E-BC38-D49FC661EE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Example work sheet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04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778BCD1B-EBE1-B44C-827B-8782839E1C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CEF8E0-DC02-A945-98B1-C4FDD3E9AC29}" type="slidenum">
              <a:rPr lang="de-DE" altLang="en-US" sz="1200" smtClean="0"/>
              <a:pPr/>
              <a:t>33</a:t>
            </a:fld>
            <a:endParaRPr lang="de-DE" altLang="en-US" sz="1200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A35611F1-91F2-FA48-AD6A-5E5C3F21F6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ABEEA29C-08BC-9941-BF87-FF3A4F37DC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Differ amounts between beginning and end sample weight due to moisture, material lodged in sieve screen, or carelessness of operator.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35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1F26C76A-C63A-E64D-B28F-DBB8940C2D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9CCF7E-E5BF-934D-89D1-5595CA511BB2}" type="slidenum">
              <a:rPr lang="de-DE" altLang="en-US" sz="1200" smtClean="0"/>
              <a:pPr/>
              <a:t>34</a:t>
            </a:fld>
            <a:endParaRPr lang="de-DE" altLang="en-US" sz="1200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0E181E66-B558-A943-A636-D347B901BB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854E7FA9-90CB-DB4A-94D9-7D37DE59B6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66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B35E1899-5232-4F45-8568-B33984A66A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14E06F-2E37-6C49-915F-C7215255300D}" type="slidenum">
              <a:rPr lang="de-DE" altLang="en-US" sz="1200" smtClean="0"/>
              <a:pPr/>
              <a:t>35</a:t>
            </a:fld>
            <a:endParaRPr lang="de-DE" altLang="en-US" sz="1200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9CEF5263-F0F7-534E-9E64-7904BFB8F2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0B7FE52E-1341-4C4C-8AD4-17F018717F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136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68FD0238-9F2E-5341-8ADE-121F219B71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7A3B75-F208-D14D-851C-27DE1026B4D0}" type="slidenum">
              <a:rPr lang="en-US" altLang="en-US" sz="1200" smtClean="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8DE532B5-B03B-9449-8425-B2729B652F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457450" y="746125"/>
            <a:ext cx="12444413" cy="7000875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77013523-3DE4-A240-8622-55DC9422E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6963" y="7894638"/>
            <a:ext cx="5364162" cy="960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 Close up of fine aggregate (sand). </a:t>
            </a:r>
          </a:p>
        </p:txBody>
      </p:sp>
    </p:spTree>
    <p:extLst>
      <p:ext uri="{BB962C8B-B14F-4D97-AF65-F5344CB8AC3E}">
        <p14:creationId xmlns:p14="http://schemas.microsoft.com/office/powerpoint/2010/main" val="2213971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66189B3A-1A93-5E42-9BF7-F24D15CB89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029518-F84A-EB45-986E-9144D6CFCE72}" type="slidenum">
              <a:rPr lang="de-DE" altLang="en-US" sz="1200" smtClean="0"/>
              <a:pPr/>
              <a:t>36</a:t>
            </a:fld>
            <a:endParaRPr lang="de-DE" altLang="en-US" sz="1200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7846D424-CC6A-3F48-947D-6E52E3F9C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B0F0D31-CA1F-1044-AC29-07209D729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The material that passes through the sieve</a:t>
            </a:r>
          </a:p>
        </p:txBody>
      </p:sp>
    </p:spTree>
    <p:extLst>
      <p:ext uri="{BB962C8B-B14F-4D97-AF65-F5344CB8AC3E}">
        <p14:creationId xmlns:p14="http://schemas.microsoft.com/office/powerpoint/2010/main" val="40022720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06703753-DAD1-6946-ADED-16AFA0EBF4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25F88A-231C-F34E-B693-B0A817428B7C}" type="slidenum">
              <a:rPr lang="de-DE" altLang="en-US" sz="1200" smtClean="0"/>
              <a:pPr/>
              <a:t>37</a:t>
            </a:fld>
            <a:endParaRPr lang="de-DE" altLang="en-US" sz="120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06F5186A-B51B-3141-B6B6-C26F5A8C7E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B4ED0987-587B-FC48-BE3F-4D06206A8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Last 2 columns list min and max specification tolerances for % passing.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70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A7A87A63-D696-324C-8D78-03AF31CECC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FCC922-2178-1F44-B60E-B72A82002D28}" type="slidenum">
              <a:rPr lang="de-DE" altLang="en-US" sz="1200" smtClean="0"/>
              <a:pPr/>
              <a:t>38</a:t>
            </a:fld>
            <a:endParaRPr lang="de-DE" altLang="en-US" sz="1200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143FD39F-139F-CD4D-83EC-E9E7C4629C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5B9A468F-F975-CA4C-8041-06D28B0FE2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Graph illustrates a test sample compared to min and max % passing specification.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9701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82B9DE47-2472-9945-BF40-35903C437C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EE5502-27E4-E54C-ABFF-3B320DBE8A45}" type="slidenum">
              <a:rPr lang="de-DE" altLang="en-US" sz="1200" smtClean="0"/>
              <a:pPr/>
              <a:t>39</a:t>
            </a:fld>
            <a:endParaRPr lang="de-DE" altLang="en-US" sz="120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05F0B38E-7B23-A44C-A0E9-A16DB97AAB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A9247E3F-D641-1049-AFE6-F83BC89CC6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731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D306838C-DB84-0140-AA90-FC3720A82E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5FFDE71B-1889-1247-8A64-FAAD613EA2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Example of high FM</a:t>
            </a:r>
          </a:p>
        </p:txBody>
      </p:sp>
    </p:spTree>
    <p:extLst>
      <p:ext uri="{BB962C8B-B14F-4D97-AF65-F5344CB8AC3E}">
        <p14:creationId xmlns:p14="http://schemas.microsoft.com/office/powerpoint/2010/main" val="32682455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27046E73-0CAF-1B48-A2BF-7E3A582FC8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73012137-4D8D-994B-9475-CAA83E2A3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Graph illustrates a test sample compared to min and max % passing specification.</a:t>
            </a:r>
          </a:p>
          <a:p>
            <a:pPr eaLnBrk="1" hangingPunct="1"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Remind students:  Per C76, gradation has been deleted, and therefore pipe production does not have to fall within  C33 gradation.  Therefore, answer is yes to the above.</a:t>
            </a:r>
          </a:p>
          <a:p>
            <a:pPr>
              <a:buFontTx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0D1ECA55-5B7B-4747-93EC-B7EF8956C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832306-1171-5240-A8F4-C7865FF80BCE}" type="slidenum">
              <a:rPr lang="en-US" altLang="en-US" sz="1200" smtClean="0"/>
              <a:pPr/>
              <a:t>41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640070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565F8C9B-33D0-B740-AB41-999D98178E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B787C3-8FFB-A24A-8653-848372737611}" type="slidenum">
              <a:rPr lang="de-DE" altLang="en-US" sz="1200" smtClean="0"/>
              <a:pPr/>
              <a:t>42</a:t>
            </a:fld>
            <a:endParaRPr lang="de-DE" altLang="en-US" sz="1200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A868A1A9-D3B0-CA4A-B2F4-AF89E2797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EB4BBBF6-A935-9E4D-A6D3-A13F984CF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5284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5D369C71-678A-474E-B7E4-B794A0C345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487147-1379-6B49-B66F-998A3BA52115}" type="slidenum">
              <a:rPr lang="de-DE" altLang="en-US" sz="1200" smtClean="0"/>
              <a:pPr/>
              <a:t>43</a:t>
            </a:fld>
            <a:endParaRPr lang="de-DE" altLang="en-US" sz="1200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E85826FE-405E-9441-BA52-F76E2EC1CE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07A3915B-25F2-3648-8374-CA1AD98CF1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Volume –Length x width x height</a:t>
            </a:r>
          </a:p>
          <a:p>
            <a:pPr eaLnBrk="1" hangingPunct="1"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Surface area-length x width x # of surface areas</a:t>
            </a:r>
          </a:p>
        </p:txBody>
      </p:sp>
    </p:spTree>
    <p:extLst>
      <p:ext uri="{BB962C8B-B14F-4D97-AF65-F5344CB8AC3E}">
        <p14:creationId xmlns:p14="http://schemas.microsoft.com/office/powerpoint/2010/main" val="17984339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DE770740-9A21-B94A-B50E-964D5225F1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69AAD9-E373-7340-AB53-4430434FB87B}" type="slidenum">
              <a:rPr lang="de-DE" altLang="en-US" sz="1200" smtClean="0"/>
              <a:pPr/>
              <a:t>44</a:t>
            </a:fld>
            <a:endParaRPr lang="de-DE" altLang="en-US" sz="1200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79236002-0B77-8F4E-8F1A-1AF154E090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7554C30B-3FE1-5C45-B30E-CFD55772A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823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894AA169-B8B7-F844-8C99-2484464D03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F1B477-9743-0046-BBDD-5D945FF046FC}" type="slidenum">
              <a:rPr lang="de-DE" altLang="en-US" sz="1200" smtClean="0"/>
              <a:pPr/>
              <a:t>45</a:t>
            </a:fld>
            <a:endParaRPr lang="de-DE" altLang="en-US" sz="1200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47D35EC9-FBA1-7040-9AF5-DF8FC902C2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22313"/>
            <a:ext cx="6392862" cy="3597275"/>
          </a:xfrm>
          <a:ln w="12700" cap="flat"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9746D789-2540-B04A-A095-968D4C665C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96" tIns="49550" rIns="99096" bIns="49550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802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2BCC65C1-9B8A-2340-AE70-3ADCF0A874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6E47B7-A54C-AD4C-820D-05060E513C2C}" type="slidenum">
              <a:rPr lang="de-DE" altLang="en-US" sz="1200" smtClean="0"/>
              <a:pPr/>
              <a:t>7</a:t>
            </a:fld>
            <a:endParaRPr lang="de-DE" altLang="en-US" sz="12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22828747-F133-5343-9646-041C91EB05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876DA3C9-3A33-2241-BD35-24C72B400F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4227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81A88EF6-000B-234B-B26F-BC27AE9F69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CC0494-0FE5-1F49-A8B1-11E4FB1DEF86}" type="slidenum">
              <a:rPr lang="de-DE" altLang="en-US" sz="1200" smtClean="0"/>
              <a:pPr/>
              <a:t>46</a:t>
            </a:fld>
            <a:endParaRPr lang="de-DE" altLang="en-US" sz="1200"/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9B2A972F-7495-5740-A026-329DFA6390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900AF1E9-8BDC-F445-A021-14124280B3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300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:a16="http://schemas.microsoft.com/office/drawing/2014/main" id="{8D190820-80FB-8A4B-9EA0-6A02E79F00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33AFE6-937C-9844-8827-35867C18F94C}" type="slidenum">
              <a:rPr lang="de-DE" altLang="en-US" sz="1200" smtClean="0"/>
              <a:pPr/>
              <a:t>47</a:t>
            </a:fld>
            <a:endParaRPr lang="de-DE" altLang="en-US" sz="1200"/>
          </a:p>
        </p:txBody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id="{5E433D83-1EA0-4A46-A30F-2E06DBEE32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113668" name="Rectangle 3">
            <a:extLst>
              <a:ext uri="{FF2B5EF4-FFF2-40B4-BE49-F238E27FC236}">
                <a16:creationId xmlns:a16="http://schemas.microsoft.com/office/drawing/2014/main" id="{AA915189-59BA-1E45-A2D2-90F111F96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640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E19520BE-A936-D347-8947-031E032AAF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EEB5740C-7566-804E-8AEB-9F7571C327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Cook out method – ASTM C566 is the most accurate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972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0762B31D-DC8D-8845-8E57-D50C0C9C485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7" rIns="96653" bIns="48327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3DE3CCBF-8CD6-BB40-9180-1BBCB2EBF77A}" type="slidenum">
              <a:rPr lang="de-DE" altLang="en-US" sz="1200"/>
              <a:pPr algn="r"/>
              <a:t>52</a:t>
            </a:fld>
            <a:endParaRPr lang="de-DE" altLang="en-US" sz="1200"/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03DF6E7F-2B9D-5C42-9108-516BC19C93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02D6F089-DE29-D243-B732-1AA16E77A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5599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C0EAA8C1-C3BB-0940-B57E-F50682F4B7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2E4CF3A3-F95C-AD40-8AAA-E3D85CFC9E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Always make sure you adjust your mix for moisture.</a:t>
            </a:r>
          </a:p>
        </p:txBody>
      </p:sp>
    </p:spTree>
    <p:extLst>
      <p:ext uri="{BB962C8B-B14F-4D97-AF65-F5344CB8AC3E}">
        <p14:creationId xmlns:p14="http://schemas.microsoft.com/office/powerpoint/2010/main" val="19071532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5E4894DF-E875-F54E-8C3C-EC2DE9B983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A1564E-D3F9-E343-8076-0DE958AC1490}" type="slidenum">
              <a:rPr lang="de-DE" altLang="en-US" sz="1200" smtClean="0"/>
              <a:pPr/>
              <a:t>54</a:t>
            </a:fld>
            <a:endParaRPr lang="de-DE" altLang="en-US" sz="1200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6DF5FA54-906D-1747-8297-77E81E7AD6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0207C164-AD4A-C946-B31D-B31F013B65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240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1D49C3C8-73D3-4B46-BE43-B1BB39A4E8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D866F0-D1EA-924C-9B13-2C39FC3C9465}" type="slidenum">
              <a:rPr lang="de-DE" altLang="en-US" sz="1200" smtClean="0"/>
              <a:pPr/>
              <a:t>59</a:t>
            </a:fld>
            <a:endParaRPr lang="de-DE" altLang="en-US" sz="1200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AB73C13D-6933-C24C-A18D-4EB802E492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00F3C274-1CDE-D043-88C8-75373ECE4A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6128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868B24B6-B5DF-2747-BB03-E6DD561939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E72080-70B4-1F4E-96FC-0F9260C3B955}" type="slidenum">
              <a:rPr lang="de-DE" altLang="en-US" sz="1200" smtClean="0"/>
              <a:pPr/>
              <a:t>60</a:t>
            </a:fld>
            <a:endParaRPr lang="de-DE" altLang="en-US" sz="1200"/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2DF556E6-E86D-4F46-837F-B7826F9235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D51A8271-0E3B-A340-A4B1-220DDDE3AF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When you dealing with specific gravity you are using it to calculate absolute volumes …..Do not confuse with Bulk Volumes (An Example (1) Cement bulk volume 94 </a:t>
            </a:r>
            <a:r>
              <a:rPr lang="en-US" altLang="en-US" dirty="0" err="1">
                <a:latin typeface="Arial" panose="020B0604020202020204" pitchFamily="34" charset="0"/>
              </a:rPr>
              <a:t>lbs</a:t>
            </a:r>
            <a:r>
              <a:rPr lang="en-US" altLang="en-US" dirty="0">
                <a:latin typeface="Arial" panose="020B0604020202020204" pitchFamily="34" charset="0"/>
              </a:rPr>
              <a:t> / cubic foot (2) Cement absolute volume 196.56 </a:t>
            </a:r>
            <a:r>
              <a:rPr lang="en-US" altLang="en-US" dirty="0" err="1">
                <a:latin typeface="Arial" panose="020B0604020202020204" pitchFamily="34" charset="0"/>
              </a:rPr>
              <a:t>lbs</a:t>
            </a:r>
            <a:r>
              <a:rPr lang="en-US" altLang="en-US" dirty="0">
                <a:latin typeface="Arial" panose="020B0604020202020204" pitchFamily="34" charset="0"/>
              </a:rPr>
              <a:t> / cubic foot (3.15 x 62.4). Everything in mix designs is absolute.  Absolute volume accounts for all void spaces being filled.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408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7C42869E-9DAF-5844-947D-B664F66E5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9802A9-79E0-4F48-A859-D2D27450276B}" type="slidenum">
              <a:rPr lang="de-DE" altLang="en-US" sz="1200" smtClean="0"/>
              <a:pPr/>
              <a:t>61</a:t>
            </a:fld>
            <a:endParaRPr lang="de-DE" altLang="en-US" sz="1200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806F3647-943B-E645-B1F0-4D752F6418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84E999F4-89C7-A348-A36F-8C1E1AC7DC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2448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>
            <a:extLst>
              <a:ext uri="{FF2B5EF4-FFF2-40B4-BE49-F238E27FC236}">
                <a16:creationId xmlns:a16="http://schemas.microsoft.com/office/drawing/2014/main" id="{0B482DED-5703-8A4E-90BC-E225F97B4B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>
            <a:extLst>
              <a:ext uri="{FF2B5EF4-FFF2-40B4-BE49-F238E27FC236}">
                <a16:creationId xmlns:a16="http://schemas.microsoft.com/office/drawing/2014/main" id="{695AC8ED-2293-324A-B347-701728DEF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C702</a:t>
            </a:r>
          </a:p>
        </p:txBody>
      </p:sp>
      <p:sp>
        <p:nvSpPr>
          <p:cNvPr id="140292" name="Slide Number Placeholder 3">
            <a:extLst>
              <a:ext uri="{FF2B5EF4-FFF2-40B4-BE49-F238E27FC236}">
                <a16:creationId xmlns:a16="http://schemas.microsoft.com/office/drawing/2014/main" id="{93BF5ECE-C1EC-3B4B-B0FE-2D5032872DFA}"/>
              </a:ext>
            </a:extLst>
          </p:cNvPr>
          <p:cNvSpPr txBox="1">
            <a:spLocks noGrp="1"/>
          </p:cNvSpPr>
          <p:nvPr/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7" rIns="96653" bIns="48327" anchor="b"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0E6E0F07-3135-E840-97AB-9CCC65E21DE0}" type="slidenum">
              <a:rPr lang="en-US" altLang="en-US" sz="1200"/>
              <a:pPr algn="r"/>
              <a:t>65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81034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AB800A3F-70CD-B54E-B744-0A8C59A39F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AD526C-9985-5842-9B33-55CB4BF74010}" type="slidenum">
              <a:rPr lang="de-DE" altLang="en-US" sz="1200" smtClean="0"/>
              <a:pPr/>
              <a:t>8</a:t>
            </a:fld>
            <a:endParaRPr lang="de-DE" altLang="en-US" sz="12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F8510FF6-EFAB-AC44-B685-C33DE0E77C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D511700-164C-CF44-8117-5A6CC7A00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ASTM C637 - </a:t>
            </a:r>
            <a:r>
              <a:rPr lang="en-US" altLang="en-US">
                <a:solidFill>
                  <a:srgbClr val="231F20"/>
                </a:solidFill>
                <a:latin typeface="Times-Roman" pitchFamily="2" charset="0"/>
                <a:ea typeface="Calibri" panose="020F0502020204030204" pitchFamily="34" charset="0"/>
                <a:cs typeface="Times-Roman" pitchFamily="2" charset="0"/>
              </a:rPr>
              <a:t>Natural mineral aggregates such as barite or hematite. Synthetic aggregates such as iron, steel. And fine aggregate consisting of natural or manufactured sand including high-density minerals. </a:t>
            </a:r>
            <a:endParaRPr lang="en-US" altLang="en-US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79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DB4EF95B-CBD9-DF47-8898-DDD0C71F77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8E5CB7-3247-6A41-A7F0-FE2FCEF8C751}" type="slidenum">
              <a:rPr lang="de-DE" altLang="en-US" sz="1200" smtClean="0"/>
              <a:pPr/>
              <a:t>10</a:t>
            </a:fld>
            <a:endParaRPr lang="de-DE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B8512AD5-B52F-7843-8C97-968BA75037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22313"/>
            <a:ext cx="6386513" cy="3594100"/>
          </a:xfrm>
          <a:ln w="12700" cap="flat">
            <a:solidFill>
              <a:schemeClr val="tx1"/>
            </a:solidFill>
          </a:ln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DCDEEFBA-F5B4-C543-8E9D-3D2588568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57" tIns="48479" rIns="96957" bIns="48479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92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E67D2E3C-3EFD-2040-92C4-AE994D2CEE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93A2378E-2F4B-F94F-B546-C9E4568E7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C3EE04BF-1BEC-0644-AC48-87696BDCDC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EF0794-EF3B-5C45-9656-51BEEED4608F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76386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AED2E105-EC7F-624B-8DF3-3476010D95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5FF7766B-DC9E-304C-8A7B-001E82A2C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Lignite is of poorest quality material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4373479A-7228-D844-AA56-A0A60E917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85B065-AC6D-4147-82BF-CCB3B1D29F4C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53474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9E0DDDC2-C6F4-F342-A27F-0660366306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19187FD3-8681-7C45-89A6-7F7B71A03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ASTM C40 test for organic impurities, i.e. decayed vegatable matter.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759408B5-57EF-E148-9793-D03873260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08FE1A-AC67-134A-B073-3ADE2CD6D7D7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54973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9E0C-7011-4389-A137-DEA4C8DB6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0571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7A098-6091-4580-9E12-B57A92BD3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692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634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0F5CC-1D09-A734-ED45-298406CC6F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511" y="0"/>
            <a:ext cx="12202511" cy="6858000"/>
          </a:xfrm>
          <a:prstGeom prst="rect">
            <a:avLst/>
          </a:prstGeom>
        </p:spPr>
      </p:pic>
      <p:sp>
        <p:nvSpPr>
          <p:cNvPr id="13" name="Isosceles Triangle 16">
            <a:extLst>
              <a:ext uri="{FF2B5EF4-FFF2-40B4-BE49-F238E27FC236}">
                <a16:creationId xmlns:a16="http://schemas.microsoft.com/office/drawing/2014/main" id="{F660061E-0FF5-3240-A1B7-5A3D50D87C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 flipH="1">
            <a:off x="4683702" y="0"/>
            <a:ext cx="7556938" cy="6868510"/>
          </a:xfrm>
          <a:prstGeom prst="triangle">
            <a:avLst>
              <a:gd name="adj" fmla="val 100000"/>
            </a:avLst>
          </a:prstGeom>
          <a:solidFill>
            <a:srgbClr val="1C1B4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57667"/>
              </a:solidFill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C27A654-B6CF-13ED-7B79-72D4F2039ED2}"/>
              </a:ext>
            </a:extLst>
          </p:cNvPr>
          <p:cNvSpPr/>
          <p:nvPr userDrawn="1"/>
        </p:nvSpPr>
        <p:spPr>
          <a:xfrm flipH="1">
            <a:off x="7285085" y="4556235"/>
            <a:ext cx="4955555" cy="2312276"/>
          </a:xfrm>
          <a:prstGeom prst="rtTriangle">
            <a:avLst/>
          </a:prstGeom>
          <a:solidFill>
            <a:srgbClr val="CF682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50AE2E-EDEE-69F5-1D98-B3221CC465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05714" y="87294"/>
            <a:ext cx="6186091" cy="15397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44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CB0A846-8E90-B2E9-5461-DD30DA449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50775" y="1907540"/>
            <a:ext cx="4141030" cy="613027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 i="0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5991D0-C3C4-0539-EBBD-E29E64DD01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849" y="4752481"/>
            <a:ext cx="1943099" cy="1919782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E0EE76E6-D048-362C-3760-7228FF59B9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0" y="5712373"/>
            <a:ext cx="3175000" cy="105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EA105E-1FE5-2C4B-B0C9-B47F7C99E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746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24B766-FFF9-3540-C218-2F140D1D4F0D}"/>
              </a:ext>
            </a:extLst>
          </p:cNvPr>
          <p:cNvSpPr/>
          <p:nvPr userDrawn="1"/>
        </p:nvSpPr>
        <p:spPr>
          <a:xfrm>
            <a:off x="10746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D393122-4203-93EB-E82F-149841FFEA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36828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2"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ground, truck&#10;&#10;Description automatically generated">
            <a:extLst>
              <a:ext uri="{FF2B5EF4-FFF2-40B4-BE49-F238E27FC236}">
                <a16:creationId xmlns:a16="http://schemas.microsoft.com/office/drawing/2014/main" id="{F6D67C56-759D-078E-72DA-94B98E71E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7E18BA-8B3C-55C8-80C8-A8F017BE566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46A3C4-D666-6D65-8A61-1C796A4B10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45464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sunglasses&#10;&#10;Description automatically generated">
            <a:extLst>
              <a:ext uri="{FF2B5EF4-FFF2-40B4-BE49-F238E27FC236}">
                <a16:creationId xmlns:a16="http://schemas.microsoft.com/office/drawing/2014/main" id="{A1850B56-29B6-D341-A623-10C8D2AFB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92691D-1F94-8628-B410-89E54BD0CE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DDB45F-071C-20A5-6B61-A8608DB28B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74182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open, sitting, building&#10;&#10;Description automatically generated">
            <a:extLst>
              <a:ext uri="{FF2B5EF4-FFF2-40B4-BE49-F238E27FC236}">
                <a16:creationId xmlns:a16="http://schemas.microsoft.com/office/drawing/2014/main" id="{777D7A96-6ECB-5045-BA27-4CF2F432D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52"/>
          <a:stretch/>
        </p:blipFill>
        <p:spPr>
          <a:xfrm>
            <a:off x="0" y="-1"/>
            <a:ext cx="12191998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D6E765-BE56-FAB0-0706-F4A062DAC27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F7046">
                  <a:alpha val="39000"/>
                </a:srgbClr>
              </a:gs>
              <a:gs pos="27000">
                <a:srgbClr val="CF7046">
                  <a:alpha val="41000"/>
                </a:srgbClr>
              </a:gs>
              <a:gs pos="63000">
                <a:srgbClr val="1C1B4A">
                  <a:alpha val="41000"/>
                </a:srgbClr>
              </a:gs>
              <a:gs pos="100000">
                <a:srgbClr val="1C1B4A">
                  <a:alpha val="43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8DF2A0-EBA2-E960-9D7E-CE2A1052D2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938" y="2450382"/>
            <a:ext cx="8788122" cy="9406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 spc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39189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>
            <a:extLst>
              <a:ext uri="{FF2B5EF4-FFF2-40B4-BE49-F238E27FC236}">
                <a16:creationId xmlns:a16="http://schemas.microsoft.com/office/drawing/2014/main" id="{AE9DF784-4D96-CDE4-F11F-3BE91C0ED6D3}"/>
              </a:ext>
            </a:extLst>
          </p:cNvPr>
          <p:cNvSpPr/>
          <p:nvPr userDrawn="1"/>
        </p:nvSpPr>
        <p:spPr>
          <a:xfrm rot="1314683">
            <a:off x="3352896" y="5376927"/>
            <a:ext cx="3657600" cy="845255"/>
          </a:xfrm>
          <a:custGeom>
            <a:avLst/>
            <a:gdLst>
              <a:gd name="connsiteX0" fmla="*/ 0 w 3657600"/>
              <a:gd name="connsiteY0" fmla="*/ 0 h 833833"/>
              <a:gd name="connsiteX1" fmla="*/ 3657600 w 3657600"/>
              <a:gd name="connsiteY1" fmla="*/ 0 h 833833"/>
              <a:gd name="connsiteX2" fmla="*/ 3657600 w 3657600"/>
              <a:gd name="connsiteY2" fmla="*/ 833833 h 833833"/>
              <a:gd name="connsiteX3" fmla="*/ 0 w 3657600"/>
              <a:gd name="connsiteY3" fmla="*/ 833833 h 833833"/>
              <a:gd name="connsiteX4" fmla="*/ 0 w 3657600"/>
              <a:gd name="connsiteY4" fmla="*/ 0 h 833833"/>
              <a:gd name="connsiteX0" fmla="*/ 0 w 3657600"/>
              <a:gd name="connsiteY0" fmla="*/ 11422 h 845255"/>
              <a:gd name="connsiteX1" fmla="*/ 2628302 w 3657600"/>
              <a:gd name="connsiteY1" fmla="*/ 0 h 845255"/>
              <a:gd name="connsiteX2" fmla="*/ 3657600 w 3657600"/>
              <a:gd name="connsiteY2" fmla="*/ 845255 h 845255"/>
              <a:gd name="connsiteX3" fmla="*/ 0 w 3657600"/>
              <a:gd name="connsiteY3" fmla="*/ 845255 h 845255"/>
              <a:gd name="connsiteX4" fmla="*/ 0 w 3657600"/>
              <a:gd name="connsiteY4" fmla="*/ 11422 h 84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845255">
                <a:moveTo>
                  <a:pt x="0" y="11422"/>
                </a:moveTo>
                <a:lnTo>
                  <a:pt x="2628302" y="0"/>
                </a:lnTo>
                <a:lnTo>
                  <a:pt x="3657600" y="845255"/>
                </a:lnTo>
                <a:lnTo>
                  <a:pt x="0" y="845255"/>
                </a:lnTo>
                <a:lnTo>
                  <a:pt x="0" y="11422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4000">
                <a:schemeClr val="accent5">
                  <a:lumMod val="1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7E40B8-EAAD-7DDE-8D31-EE8BBAEC1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16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DC217CC5-FF1E-ED11-6BB6-C566083C7636}"/>
              </a:ext>
            </a:extLst>
          </p:cNvPr>
          <p:cNvSpPr/>
          <p:nvPr userDrawn="1"/>
        </p:nvSpPr>
        <p:spPr>
          <a:xfrm rot="10800000" flipH="1" flipV="1">
            <a:off x="0" y="4178443"/>
            <a:ext cx="6726621" cy="2698409"/>
          </a:xfrm>
          <a:prstGeom prst="triangle">
            <a:avLst>
              <a:gd name="adj" fmla="val 0"/>
            </a:avLst>
          </a:prstGeom>
          <a:gradFill>
            <a:gsLst>
              <a:gs pos="0">
                <a:schemeClr val="accent5">
                  <a:lumMod val="10000"/>
                </a:schemeClr>
              </a:gs>
              <a:gs pos="64000">
                <a:schemeClr val="accent4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3CE4D6D5-813D-6F2F-1F0F-FEB37FCE2E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6201" y="584091"/>
            <a:ext cx="5472530" cy="1043261"/>
          </a:xfrm>
          <a:prstGeom prst="rect">
            <a:avLst/>
          </a:prstGeom>
        </p:spPr>
        <p:txBody>
          <a:bodyPr anchor="ctr"/>
          <a:lstStyle>
            <a:lvl1pPr>
              <a:defRPr sz="3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33BFAB7-B314-FDFC-7911-B907A150BD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6201" y="1829543"/>
            <a:ext cx="5472530" cy="39762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AFD5B74-B116-F92E-E80F-F5FC802F3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924" y="5685228"/>
            <a:ext cx="2874690" cy="9461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992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3D8CC83-7838-E3F7-B357-BE3D7B51B6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8924" y="304800"/>
            <a:ext cx="6096000" cy="33002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EA631F0-EE04-1F6A-AF0F-33F1DC326CE2}"/>
              </a:ext>
            </a:extLst>
          </p:cNvPr>
          <p:cNvSpPr/>
          <p:nvPr userDrawn="1"/>
        </p:nvSpPr>
        <p:spPr>
          <a:xfrm rot="10800000" flipH="1">
            <a:off x="0" y="-6958"/>
            <a:ext cx="6726621" cy="2698409"/>
          </a:xfrm>
          <a:prstGeom prst="triangle">
            <a:avLst>
              <a:gd name="adj" fmla="val 0"/>
            </a:avLst>
          </a:prstGeom>
          <a:gradFill>
            <a:gsLst>
              <a:gs pos="0">
                <a:schemeClr val="accent5">
                  <a:lumMod val="10000"/>
                </a:schemeClr>
              </a:gs>
              <a:gs pos="64000">
                <a:schemeClr val="accent4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101C6C7-DBBF-B235-1B21-2296903364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24" y="4549040"/>
            <a:ext cx="6096000" cy="1043261"/>
          </a:xfrm>
          <a:prstGeom prst="rect">
            <a:avLst/>
          </a:prstGeom>
        </p:spPr>
        <p:txBody>
          <a:bodyPr anchor="ctr"/>
          <a:lstStyle>
            <a:lvl1pPr>
              <a:defRPr sz="3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AE6E579-63E3-352A-A48C-1F71E59D4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31421" y="328315"/>
            <a:ext cx="4839904" cy="6303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C4E6B10-2454-C86A-5575-8CC831832F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923" y="5685228"/>
            <a:ext cx="6095999" cy="9461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9741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44E4-29A5-4518-8865-FBAA7792B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668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86E1A4-615E-491E-BA13-BF68ED33D59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Isosceles Triangle 9">
            <a:extLst>
              <a:ext uri="{FF2B5EF4-FFF2-40B4-BE49-F238E27FC236}">
                <a16:creationId xmlns:a16="http://schemas.microsoft.com/office/drawing/2014/main" id="{6449437C-BC4D-054C-BC76-31D22D301770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rgbClr val="1F576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2C9FDC2-FDAE-5E91-32B3-5C82BB26B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6092890"/>
            <a:ext cx="661861" cy="6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44E4-29A5-4518-8865-FBAA7792B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6AA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86E1A4-615E-491E-BA13-BF68ED33D59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Isosceles Triangle 9">
            <a:extLst>
              <a:ext uri="{FF2B5EF4-FFF2-40B4-BE49-F238E27FC236}">
                <a16:creationId xmlns:a16="http://schemas.microsoft.com/office/drawing/2014/main" id="{6449437C-BC4D-054C-BC76-31D22D301770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rgbClr val="36AAA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2C9FDC2-FDAE-5E91-32B3-5C82BB26B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6092890"/>
            <a:ext cx="661861" cy="6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0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44E4-29A5-4518-8865-FBAA7792B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5C86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86E1A4-615E-491E-BA13-BF68ED33D59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Isosceles Triangle 9">
            <a:extLst>
              <a:ext uri="{FF2B5EF4-FFF2-40B4-BE49-F238E27FC236}">
                <a16:creationId xmlns:a16="http://schemas.microsoft.com/office/drawing/2014/main" id="{6449437C-BC4D-054C-BC76-31D22D301770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rgbClr val="5C863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2C9FDC2-FDAE-5E91-32B3-5C82BB26B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6092890"/>
            <a:ext cx="661861" cy="6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9980D-1916-4926-BDF9-EF9B3A80E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112"/>
            <a:ext cx="10515600" cy="469079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D7476-29D3-4E92-B317-67398AB0A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3207"/>
            <a:ext cx="10515600" cy="4263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881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577FFE-993A-12E3-9234-3F6506235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167"/>
            <a:ext cx="10206519" cy="662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1C1B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DC2E74-1C16-071C-BD1A-A874DAD43DB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442132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106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2EEF864-E76F-4104-AFC9-830445287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5939" y="5766927"/>
            <a:ext cx="800121" cy="86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64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DB84-B3FF-4061-8814-8B25BF9DC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959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1C1B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0F572-C1C1-4780-89E5-E04BB1D80F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7365CF-2412-41D3-97B9-6930B69B799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3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50000"/>
              </a:lnSpc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50000"/>
              </a:lnSpc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6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  <p:bldP spid="8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5D386-7DE0-41F0-8782-6630ACC1A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90254"/>
            <a:ext cx="10515600" cy="87749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1C1B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13001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17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C5194-A067-4A11-B1E4-BC4B92CEE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accent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2CD95-C185-48ED-977E-87BFCEEA581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EAADCD-7B64-45F9-930B-64E72CD5CF5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183188" y="987425"/>
            <a:ext cx="6169024" cy="4881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20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07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1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3DF5AF-4B8B-4ADA-B0DC-2E8D9B9D4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56D7-C5F3-437F-A7FF-FA2B7C702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087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accent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52866-733D-45B9-A2CA-FC3D7745588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50873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74321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39265F8-B3CB-7047-977A-3E0195A6D4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4252" y="1094196"/>
            <a:ext cx="5105583" cy="22628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spc="0">
                <a:solidFill>
                  <a:srgbClr val="142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CLOSING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B2DA29-554E-1E4E-9E67-5C84165418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4253" y="3564803"/>
            <a:ext cx="5105584" cy="15786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i="0">
                <a:solidFill>
                  <a:srgbClr val="CF682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Contact Info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F65B48-1852-4447-86A1-4924D3C67637}"/>
              </a:ext>
            </a:extLst>
          </p:cNvPr>
          <p:cNvSpPr/>
          <p:nvPr userDrawn="1"/>
        </p:nvSpPr>
        <p:spPr>
          <a:xfrm>
            <a:off x="6645529" y="748309"/>
            <a:ext cx="5361380" cy="53613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E68939-4BCD-F3B7-0738-98D6B7626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528" y="633687"/>
            <a:ext cx="5361380" cy="5297045"/>
          </a:xfrm>
          <a:prstGeom prst="rect">
            <a:avLst/>
          </a:prstGeom>
        </p:spPr>
      </p:pic>
      <p:sp>
        <p:nvSpPr>
          <p:cNvPr id="4" name="Isosceles Triangle 9">
            <a:extLst>
              <a:ext uri="{FF2B5EF4-FFF2-40B4-BE49-F238E27FC236}">
                <a16:creationId xmlns:a16="http://schemas.microsoft.com/office/drawing/2014/main" id="{674136AC-6495-8D74-7B55-10142E9AAC69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rgbClr val="1C1B4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06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0ABB7-C37F-4505-B8AA-AA607DB80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7956"/>
            <a:ext cx="10515600" cy="56270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8FD36-B28D-4BC1-A4D5-C040E4168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3545"/>
            <a:ext cx="5181600" cy="41934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A341C-FEA3-4635-B998-39CDFCCC7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83545"/>
            <a:ext cx="5181600" cy="4193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390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01AD87-15FB-784A-874D-54C0FB9F81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2997"/>
            <a:ext cx="12205992" cy="415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49287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Futura Condensed Medium" charset="0"/>
                <a:ea typeface="Futura Condensed Medium" charset="0"/>
                <a:cs typeface="Futura Condensed Medium" charset="0"/>
              </a:defRPr>
            </a:lvl1pPr>
          </a:lstStyle>
          <a:p>
            <a:r>
              <a:rPr lang="en-US" dirty="0"/>
              <a:t>Rigid Rugged Resilient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Futura Condensed Medium" charset="0"/>
                <a:ea typeface="Futura Condensed Medium" charset="0"/>
                <a:cs typeface="Futura Condensed Medium" charset="0"/>
              </a:defRPr>
            </a:lvl1pPr>
          </a:lstStyle>
          <a:p>
            <a:fld id="{5BB8F4AC-74EA-D34F-8E84-741626411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0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6033" y="414338"/>
            <a:ext cx="10103339" cy="5000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946032" y="1057275"/>
            <a:ext cx="9964616" cy="4765675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4948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B078B-23CA-7B43-8C46-50F07AED7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2997"/>
            <a:ext cx="12205992" cy="4150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8000" y="649287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Futura Condensed Medium" charset="0"/>
                <a:ea typeface="Futura Condensed Medium" charset="0"/>
                <a:cs typeface="Futura Condensed Medium" charset="0"/>
              </a:defRPr>
            </a:lvl1pPr>
          </a:lstStyle>
          <a:p>
            <a:r>
              <a:rPr lang="en-US" dirty="0"/>
              <a:t>Rigid Rugged Resilient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latin typeface="Futura Condensed Medium" charset="0"/>
                <a:ea typeface="Futura Condensed Medium" charset="0"/>
                <a:cs typeface="Futura Condensed Medium" charset="0"/>
              </a:defRPr>
            </a:lvl1pPr>
          </a:lstStyle>
          <a:p>
            <a:fld id="{5BB8F4AC-74EA-D34F-8E84-7416264119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61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6">
            <a:extLst>
              <a:ext uri="{FF2B5EF4-FFF2-40B4-BE49-F238E27FC236}">
                <a16:creationId xmlns:a16="http://schemas.microsoft.com/office/drawing/2014/main" id="{C42B1FDA-2B84-6045-AC9B-26E692016101}"/>
              </a:ext>
            </a:extLst>
          </p:cNvPr>
          <p:cNvSpPr/>
          <p:nvPr userDrawn="1"/>
        </p:nvSpPr>
        <p:spPr>
          <a:xfrm rot="10800000">
            <a:off x="1592493" y="-1"/>
            <a:ext cx="10607815" cy="5671335"/>
          </a:xfrm>
          <a:prstGeom prst="triangle">
            <a:avLst>
              <a:gd name="adj" fmla="val 0"/>
            </a:avLst>
          </a:prstGeom>
          <a:solidFill>
            <a:srgbClr val="1C1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5766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DD805-4964-488A-8BD1-BBA60AF33E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8926" y="2031001"/>
            <a:ext cx="5864068" cy="22628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spc="0">
                <a:solidFill>
                  <a:srgbClr val="142B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D43BA-963B-4C9D-AFE9-3851344FB2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8926" y="4501608"/>
            <a:ext cx="5864069" cy="13093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i="0">
                <a:solidFill>
                  <a:srgbClr val="CF682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98ED13-F7E4-E947-AA40-FE3ECB1580C6}"/>
              </a:ext>
            </a:extLst>
          </p:cNvPr>
          <p:cNvSpPr/>
          <p:nvPr userDrawn="1"/>
        </p:nvSpPr>
        <p:spPr>
          <a:xfrm>
            <a:off x="6645529" y="748309"/>
            <a:ext cx="5361380" cy="53613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80BB2-5E2E-7549-69A5-A280B32E7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528" y="633687"/>
            <a:ext cx="5361380" cy="529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2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7FC684-9F15-B300-8C9F-B63459006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76"/>
          <a:stretch/>
        </p:blipFill>
        <p:spPr>
          <a:xfrm>
            <a:off x="-10511" y="0"/>
            <a:ext cx="12202511" cy="6858000"/>
          </a:xfrm>
          <a:prstGeom prst="rect">
            <a:avLst/>
          </a:prstGeom>
        </p:spPr>
      </p:pic>
      <p:sp>
        <p:nvSpPr>
          <p:cNvPr id="13" name="Isosceles Triangle 16">
            <a:extLst>
              <a:ext uri="{FF2B5EF4-FFF2-40B4-BE49-F238E27FC236}">
                <a16:creationId xmlns:a16="http://schemas.microsoft.com/office/drawing/2014/main" id="{F660061E-0FF5-3240-A1B7-5A3D50D87C7D}"/>
              </a:ext>
            </a:extLst>
          </p:cNvPr>
          <p:cNvSpPr/>
          <p:nvPr userDrawn="1"/>
        </p:nvSpPr>
        <p:spPr>
          <a:xfrm rot="10800000">
            <a:off x="-10511" y="-5255"/>
            <a:ext cx="7556938" cy="6868510"/>
          </a:xfrm>
          <a:prstGeom prst="triangle">
            <a:avLst>
              <a:gd name="adj" fmla="val 100000"/>
            </a:avLst>
          </a:prstGeom>
          <a:solidFill>
            <a:srgbClr val="1C1B4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57667"/>
              </a:solidFill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C27A654-B6CF-13ED-7B79-72D4F2039ED2}"/>
              </a:ext>
            </a:extLst>
          </p:cNvPr>
          <p:cNvSpPr/>
          <p:nvPr userDrawn="1"/>
        </p:nvSpPr>
        <p:spPr>
          <a:xfrm>
            <a:off x="-10511" y="4550979"/>
            <a:ext cx="4955555" cy="2312276"/>
          </a:xfrm>
          <a:prstGeom prst="rtTriangl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50AE2E-EDEE-69F5-1D98-B3221CC465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751" y="467712"/>
            <a:ext cx="5005568" cy="15397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CB0A846-8E90-B2E9-5461-DD30DA449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751" y="2119663"/>
            <a:ext cx="4141030" cy="61302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800" i="0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E0EE76E6-D048-362C-3760-7228FF59B9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5596466"/>
            <a:ext cx="3175000" cy="105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5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FB20D-A3CF-4CEA-9053-01712AA3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3112"/>
            <a:ext cx="1051560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69DC3-AE2A-42B7-9997-CA43DE9EF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58425"/>
            <a:ext cx="10515600" cy="3518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C20F00-1410-4D77-8FE6-B065803850CD}"/>
              </a:ext>
            </a:extLst>
          </p:cNvPr>
          <p:cNvPicPr/>
          <p:nvPr userDrawn="1"/>
        </p:nvPicPr>
        <p:blipFill rotWithShape="1">
          <a:blip r:embed="rId9"/>
          <a:srcRect l="40288" t="55151" r="40288" b="5432"/>
          <a:stretch/>
        </p:blipFill>
        <p:spPr bwMode="auto">
          <a:xfrm>
            <a:off x="1413853" y="7319"/>
            <a:ext cx="1371600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98F514-F3C3-441E-B417-E3F8AB5CF90E}"/>
              </a:ext>
            </a:extLst>
          </p:cNvPr>
          <p:cNvSpPr txBox="1"/>
          <p:nvPr userDrawn="1"/>
        </p:nvSpPr>
        <p:spPr>
          <a:xfrm>
            <a:off x="5532241" y="0"/>
            <a:ext cx="5303520" cy="110642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Stencil" panose="040409050D0802020404" pitchFamily="82" charset="0"/>
              </a:rPr>
              <a:t>QUALITY SCHOOL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69FA40-C5A9-438D-933D-A1C26B55CACC}"/>
              </a:ext>
            </a:extLst>
          </p:cNvPr>
          <p:cNvPicPr/>
          <p:nvPr userDrawn="1"/>
        </p:nvPicPr>
        <p:blipFill rotWithShape="1">
          <a:blip r:embed="rId10"/>
          <a:srcRect l="17693" t="54731" r="63076" b="5586"/>
          <a:stretch/>
        </p:blipFill>
        <p:spPr bwMode="auto">
          <a:xfrm>
            <a:off x="0" y="7319"/>
            <a:ext cx="1406677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D7100D-B8D7-4C58-83AA-0550B3EA73A8}"/>
              </a:ext>
            </a:extLst>
          </p:cNvPr>
          <p:cNvPicPr/>
          <p:nvPr userDrawn="1"/>
        </p:nvPicPr>
        <p:blipFill rotWithShape="1">
          <a:blip r:embed="rId10"/>
          <a:srcRect l="40309" t="54731" r="40461" b="5586"/>
          <a:stretch/>
        </p:blipFill>
        <p:spPr bwMode="auto">
          <a:xfrm>
            <a:off x="4171405" y="7319"/>
            <a:ext cx="1371600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967700-087C-45FB-8B19-B389CB731995}"/>
              </a:ext>
            </a:extLst>
          </p:cNvPr>
          <p:cNvPicPr/>
          <p:nvPr userDrawn="1"/>
        </p:nvPicPr>
        <p:blipFill rotWithShape="1">
          <a:blip r:embed="rId10"/>
          <a:srcRect l="63076" t="54731" r="17692" b="5586"/>
          <a:stretch/>
        </p:blipFill>
        <p:spPr bwMode="auto">
          <a:xfrm>
            <a:off x="2785453" y="7319"/>
            <a:ext cx="1378776" cy="109728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94A58A4-B287-4F9C-AA36-3BD152218841}"/>
              </a:ext>
            </a:extLst>
          </p:cNvPr>
          <p:cNvSpPr txBox="1"/>
          <p:nvPr userDrawn="1"/>
        </p:nvSpPr>
        <p:spPr>
          <a:xfrm>
            <a:off x="10009119" y="6425465"/>
            <a:ext cx="2049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Bodoni MT Condensed" panose="02070606080606020203" pitchFamily="18" charset="0"/>
              </a:rPr>
              <a:t>CONCRETEPIPE.ORG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E0F43A-90DD-4468-B430-D32E917CCC10}"/>
              </a:ext>
            </a:extLst>
          </p:cNvPr>
          <p:cNvSpPr/>
          <p:nvPr userDrawn="1"/>
        </p:nvSpPr>
        <p:spPr>
          <a:xfrm>
            <a:off x="5543005" y="0"/>
            <a:ext cx="5292755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FE02A7-F08C-48BA-B22A-9414A3652C67}"/>
              </a:ext>
            </a:extLst>
          </p:cNvPr>
          <p:cNvSpPr/>
          <p:nvPr userDrawn="1"/>
        </p:nvSpPr>
        <p:spPr>
          <a:xfrm>
            <a:off x="4164230" y="0"/>
            <a:ext cx="1378776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D70C1F-E858-4BA0-ACBB-0A466AF81638}"/>
              </a:ext>
            </a:extLst>
          </p:cNvPr>
          <p:cNvSpPr/>
          <p:nvPr userDrawn="1"/>
        </p:nvSpPr>
        <p:spPr>
          <a:xfrm>
            <a:off x="2792628" y="0"/>
            <a:ext cx="1371601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91B9AF-166B-4296-8A10-87CB30E805BC}"/>
              </a:ext>
            </a:extLst>
          </p:cNvPr>
          <p:cNvSpPr/>
          <p:nvPr userDrawn="1"/>
        </p:nvSpPr>
        <p:spPr>
          <a:xfrm>
            <a:off x="1406678" y="0"/>
            <a:ext cx="1385950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54846A-7791-493F-903F-57C86FC0E40F}"/>
              </a:ext>
            </a:extLst>
          </p:cNvPr>
          <p:cNvSpPr/>
          <p:nvPr userDrawn="1"/>
        </p:nvSpPr>
        <p:spPr>
          <a:xfrm>
            <a:off x="0" y="0"/>
            <a:ext cx="1406677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7C75D0-E6DE-4D0D-A962-6F85C6ACD9D7}"/>
              </a:ext>
            </a:extLst>
          </p:cNvPr>
          <p:cNvSpPr/>
          <p:nvPr userDrawn="1"/>
        </p:nvSpPr>
        <p:spPr>
          <a:xfrm>
            <a:off x="10835761" y="-2"/>
            <a:ext cx="1356239" cy="1107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6E5E54-FFE7-40C1-99A4-B9CC381C0F39}"/>
              </a:ext>
            </a:extLst>
          </p:cNvPr>
          <p:cNvSpPr/>
          <p:nvPr userDrawn="1"/>
        </p:nvSpPr>
        <p:spPr>
          <a:xfrm>
            <a:off x="0" y="1115352"/>
            <a:ext cx="12192001" cy="45719"/>
          </a:xfrm>
          <a:prstGeom prst="rect">
            <a:avLst/>
          </a:prstGeom>
          <a:solidFill>
            <a:srgbClr val="CD6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004DA-E8A7-58ED-39CA-011359E794C6}"/>
              </a:ext>
            </a:extLst>
          </p:cNvPr>
          <p:cNvPicPr/>
          <p:nvPr userDrawn="1"/>
        </p:nvPicPr>
        <p:blipFill rotWithShape="1">
          <a:blip r:embed="rId9"/>
          <a:srcRect l="40288" t="55151" r="40288" b="5432"/>
          <a:stretch/>
        </p:blipFill>
        <p:spPr bwMode="auto">
          <a:xfrm>
            <a:off x="1406677" y="12809"/>
            <a:ext cx="1371600" cy="109728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034D93-04A0-53DC-503E-7BB9B1400F18}"/>
              </a:ext>
            </a:extLst>
          </p:cNvPr>
          <p:cNvSpPr txBox="1"/>
          <p:nvPr userDrawn="1"/>
        </p:nvSpPr>
        <p:spPr>
          <a:xfrm>
            <a:off x="5521477" y="-895"/>
            <a:ext cx="5303520" cy="109728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1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Stencil" panose="040409050D0802020404" pitchFamily="82" charset="0"/>
              </a:rPr>
              <a:t>QUALITY SCHOOL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0C092E-22D3-2085-18CA-44094475D2B2}"/>
              </a:ext>
            </a:extLst>
          </p:cNvPr>
          <p:cNvPicPr/>
          <p:nvPr userDrawn="1"/>
        </p:nvPicPr>
        <p:blipFill rotWithShape="1">
          <a:blip r:embed="rId10"/>
          <a:srcRect l="17693" t="54731" r="63076" b="5586"/>
          <a:stretch/>
        </p:blipFill>
        <p:spPr bwMode="auto">
          <a:xfrm>
            <a:off x="15055" y="12545"/>
            <a:ext cx="1373732" cy="109728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50116-7B47-D9C4-D5C6-C2D8744FED5D}"/>
              </a:ext>
            </a:extLst>
          </p:cNvPr>
          <p:cNvPicPr/>
          <p:nvPr userDrawn="1"/>
        </p:nvPicPr>
        <p:blipFill rotWithShape="1">
          <a:blip r:embed="rId10"/>
          <a:srcRect l="40309" t="54731" r="40461" b="5586"/>
          <a:stretch/>
        </p:blipFill>
        <p:spPr bwMode="auto">
          <a:xfrm>
            <a:off x="4157053" y="12545"/>
            <a:ext cx="1371600" cy="109728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3D4798-D3CD-A9E2-0BED-92EF96F66B90}"/>
              </a:ext>
            </a:extLst>
          </p:cNvPr>
          <p:cNvPicPr/>
          <p:nvPr userDrawn="1"/>
        </p:nvPicPr>
        <p:blipFill rotWithShape="1">
          <a:blip r:embed="rId10"/>
          <a:srcRect l="63076" t="54731" r="17692" b="5586"/>
          <a:stretch/>
        </p:blipFill>
        <p:spPr bwMode="auto">
          <a:xfrm>
            <a:off x="2778277" y="12809"/>
            <a:ext cx="1371600" cy="109728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F60749-83E5-D4FD-A835-DAE5743A47A4}"/>
              </a:ext>
            </a:extLst>
          </p:cNvPr>
          <p:cNvSpPr/>
          <p:nvPr userDrawn="1"/>
        </p:nvSpPr>
        <p:spPr>
          <a:xfrm>
            <a:off x="1" y="1099373"/>
            <a:ext cx="12192000" cy="45719"/>
          </a:xfrm>
          <a:prstGeom prst="rect">
            <a:avLst/>
          </a:prstGeom>
          <a:solidFill>
            <a:srgbClr val="CD6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1A59B85-A246-3459-2B98-07843E8F1D1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2417" y="13052"/>
            <a:ext cx="1071439" cy="1058582"/>
          </a:xfrm>
          <a:prstGeom prst="rect">
            <a:avLst/>
          </a:prstGeom>
        </p:spPr>
      </p:pic>
      <p:sp>
        <p:nvSpPr>
          <p:cNvPr id="27" name="Isosceles Triangle 9">
            <a:extLst>
              <a:ext uri="{FF2B5EF4-FFF2-40B4-BE49-F238E27FC236}">
                <a16:creationId xmlns:a16="http://schemas.microsoft.com/office/drawing/2014/main" id="{2E9C2476-7B5D-9AA2-4570-8A7EE913FBFB}"/>
              </a:ext>
            </a:extLst>
          </p:cNvPr>
          <p:cNvSpPr/>
          <p:nvPr userDrawn="1"/>
        </p:nvSpPr>
        <p:spPr>
          <a:xfrm>
            <a:off x="0" y="5793470"/>
            <a:ext cx="3377045" cy="1064530"/>
          </a:xfrm>
          <a:prstGeom prst="triangle">
            <a:avLst>
              <a:gd name="adj" fmla="val 0"/>
            </a:avLst>
          </a:prstGeom>
          <a:solidFill>
            <a:schemeClr val="bg2">
              <a:lumMod val="25000"/>
              <a:alpha val="89804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2411B07B-373E-F981-6A9A-A11CA1A7D28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6092890"/>
            <a:ext cx="661861" cy="6292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9A41F6-7669-CC89-CAB9-5FCB8BC483DC}"/>
              </a:ext>
            </a:extLst>
          </p:cNvPr>
          <p:cNvSpPr txBox="1"/>
          <p:nvPr userDrawn="1"/>
        </p:nvSpPr>
        <p:spPr>
          <a:xfrm>
            <a:off x="9596418" y="6474541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CONCRETEPIPE.ORG</a:t>
            </a:r>
          </a:p>
        </p:txBody>
      </p:sp>
    </p:spTree>
    <p:extLst>
      <p:ext uri="{BB962C8B-B14F-4D97-AF65-F5344CB8AC3E}">
        <p14:creationId xmlns:p14="http://schemas.microsoft.com/office/powerpoint/2010/main" val="320627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8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9DC11-2B2C-4699-3522-E5BA2BA6C11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6286" y="5994153"/>
            <a:ext cx="776014" cy="76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9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E258378-9FBF-754B-A799-A5CDDEAB8D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CH" altLang="en-US" dirty="0">
                <a:latin typeface="Arial" panose="020B0604020202020204" pitchFamily="34" charset="0"/>
                <a:cs typeface="Arial" panose="020B0604020202020204" pitchFamily="34" charset="0"/>
              </a:rPr>
              <a:t>Aggregates for Use In Concrete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09683B-0DE7-D783-E320-7A263992D8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Text Box 4">
            <a:extLst>
              <a:ext uri="{FF2B5EF4-FFF2-40B4-BE49-F238E27FC236}">
                <a16:creationId xmlns:a16="http://schemas.microsoft.com/office/drawing/2014/main" id="{4F9B28CF-F096-CD47-8434-ED9DEF887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426" y="3011488"/>
            <a:ext cx="1809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03310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4D0F51D3-89A1-4C27-A068-BB836C632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443370"/>
            <a:ext cx="7239000" cy="990600"/>
          </a:xfrm>
        </p:spPr>
        <p:txBody>
          <a:bodyPr vert="horz" lIns="92075" tIns="46038" rIns="92075" bIns="46038" rtlCol="0">
            <a:normAutofit/>
          </a:bodyPr>
          <a:lstStyle/>
          <a:p>
            <a:pPr marL="285750" indent="-285750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ASTM C33 - Normal Weight Aggregates</a:t>
            </a:r>
          </a:p>
          <a:p>
            <a:pPr marL="857250" lvl="1" indent="-457200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Durability requirements</a:t>
            </a:r>
          </a:p>
          <a:p>
            <a:pPr marL="628650" lvl="1">
              <a:defRPr/>
            </a:pPr>
            <a:endParaRPr lang="en-US" altLang="en-US" sz="2000" dirty="0"/>
          </a:p>
          <a:p>
            <a:pPr marL="285750" indent="-285750">
              <a:buNone/>
              <a:defRPr/>
            </a:pPr>
            <a:endParaRPr lang="en-US" alt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B31D4BD-AFE6-4654-B374-63C1B3864919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311289294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>
            <a:extLst>
              <a:ext uri="{FF2B5EF4-FFF2-40B4-BE49-F238E27FC236}">
                <a16:creationId xmlns:a16="http://schemas.microsoft.com/office/drawing/2014/main" id="{8D10575A-E0A1-7842-95D9-286D638F750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7825" y="1455162"/>
            <a:ext cx="8382000" cy="4800600"/>
          </a:xfrm>
        </p:spPr>
      </p:pic>
      <p:sp>
        <p:nvSpPr>
          <p:cNvPr id="34820" name="Rectangle 4">
            <a:extLst>
              <a:ext uri="{FF2B5EF4-FFF2-40B4-BE49-F238E27FC236}">
                <a16:creationId xmlns:a16="http://schemas.microsoft.com/office/drawing/2014/main" id="{75DB15DF-75D4-9F42-8CB9-76BCAC2CC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025" y="1808002"/>
            <a:ext cx="8229600" cy="5334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11165655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7" name="Object 3">
            <a:extLst>
              <a:ext uri="{FF2B5EF4-FFF2-40B4-BE49-F238E27FC236}">
                <a16:creationId xmlns:a16="http://schemas.microsoft.com/office/drawing/2014/main" id="{ADFC9A25-3534-BD4A-96BC-DA4F46E3E8CB}"/>
              </a:ext>
            </a:extLst>
          </p:cNvPr>
          <p:cNvGraphicFramePr>
            <a:graphicFrameLocks noGrp="1" noChangeAspect="1"/>
          </p:cNvGraphicFramePr>
          <p:nvPr>
            <p:ph type="tbl" idx="4294967295"/>
          </p:nvPr>
        </p:nvGraphicFramePr>
        <p:xfrm>
          <a:off x="3763616" y="1102831"/>
          <a:ext cx="7911549" cy="6817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372600" imgH="8077200" progId="Word.Document.8">
                  <p:embed/>
                </p:oleObj>
              </mc:Choice>
              <mc:Fallback>
                <p:oleObj name="Document" r:id="rId2" imgW="9372600" imgH="8077200" progId="Word.Document.8">
                  <p:embed/>
                  <p:pic>
                    <p:nvPicPr>
                      <p:cNvPr id="36867" name="Object 3">
                        <a:extLst>
                          <a:ext uri="{FF2B5EF4-FFF2-40B4-BE49-F238E27FC236}">
                            <a16:creationId xmlns:a16="http://schemas.microsoft.com/office/drawing/2014/main" id="{ADFC9A25-3534-BD4A-96BC-DA4F46E3E8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3616" y="1102831"/>
                        <a:ext cx="7911549" cy="68175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ABC51B0B-E814-40D7-806F-EC864FEE394C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2660374" cy="18751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Harmful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Materials in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Aggregates</a:t>
            </a:r>
          </a:p>
        </p:txBody>
      </p:sp>
    </p:spTree>
    <p:extLst>
      <p:ext uri="{BB962C8B-B14F-4D97-AF65-F5344CB8AC3E}">
        <p14:creationId xmlns:p14="http://schemas.microsoft.com/office/powerpoint/2010/main" val="2355097987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86" name="Group 6">
            <a:extLst>
              <a:ext uri="{FF2B5EF4-FFF2-40B4-BE49-F238E27FC236}">
                <a16:creationId xmlns:a16="http://schemas.microsoft.com/office/drawing/2014/main" id="{7B75FAD9-14BC-49A5-8354-3AF2F2BF6143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527845133"/>
              </p:ext>
            </p:extLst>
          </p:nvPr>
        </p:nvGraphicFramePr>
        <p:xfrm>
          <a:off x="4335739" y="1286911"/>
          <a:ext cx="7404908" cy="3805800"/>
        </p:xfrm>
        <a:graphic>
          <a:graphicData uri="http://schemas.openxmlformats.org/drawingml/2006/table">
            <a:tbl>
              <a:tblPr/>
              <a:tblGrid>
                <a:gridCol w="4462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1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2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Item</a:t>
                      </a:r>
                    </a:p>
                  </a:txBody>
                  <a:tcPr marL="84406" marR="84406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Mass % of Total Sample</a:t>
                      </a:r>
                    </a:p>
                  </a:txBody>
                  <a:tcPr marL="84406" marR="8440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2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Clay lumps and friable particles</a:t>
                      </a:r>
                    </a:p>
                  </a:txBody>
                  <a:tcPr marL="84406" marR="84406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marL="84406" marR="8440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4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Material finer than 75 micron (No. 200) sieve:</a:t>
                      </a:r>
                    </a:p>
                  </a:txBody>
                  <a:tcPr marL="84406" marR="84406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2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Concrete subject to abrasion</a:t>
                      </a:r>
                    </a:p>
                  </a:txBody>
                  <a:tcPr marL="84406" marR="84406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3.0*</a:t>
                      </a:r>
                    </a:p>
                  </a:txBody>
                  <a:tcPr marL="84406" marR="8440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2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All other concrete</a:t>
                      </a:r>
                    </a:p>
                  </a:txBody>
                  <a:tcPr marL="84406" marR="84406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5.0*</a:t>
                      </a:r>
                    </a:p>
                  </a:txBody>
                  <a:tcPr marL="84406" marR="8440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2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Coal and lignite:</a:t>
                      </a:r>
                    </a:p>
                  </a:txBody>
                  <a:tcPr marL="84406" marR="84406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6" marR="8440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80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Where surface appearance of  concrete is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of  importance</a:t>
                      </a:r>
                    </a:p>
                  </a:txBody>
                  <a:tcPr marL="84406" marR="84406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</a:t>
                      </a:r>
                    </a:p>
                  </a:txBody>
                  <a:tcPr marL="84406" marR="8440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2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All other concrete</a:t>
                      </a:r>
                    </a:p>
                  </a:txBody>
                  <a:tcPr marL="84406" marR="84406"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marL="84406" marR="84406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32515" name="Text Box 35">
            <a:extLst>
              <a:ext uri="{FF2B5EF4-FFF2-40B4-BE49-F238E27FC236}">
                <a16:creationId xmlns:a16="http://schemas.microsoft.com/office/drawing/2014/main" id="{F27D0566-4F61-4214-98D7-D6F3E270F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61" y="5304152"/>
            <a:ext cx="11582401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Source: Table 1 Limits for Deleterious Substances in Fine Aggregate for Concrete, ASTM C 33.</a:t>
            </a:r>
          </a:p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* In the case of manufactured sand, if the material finer than the 75-micron (No. 200) sieve consists of the dust or fracture, essentially free of clay or shale, these limits are permitted to be increased to 5 and 7%, respectively.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BF83DF3D-9FF5-4F4C-8FAD-F64D911034BE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2660374" cy="11098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Deleterious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</a:p>
        </p:txBody>
      </p:sp>
    </p:spTree>
    <p:extLst>
      <p:ext uri="{BB962C8B-B14F-4D97-AF65-F5344CB8AC3E}">
        <p14:creationId xmlns:p14="http://schemas.microsoft.com/office/powerpoint/2010/main" val="64339401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B8010FB1-AE7E-4AF5-BA75-DEA05DCD6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7825" y="1455162"/>
            <a:ext cx="8382000" cy="4800600"/>
          </a:xfrm>
          <a:prstGeom prst="rect">
            <a:avLst/>
          </a:prstGeom>
        </p:spPr>
      </p:pic>
      <p:sp>
        <p:nvSpPr>
          <p:cNvPr id="39940" name="Rectangle 5">
            <a:extLst>
              <a:ext uri="{FF2B5EF4-FFF2-40B4-BE49-F238E27FC236}">
                <a16:creationId xmlns:a16="http://schemas.microsoft.com/office/drawing/2014/main" id="{B62D0B0E-8592-304B-83A3-C4234773D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8070" y="2305878"/>
            <a:ext cx="3657600" cy="420757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82675214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C40_ForneyKit">
            <a:extLst>
              <a:ext uri="{FF2B5EF4-FFF2-40B4-BE49-F238E27FC236}">
                <a16:creationId xmlns:a16="http://schemas.microsoft.com/office/drawing/2014/main" id="{4079F490-897C-914E-A461-02AD1E582A0A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9342782" y="3514726"/>
            <a:ext cx="2444750" cy="2743200"/>
          </a:xfrm>
          <a:noFill/>
          <a:ln w="25400">
            <a:solidFill>
              <a:schemeClr val="tx1"/>
            </a:solidFill>
          </a:ln>
        </p:spPr>
      </p:pic>
      <p:pic>
        <p:nvPicPr>
          <p:cNvPr id="41987" name="Picture 3">
            <a:extLst>
              <a:ext uri="{FF2B5EF4-FFF2-40B4-BE49-F238E27FC236}">
                <a16:creationId xmlns:a16="http://schemas.microsoft.com/office/drawing/2014/main" id="{341CDE1B-155D-164C-AF63-B0CDBADD2C2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782" y="2050971"/>
            <a:ext cx="5181600" cy="3516313"/>
          </a:xfrm>
          <a:noFill/>
        </p:spPr>
      </p:pic>
      <p:pic>
        <p:nvPicPr>
          <p:cNvPr id="41988" name="Picture 4" descr="C40_Tecnotest">
            <a:extLst>
              <a:ext uri="{FF2B5EF4-FFF2-40B4-BE49-F238E27FC236}">
                <a16:creationId xmlns:a16="http://schemas.microsoft.com/office/drawing/2014/main" id="{A794525A-932E-0749-86B7-70163786755A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7687" y="1362075"/>
            <a:ext cx="2630487" cy="1981200"/>
          </a:xfrm>
          <a:noFill/>
          <a:ln w="25400">
            <a:solidFill>
              <a:schemeClr val="tx1"/>
            </a:solidFill>
          </a:ln>
        </p:spPr>
      </p:pic>
      <p:sp>
        <p:nvSpPr>
          <p:cNvPr id="624646" name="Text Box 6">
            <a:extLst>
              <a:ext uri="{FF2B5EF4-FFF2-40B4-BE49-F238E27FC236}">
                <a16:creationId xmlns:a16="http://schemas.microsoft.com/office/drawing/2014/main" id="{F6AB42B8-07B2-4428-AC1A-060FEFC6F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287" y="5230734"/>
            <a:ext cx="3581400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3.0% Sodium Hydroxide Solution</a:t>
            </a:r>
          </a:p>
        </p:txBody>
      </p:sp>
      <p:sp>
        <p:nvSpPr>
          <p:cNvPr id="624647" name="Text Box 7">
            <a:extLst>
              <a:ext uri="{FF2B5EF4-FFF2-40B4-BE49-F238E27FC236}">
                <a16:creationId xmlns:a16="http://schemas.microsoft.com/office/drawing/2014/main" id="{2B0E1C0B-F9CB-4D56-B550-BE1E9342F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22" y="5673090"/>
            <a:ext cx="7620000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Arial" charset="0"/>
              </a:rPr>
              <a:t>Two procedures one uses a standard color solution and the other uses a glass color standard, if color is darker possible further testing may be necessary</a:t>
            </a:r>
            <a:endParaRPr lang="en-US" sz="1600" b="1" dirty="0">
              <a:solidFill>
                <a:srgbClr val="440BF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217A1D8-D9A1-459E-8606-C7BFBD4B686F}"/>
              </a:ext>
            </a:extLst>
          </p:cNvPr>
          <p:cNvSpPr txBox="1">
            <a:spLocks/>
          </p:cNvSpPr>
          <p:nvPr/>
        </p:nvSpPr>
        <p:spPr>
          <a:xfrm>
            <a:off x="838199" y="1553849"/>
            <a:ext cx="8504583" cy="5797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Organic Impurities C40 (fine aggregate)</a:t>
            </a:r>
          </a:p>
        </p:txBody>
      </p:sp>
    </p:spTree>
    <p:extLst>
      <p:ext uri="{BB962C8B-B14F-4D97-AF65-F5344CB8AC3E}">
        <p14:creationId xmlns:p14="http://schemas.microsoft.com/office/powerpoint/2010/main" val="349933890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8" name="Text Box 4">
            <a:extLst>
              <a:ext uri="{FF2B5EF4-FFF2-40B4-BE49-F238E27FC236}">
                <a16:creationId xmlns:a16="http://schemas.microsoft.com/office/drawing/2014/main" id="{B3350BD2-2A13-4ABE-B10D-95B64CD9B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191" y="2134053"/>
            <a:ext cx="8358809" cy="400109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  <a:defRPr/>
            </a:pPr>
            <a:endParaRPr lang="en-US" sz="2000" dirty="0"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latin typeface="Arial" charset="0"/>
              </a:rPr>
              <a:t>Check for silt or clay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600" dirty="0"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latin typeface="Arial" charset="0"/>
              </a:rPr>
              <a:t>Mason jar test is not official test, but only an indication of how much fine material is present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600" dirty="0"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latin typeface="Arial" charset="0"/>
              </a:rPr>
              <a:t>Check ASTM C33 for amount and type of allowable fine material</a:t>
            </a:r>
            <a:endParaRPr lang="en-US" sz="2600" dirty="0">
              <a:solidFill>
                <a:schemeClr val="accent1"/>
              </a:solidFill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600" dirty="0"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latin typeface="Arial" charset="0"/>
              </a:rPr>
              <a:t>Use a “Mason jar”</a:t>
            </a:r>
          </a:p>
        </p:txBody>
      </p:sp>
      <p:pic>
        <p:nvPicPr>
          <p:cNvPr id="7" name="Picture 6" descr="Agg slide 29a">
            <a:extLst>
              <a:ext uri="{FF2B5EF4-FFF2-40B4-BE49-F238E27FC236}">
                <a16:creationId xmlns:a16="http://schemas.microsoft.com/office/drawing/2014/main" id="{CE7C67B6-7BF9-4AD0-B8D0-1C6224BDB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79" y="1229044"/>
            <a:ext cx="1676400" cy="306458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CP_0806">
            <a:extLst>
              <a:ext uri="{FF2B5EF4-FFF2-40B4-BE49-F238E27FC236}">
                <a16:creationId xmlns:a16="http://schemas.microsoft.com/office/drawing/2014/main" id="{4127FF81-4B0D-47AC-883B-853DD4F1F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t="22372" r="29333" b="25940"/>
          <a:stretch>
            <a:fillRect/>
          </a:stretch>
        </p:blipFill>
        <p:spPr bwMode="auto">
          <a:xfrm>
            <a:off x="10119453" y="3314047"/>
            <a:ext cx="1676400" cy="2822356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B14FEEB2-EF39-49EF-BD84-8F50C0C02D1D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 Silt Test</a:t>
            </a:r>
          </a:p>
        </p:txBody>
      </p:sp>
    </p:spTree>
    <p:extLst>
      <p:ext uri="{BB962C8B-B14F-4D97-AF65-F5344CB8AC3E}">
        <p14:creationId xmlns:p14="http://schemas.microsoft.com/office/powerpoint/2010/main" val="395196750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210A457-8420-0249-8901-C4E37C952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366249"/>
            <a:ext cx="9220200" cy="141062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Needed to resist breakdown or disintegration when subjected to wetting/drying and/or freezing/thawing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0F15845-1C19-491B-9DBD-AB84D39BD51D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 Durability - Soundness</a:t>
            </a:r>
          </a:p>
        </p:txBody>
      </p:sp>
    </p:spTree>
    <p:extLst>
      <p:ext uri="{BB962C8B-B14F-4D97-AF65-F5344CB8AC3E}">
        <p14:creationId xmlns:p14="http://schemas.microsoft.com/office/powerpoint/2010/main" val="960559315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>
            <a:extLst>
              <a:ext uri="{FF2B5EF4-FFF2-40B4-BE49-F238E27FC236}">
                <a16:creationId xmlns:a16="http://schemas.microsoft.com/office/drawing/2014/main" id="{19515BCB-0676-6847-BC97-91EAF298D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199" y="2256152"/>
            <a:ext cx="8464827" cy="3048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Resistance to weathering action</a:t>
            </a:r>
          </a:p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Standard Test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ASTM C 88, Sodium or Magnesium Sulfate Soundness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Intended to simulate wet/dry and freezing/thawing conditions</a:t>
            </a:r>
          </a:p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Reproducibility of results is sometimes difficult</a:t>
            </a:r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D147C69C-C9D3-0D44-B25C-AFAEFAF19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261" y="2197989"/>
            <a:ext cx="2373244" cy="31643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9144408-1554-4F6C-AC02-318D9D8A8D9C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 Durability - Soundness</a:t>
            </a:r>
          </a:p>
        </p:txBody>
      </p:sp>
    </p:spTree>
    <p:extLst>
      <p:ext uri="{BB962C8B-B14F-4D97-AF65-F5344CB8AC3E}">
        <p14:creationId xmlns:p14="http://schemas.microsoft.com/office/powerpoint/2010/main" val="386073423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>
            <a:extLst>
              <a:ext uri="{FF2B5EF4-FFF2-40B4-BE49-F238E27FC236}">
                <a16:creationId xmlns:a16="http://schemas.microsoft.com/office/drawing/2014/main" id="{B066B47C-5465-6D41-9FAE-1A00BDF32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199" y="2367521"/>
            <a:ext cx="9970477" cy="3535699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Test consists of 5 cycles of soaking in sulfate solution followed by drying. After the 5 cycles any breakdown of the aggregate is removed and the loss in weight calculated.</a:t>
            </a:r>
          </a:p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This value is reported as the “Soundness Loss”</a:t>
            </a:r>
          </a:p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Typical Specification Limits are between 8-18%                            depending on which salt is used</a:t>
            </a:r>
          </a:p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Magnesium salt gives higher losses                                          than Sodium</a:t>
            </a:r>
          </a:p>
        </p:txBody>
      </p:sp>
      <p:pic>
        <p:nvPicPr>
          <p:cNvPr id="52228" name="Picture 6" descr="slide 46">
            <a:extLst>
              <a:ext uri="{FF2B5EF4-FFF2-40B4-BE49-F238E27FC236}">
                <a16:creationId xmlns:a16="http://schemas.microsoft.com/office/drawing/2014/main" id="{2825E55F-15D1-2149-8129-5E98497C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001" y="3888689"/>
            <a:ext cx="3400425" cy="22352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297A96C7-DBA4-4B50-BA50-7E7DB622B0F5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 Durability - Soundness</a:t>
            </a:r>
          </a:p>
        </p:txBody>
      </p:sp>
    </p:spTree>
    <p:extLst>
      <p:ext uri="{BB962C8B-B14F-4D97-AF65-F5344CB8AC3E}">
        <p14:creationId xmlns:p14="http://schemas.microsoft.com/office/powerpoint/2010/main" val="278714246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7">
            <a:extLst>
              <a:ext uri="{FF2B5EF4-FFF2-40B4-BE49-F238E27FC236}">
                <a16:creationId xmlns:a16="http://schemas.microsoft.com/office/drawing/2014/main" id="{107016AF-034E-E94B-A0F4-559BDEB4E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548" y="2434484"/>
            <a:ext cx="19050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id="{DC694378-1FF7-C941-96F5-D69CC2223AF4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43383" y="1233487"/>
            <a:ext cx="8027759" cy="524496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Mineralogy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Igneous (Latin - “Fire”)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Formed from volcanic processes and the heating and cooling of magma</a:t>
            </a:r>
          </a:p>
          <a:p>
            <a:pPr lvl="2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Example: granite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Sedimentary (Latin - “Settling”)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Formed by the layering of sediments due to the action of wind or water</a:t>
            </a:r>
          </a:p>
          <a:p>
            <a:pPr lvl="2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Example: sandstone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Metamorphic (Greek - “Change”)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Result from long-term </a:t>
            </a:r>
            <a:r>
              <a:rPr lang="en-US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on igneous and sedimentary rocks</a:t>
            </a:r>
          </a:p>
          <a:p>
            <a:pPr lvl="2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Example: marble</a:t>
            </a:r>
          </a:p>
          <a:p>
            <a:pPr lvl="2" eaLnBrk="1" hangingPunct="1"/>
            <a:endParaRPr lang="en-US" altLang="en-US" sz="1800" dirty="0"/>
          </a:p>
        </p:txBody>
      </p:sp>
      <p:pic>
        <p:nvPicPr>
          <p:cNvPr id="17412" name="Picture 5">
            <a:extLst>
              <a:ext uri="{FF2B5EF4-FFF2-40B4-BE49-F238E27FC236}">
                <a16:creationId xmlns:a16="http://schemas.microsoft.com/office/drawing/2014/main" id="{BF28B36B-DAFE-BE4F-8BF6-8A94A0319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470" y="1295400"/>
            <a:ext cx="1682396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>
            <a:extLst>
              <a:ext uri="{FF2B5EF4-FFF2-40B4-BE49-F238E27FC236}">
                <a16:creationId xmlns:a16="http://schemas.microsoft.com/office/drawing/2014/main" id="{BEC50266-C1E5-AC4A-BE45-93337AAFE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884" y="4473127"/>
            <a:ext cx="2530657" cy="181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513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6CA134E8-5C91-CE46-83AD-9D65C68BBD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199" y="2429933"/>
            <a:ext cx="9882809" cy="145295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Needed to resist crushing, degradation, and disintegration during stockpiling, mix production, construction, and traffic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3918641-AB65-4B2D-BC09-F638EB64764F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 Durability – Toughness/Abrasion Resistance</a:t>
            </a:r>
          </a:p>
        </p:txBody>
      </p:sp>
    </p:spTree>
    <p:extLst>
      <p:ext uri="{BB962C8B-B14F-4D97-AF65-F5344CB8AC3E}">
        <p14:creationId xmlns:p14="http://schemas.microsoft.com/office/powerpoint/2010/main" val="2407698621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08660A4E-149F-4C44-B610-19A7AE5AEC6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94739" y="2309968"/>
            <a:ext cx="6919913" cy="379571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L.A. Abrasion Test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evaluate the aggregate’s resistance to degradation during processing, mixing, placing, and later while in service</a:t>
            </a:r>
          </a:p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Standard Test Methods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ASTM C 131 (aggregates &lt; 1-1/2”)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ASTM C 535 (larger aggregates)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ASTM C33 50% maximum loss </a:t>
            </a:r>
          </a:p>
        </p:txBody>
      </p:sp>
      <p:graphicFrame>
        <p:nvGraphicFramePr>
          <p:cNvPr id="56325" name="Object 2">
            <a:extLst>
              <a:ext uri="{FF2B5EF4-FFF2-40B4-BE49-F238E27FC236}">
                <a16:creationId xmlns:a16="http://schemas.microsoft.com/office/drawing/2014/main" id="{72C7215A-D302-3E45-839D-082A07345EBB}"/>
              </a:ext>
            </a:extLst>
          </p:cNvPr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851835275"/>
              </p:ext>
            </p:extLst>
          </p:nvPr>
        </p:nvGraphicFramePr>
        <p:xfrm>
          <a:off x="8037305" y="5132388"/>
          <a:ext cx="3165475" cy="95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744400" imgH="10528300" progId="Equation.3">
                  <p:embed/>
                </p:oleObj>
              </mc:Choice>
              <mc:Fallback>
                <p:oleObj name="Equation" r:id="rId3" imgW="37744400" imgH="10528300" progId="Equation.3">
                  <p:embed/>
                  <p:pic>
                    <p:nvPicPr>
                      <p:cNvPr id="56325" name="Object 2">
                        <a:extLst>
                          <a:ext uri="{FF2B5EF4-FFF2-40B4-BE49-F238E27FC236}">
                            <a16:creationId xmlns:a16="http://schemas.microsoft.com/office/drawing/2014/main" id="{72C7215A-D302-3E45-839D-082A07345E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7305" y="5132388"/>
                        <a:ext cx="3165475" cy="957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324" name="Picture 4" descr="LA2">
            <a:extLst>
              <a:ext uri="{FF2B5EF4-FFF2-40B4-BE49-F238E27FC236}">
                <a16:creationId xmlns:a16="http://schemas.microsoft.com/office/drawing/2014/main" id="{5C0C38E7-DBF9-9A42-95C9-E6C8F9172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305" y="2294467"/>
            <a:ext cx="3587750" cy="23812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29B10FFF-06C3-41C5-886F-256511D9B9FB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 Durability – Toughness/Abrasion Resistance</a:t>
            </a:r>
          </a:p>
        </p:txBody>
      </p:sp>
    </p:spTree>
    <p:extLst>
      <p:ext uri="{BB962C8B-B14F-4D97-AF65-F5344CB8AC3E}">
        <p14:creationId xmlns:p14="http://schemas.microsoft.com/office/powerpoint/2010/main" val="111377859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44399871-DF76-C945-A7F0-119B78BC5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445660"/>
            <a:ext cx="7315200" cy="1233712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marL="285750" indent="-285750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ASTM C33 - Size and Gradation</a:t>
            </a:r>
          </a:p>
          <a:p>
            <a:pPr marL="285750" indent="-285750">
              <a:buNone/>
            </a:pPr>
            <a:endParaRPr lang="en-US" alt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DEC2AC9-BBF1-4351-8999-89B533E1151D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 Specifications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A4899B-2EAB-4B52-8794-CEFA0D8C1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2" y="1755635"/>
            <a:ext cx="5192488" cy="408421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537603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2873A4E3-0D4C-4C4E-B168-2EE812D68C2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76162" y="1349310"/>
            <a:ext cx="10515600" cy="533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Always read the Materials section of an ASTM</a:t>
            </a:r>
          </a:p>
        </p:txBody>
      </p:sp>
      <p:pic>
        <p:nvPicPr>
          <p:cNvPr id="60420" name="Picture 4">
            <a:extLst>
              <a:ext uri="{FF2B5EF4-FFF2-40B4-BE49-F238E27FC236}">
                <a16:creationId xmlns:a16="http://schemas.microsoft.com/office/drawing/2014/main" id="{B972D620-0C13-2F43-BC54-A38315FFB08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7449" y="2799311"/>
            <a:ext cx="6078537" cy="3114675"/>
          </a:xfrm>
          <a:noFill/>
        </p:spPr>
      </p:pic>
      <p:pic>
        <p:nvPicPr>
          <p:cNvPr id="60419" name="Picture 3">
            <a:extLst>
              <a:ext uri="{FF2B5EF4-FFF2-40B4-BE49-F238E27FC236}">
                <a16:creationId xmlns:a16="http://schemas.microsoft.com/office/drawing/2014/main" id="{F7ED5DB1-D046-A547-B845-D79C93FE309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162" y="2381005"/>
            <a:ext cx="5445125" cy="2441575"/>
          </a:xfrm>
          <a:noFill/>
        </p:spPr>
      </p:pic>
      <p:sp>
        <p:nvSpPr>
          <p:cNvPr id="60421" name="AutoShape 5">
            <a:extLst>
              <a:ext uri="{FF2B5EF4-FFF2-40B4-BE49-F238E27FC236}">
                <a16:creationId xmlns:a16="http://schemas.microsoft.com/office/drawing/2014/main" id="{816E34E1-0725-BB4B-9DA8-059A3ACB7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417" y="5147605"/>
            <a:ext cx="990600" cy="609600"/>
          </a:xfrm>
          <a:prstGeom prst="rightArrow">
            <a:avLst>
              <a:gd name="adj1" fmla="val 50000"/>
              <a:gd name="adj2" fmla="val 44010"/>
            </a:avLst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60423" name="Rectangle 7">
            <a:extLst>
              <a:ext uri="{FF2B5EF4-FFF2-40B4-BE49-F238E27FC236}">
                <a16:creationId xmlns:a16="http://schemas.microsoft.com/office/drawing/2014/main" id="{9F371EFF-E2F1-EB4D-B9F6-FB0A39253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73" y="5223805"/>
            <a:ext cx="5779604" cy="5334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60424" name="AutoShape 8">
            <a:extLst>
              <a:ext uri="{FF2B5EF4-FFF2-40B4-BE49-F238E27FC236}">
                <a16:creationId xmlns:a16="http://schemas.microsoft.com/office/drawing/2014/main" id="{B02A2B5C-B807-9849-9F1C-33119CE80B2E}"/>
              </a:ext>
            </a:extLst>
          </p:cNvPr>
          <p:cNvSpPr>
            <a:spLocks noChangeArrowheads="1"/>
          </p:cNvSpPr>
          <p:nvPr/>
        </p:nvSpPr>
        <p:spPr bwMode="auto">
          <a:xfrm rot="20178748">
            <a:off x="1959643" y="2100657"/>
            <a:ext cx="838200" cy="533400"/>
          </a:xfrm>
          <a:prstGeom prst="leftArrow">
            <a:avLst>
              <a:gd name="adj1" fmla="val 50000"/>
              <a:gd name="adj2" fmla="val 42560"/>
            </a:avLst>
          </a:prstGeom>
          <a:solidFill>
            <a:srgbClr val="FFCC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 dirty="0"/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19E038C3-6E04-4F7C-A099-251D2D83C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324" y="2299248"/>
            <a:ext cx="1343025" cy="500063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19839109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>
            <a:extLst>
              <a:ext uri="{FF2B5EF4-FFF2-40B4-BE49-F238E27FC236}">
                <a16:creationId xmlns:a16="http://schemas.microsoft.com/office/drawing/2014/main" id="{4080C41D-DE0F-5043-96F7-A5E6CE3BB8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2160104"/>
            <a:ext cx="10515600" cy="4148138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marL="285750" indent="-285750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Maximum Size:</a:t>
            </a:r>
          </a:p>
          <a:p>
            <a:pPr marL="628650" lvl="1"/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smallest sieve opening through which the entire amount of aggregate is </a:t>
            </a:r>
            <a:r>
              <a:rPr lang="en-US" alt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pass</a:t>
            </a:r>
          </a:p>
          <a:p>
            <a:pPr marL="285750" indent="-285750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Nominal Maximum Size:</a:t>
            </a:r>
          </a:p>
          <a:p>
            <a:pPr marL="628650" lvl="1"/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smallest sieve opening through which the entire amount of aggregate is </a:t>
            </a:r>
            <a:r>
              <a:rPr lang="en-US" alt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permitted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pass</a:t>
            </a:r>
          </a:p>
          <a:p>
            <a:pPr marL="285750" indent="-285750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Example: ASTM C33 requires that 100% of a #57 coarse aggregate MUST pass the 1.5” sieve but    95 - 100%  MAY pass the 1” sieve, therefore #57 aggregate is considered to have a </a:t>
            </a:r>
            <a:r>
              <a:rPr lang="en-US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size of 1.5” and an </a:t>
            </a:r>
            <a:r>
              <a:rPr lang="en-US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Nominal Maximum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size of 1”</a:t>
            </a:r>
          </a:p>
          <a:p>
            <a:pPr marL="285750" indent="-285750"/>
            <a:endParaRPr lang="en-US" alt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A7F78E3-F7CD-44CC-91F9-3378154FD5CA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Coarse Aggregate Size</a:t>
            </a:r>
          </a:p>
        </p:txBody>
      </p:sp>
    </p:spTree>
    <p:extLst>
      <p:ext uri="{BB962C8B-B14F-4D97-AF65-F5344CB8AC3E}">
        <p14:creationId xmlns:p14="http://schemas.microsoft.com/office/powerpoint/2010/main" val="105188968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>
            <a:extLst>
              <a:ext uri="{FF2B5EF4-FFF2-40B4-BE49-F238E27FC236}">
                <a16:creationId xmlns:a16="http://schemas.microsoft.com/office/drawing/2014/main" id="{46CB36E7-DFF8-3443-9823-9CA772CD2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175933"/>
            <a:ext cx="7783285" cy="41148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marL="285750" indent="-285750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Also known as “sieve analysis”</a:t>
            </a:r>
          </a:p>
          <a:p>
            <a:pPr marL="285750" indent="-285750"/>
            <a:r>
              <a:rPr lang="en-US" altLang="en-US" sz="2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the distribution of particle sizes</a:t>
            </a:r>
            <a:r>
              <a:rPr lang="en-US" altLang="en-U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“Well-graded” aggregates:</a:t>
            </a:r>
          </a:p>
          <a:p>
            <a:pPr lvl="1" indent="-342900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particles evenly distributed among sieve sizes</a:t>
            </a:r>
          </a:p>
          <a:p>
            <a:pPr lvl="1" indent="-342900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require less cement and water than “poorly graded” aggregates</a:t>
            </a:r>
          </a:p>
          <a:p>
            <a:pPr marL="285750" indent="-285750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Careful choice of aggregates provides for optimization of cement, water and admixtures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24CDCE8-1619-41DD-A927-B99B73762605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 Gradation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EF15B8-CA54-4CA0-94EC-B0D1755E5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963" y="1553848"/>
            <a:ext cx="3374572" cy="419722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268335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9" name="Group 3">
            <a:extLst>
              <a:ext uri="{FF2B5EF4-FFF2-40B4-BE49-F238E27FC236}">
                <a16:creationId xmlns:a16="http://schemas.microsoft.com/office/drawing/2014/main" id="{358F0F16-3B0F-C946-B694-1A395CD77E00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146852"/>
            <a:ext cx="5087937" cy="4491038"/>
            <a:chOff x="1327" y="1142"/>
            <a:chExt cx="3205" cy="2829"/>
          </a:xfrm>
        </p:grpSpPr>
        <p:sp>
          <p:nvSpPr>
            <p:cNvPr id="65542" name="Rectangle 4">
              <a:extLst>
                <a:ext uri="{FF2B5EF4-FFF2-40B4-BE49-F238E27FC236}">
                  <a16:creationId xmlns:a16="http://schemas.microsoft.com/office/drawing/2014/main" id="{BB197F20-0059-164A-B8DB-CAE529224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1142"/>
              <a:ext cx="90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 u="sng"/>
                <a:t>Sieve Size</a:t>
              </a:r>
            </a:p>
          </p:txBody>
        </p:sp>
        <p:sp>
          <p:nvSpPr>
            <p:cNvPr id="65543" name="Rectangle 5">
              <a:extLst>
                <a:ext uri="{FF2B5EF4-FFF2-40B4-BE49-F238E27FC236}">
                  <a16:creationId xmlns:a16="http://schemas.microsoft.com/office/drawing/2014/main" id="{20AB8B28-F57D-CE43-B0EA-DB365B200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0" y="1392"/>
              <a:ext cx="571" cy="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 dirty="0"/>
                <a:t>1-1/2”	</a:t>
              </a:r>
            </a:p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 dirty="0">
                  <a:solidFill>
                    <a:srgbClr val="FF0000"/>
                  </a:solidFill>
                </a:rPr>
                <a:t>1”</a:t>
              </a:r>
            </a:p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 dirty="0"/>
                <a:t>3/4”</a:t>
              </a:r>
            </a:p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 dirty="0">
                  <a:solidFill>
                    <a:srgbClr val="FF0000"/>
                  </a:solidFill>
                </a:rPr>
                <a:t>1/2”</a:t>
              </a:r>
            </a:p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 dirty="0"/>
                <a:t>3/8”</a:t>
              </a:r>
            </a:p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 dirty="0"/>
                <a:t>#4</a:t>
              </a:r>
            </a:p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 dirty="0"/>
                <a:t>#8</a:t>
              </a:r>
            </a:p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 dirty="0"/>
                <a:t>#16</a:t>
              </a:r>
            </a:p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 dirty="0"/>
                <a:t>#30</a:t>
              </a:r>
            </a:p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 dirty="0"/>
                <a:t>#50</a:t>
              </a:r>
            </a:p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 dirty="0"/>
                <a:t>#100</a:t>
              </a:r>
            </a:p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 dirty="0">
                  <a:solidFill>
                    <a:srgbClr val="FF0000"/>
                  </a:solidFill>
                </a:rPr>
                <a:t>#200</a:t>
              </a:r>
            </a:p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000" b="1" dirty="0"/>
            </a:p>
          </p:txBody>
        </p:sp>
        <p:sp>
          <p:nvSpPr>
            <p:cNvPr id="65544" name="Rectangle 6">
              <a:extLst>
                <a:ext uri="{FF2B5EF4-FFF2-40B4-BE49-F238E27FC236}">
                  <a16:creationId xmlns:a16="http://schemas.microsoft.com/office/drawing/2014/main" id="{DDFADF76-D030-664B-A5A1-900570008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4" y="1142"/>
              <a:ext cx="9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 u="sng"/>
                <a:t>Metric Size</a:t>
              </a:r>
            </a:p>
          </p:txBody>
        </p:sp>
        <p:sp>
          <p:nvSpPr>
            <p:cNvPr id="65545" name="Rectangle 7">
              <a:extLst>
                <a:ext uri="{FF2B5EF4-FFF2-40B4-BE49-F238E27FC236}">
                  <a16:creationId xmlns:a16="http://schemas.microsoft.com/office/drawing/2014/main" id="{39BDE588-2FCD-914C-89F9-B71230141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0" y="1392"/>
              <a:ext cx="852" cy="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38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25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20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12.5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10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4.75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2.50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1.12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0.6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0.3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0.15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0.075 mm</a:t>
              </a:r>
            </a:p>
          </p:txBody>
        </p:sp>
        <p:sp>
          <p:nvSpPr>
            <p:cNvPr id="65546" name="Rectangle 8">
              <a:extLst>
                <a:ext uri="{FF2B5EF4-FFF2-40B4-BE49-F238E27FC236}">
                  <a16:creationId xmlns:a16="http://schemas.microsoft.com/office/drawing/2014/main" id="{5A45316C-81E7-BA48-825A-D3BCEEB7B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6" y="1142"/>
              <a:ext cx="108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 u="sng"/>
                <a:t>International</a:t>
              </a:r>
            </a:p>
          </p:txBody>
        </p:sp>
        <p:sp>
          <p:nvSpPr>
            <p:cNvPr id="65547" name="Rectangle 9">
              <a:extLst>
                <a:ext uri="{FF2B5EF4-FFF2-40B4-BE49-F238E27FC236}">
                  <a16:creationId xmlns:a16="http://schemas.microsoft.com/office/drawing/2014/main" id="{F38FCF78-F1F9-DC40-A3F1-12AE1E1C4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" y="1392"/>
              <a:ext cx="852" cy="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37.5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---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19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---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9.5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4.75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2.36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1.18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0.6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0.3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0.15 mm</a:t>
              </a:r>
            </a:p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0.075 mm</a:t>
              </a:r>
            </a:p>
          </p:txBody>
        </p:sp>
      </p:grpSp>
      <p:pic>
        <p:nvPicPr>
          <p:cNvPr id="65540" name="Picture 10">
            <a:extLst>
              <a:ext uri="{FF2B5EF4-FFF2-40B4-BE49-F238E27FC236}">
                <a16:creationId xmlns:a16="http://schemas.microsoft.com/office/drawing/2014/main" id="{5D292492-930A-CC40-B0C1-D0967634A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"/>
          <a:stretch/>
        </p:blipFill>
        <p:spPr bwMode="auto">
          <a:xfrm>
            <a:off x="7688403" y="1972368"/>
            <a:ext cx="3286561" cy="333178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4235" name="Text Box 11">
            <a:extLst>
              <a:ext uri="{FF2B5EF4-FFF2-40B4-BE49-F238E27FC236}">
                <a16:creationId xmlns:a16="http://schemas.microsoft.com/office/drawing/2014/main" id="{7232063A-C66A-43BA-B11D-DF2EB9CCB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704" y="5902571"/>
            <a:ext cx="2819400" cy="3381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Not used in FM Calculation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5DE7DEFC-95BD-4453-AC67-D91367F314EE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Standard Sieve Sizes</a:t>
            </a:r>
          </a:p>
        </p:txBody>
      </p:sp>
    </p:spTree>
    <p:extLst>
      <p:ext uri="{BB962C8B-B14F-4D97-AF65-F5344CB8AC3E}">
        <p14:creationId xmlns:p14="http://schemas.microsoft.com/office/powerpoint/2010/main" val="242978864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6AEFC32F-4BAA-EE49-B32B-CFC16173078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81251" y="943552"/>
            <a:ext cx="8305800" cy="946150"/>
          </a:xfrm>
        </p:spPr>
        <p:txBody>
          <a:bodyPr/>
          <a:lstStyle/>
          <a:p>
            <a:pPr eaLnBrk="1" hangingPunct="1"/>
            <a:r>
              <a:rPr lang="en-US" altLang="en-US" sz="1800"/>
              <a:t>        Sand   		         Stone     	         Well Graded Blend</a:t>
            </a:r>
          </a:p>
        </p:txBody>
      </p:sp>
      <p:grpSp>
        <p:nvGrpSpPr>
          <p:cNvPr id="69635" name="Group 3">
            <a:extLst>
              <a:ext uri="{FF2B5EF4-FFF2-40B4-BE49-F238E27FC236}">
                <a16:creationId xmlns:a16="http://schemas.microsoft.com/office/drawing/2014/main" id="{D9F18526-A2BC-9242-93A4-4099DAD9D257}"/>
              </a:ext>
            </a:extLst>
          </p:cNvPr>
          <p:cNvGrpSpPr>
            <a:grpSpLocks/>
          </p:cNvGrpSpPr>
          <p:nvPr/>
        </p:nvGrpSpPr>
        <p:grpSpPr bwMode="auto">
          <a:xfrm>
            <a:off x="4876801" y="1747620"/>
            <a:ext cx="1981200" cy="2362200"/>
            <a:chOff x="2016" y="1776"/>
            <a:chExt cx="864" cy="1056"/>
          </a:xfrm>
        </p:grpSpPr>
        <p:grpSp>
          <p:nvGrpSpPr>
            <p:cNvPr id="69976" name="Group 4" descr="Recycled paper">
              <a:extLst>
                <a:ext uri="{FF2B5EF4-FFF2-40B4-BE49-F238E27FC236}">
                  <a16:creationId xmlns:a16="http://schemas.microsoft.com/office/drawing/2014/main" id="{04E784AF-5C97-6842-8A9A-8403CF3F51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6" y="1776"/>
              <a:ext cx="864" cy="1056"/>
              <a:chOff x="816" y="2016"/>
              <a:chExt cx="768" cy="816"/>
            </a:xfrm>
          </p:grpSpPr>
          <p:sp>
            <p:nvSpPr>
              <p:cNvPr id="70013" name="Line 5" descr="Recycled paper">
                <a:extLst>
                  <a:ext uri="{FF2B5EF4-FFF2-40B4-BE49-F238E27FC236}">
                    <a16:creationId xmlns:a16="http://schemas.microsoft.com/office/drawing/2014/main" id="{24410D4A-7FE0-5440-BAF8-BAAE9180C1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2064"/>
                <a:ext cx="0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014" name="Line 6" descr="Recycled paper">
                <a:extLst>
                  <a:ext uri="{FF2B5EF4-FFF2-40B4-BE49-F238E27FC236}">
                    <a16:creationId xmlns:a16="http://schemas.microsoft.com/office/drawing/2014/main" id="{65D00A81-815C-A142-A2C4-5212FB9363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6" y="2064"/>
                <a:ext cx="0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015" name="Line 7" descr="Recycled paper">
                <a:extLst>
                  <a:ext uri="{FF2B5EF4-FFF2-40B4-BE49-F238E27FC236}">
                    <a16:creationId xmlns:a16="http://schemas.microsoft.com/office/drawing/2014/main" id="{CA107342-5D2C-854C-967A-514CFA68D0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2832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016" name="Freeform 8" descr="Recycled paper">
                <a:extLst>
                  <a:ext uri="{FF2B5EF4-FFF2-40B4-BE49-F238E27FC236}">
                    <a16:creationId xmlns:a16="http://schemas.microsoft.com/office/drawing/2014/main" id="{9DD2B250-FD81-5F45-A34C-E1589ADCE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" y="2784"/>
                <a:ext cx="48" cy="48"/>
              </a:xfrm>
              <a:custGeom>
                <a:avLst/>
                <a:gdLst>
                  <a:gd name="T0" fmla="*/ 48 w 48"/>
                  <a:gd name="T1" fmla="*/ 48 h 48"/>
                  <a:gd name="T2" fmla="*/ 0 w 48"/>
                  <a:gd name="T3" fmla="*/ 0 h 48"/>
                  <a:gd name="T4" fmla="*/ 0 60000 65536"/>
                  <a:gd name="T5" fmla="*/ 0 60000 65536"/>
                  <a:gd name="T6" fmla="*/ 0 w 48"/>
                  <a:gd name="T7" fmla="*/ 0 h 48"/>
                  <a:gd name="T8" fmla="*/ 48 w 48"/>
                  <a:gd name="T9" fmla="*/ 48 h 4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8" h="48">
                    <a:moveTo>
                      <a:pt x="48" y="48"/>
                    </a:moveTo>
                    <a:cubicBezTo>
                      <a:pt x="24" y="24"/>
                      <a:pt x="0" y="0"/>
                      <a:pt x="0" y="0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017" name="Line 9" descr="Recycled paper">
                <a:extLst>
                  <a:ext uri="{FF2B5EF4-FFF2-40B4-BE49-F238E27FC236}">
                    <a16:creationId xmlns:a16="http://schemas.microsoft.com/office/drawing/2014/main" id="{7F5601D2-4303-4A4B-9C94-24E94765E1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88" y="2784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018" name="Line 10" descr="Recycled paper">
                <a:extLst>
                  <a:ext uri="{FF2B5EF4-FFF2-40B4-BE49-F238E27FC236}">
                    <a16:creationId xmlns:a16="http://schemas.microsoft.com/office/drawing/2014/main" id="{833520D6-E056-9346-9CE8-B348AF3221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2016"/>
                <a:ext cx="76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019" name="Line 11" descr="Recycled paper">
                <a:extLst>
                  <a:ext uri="{FF2B5EF4-FFF2-40B4-BE49-F238E27FC236}">
                    <a16:creationId xmlns:a16="http://schemas.microsoft.com/office/drawing/2014/main" id="{CD4246CA-4B0D-B744-9CC2-9652700E8C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2016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020" name="Line 12" descr="Recycled paper">
                <a:extLst>
                  <a:ext uri="{FF2B5EF4-FFF2-40B4-BE49-F238E27FC236}">
                    <a16:creationId xmlns:a16="http://schemas.microsoft.com/office/drawing/2014/main" id="{5365C83A-16ED-D143-94BA-D7EB338544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6" y="2016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9977" name="Oval 13" descr="Recycled paper">
              <a:extLst>
                <a:ext uri="{FF2B5EF4-FFF2-40B4-BE49-F238E27FC236}">
                  <a16:creationId xmlns:a16="http://schemas.microsoft.com/office/drawing/2014/main" id="{48E3AD58-7F22-2549-A240-A71A99EF7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736"/>
              <a:ext cx="192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78" name="Oval 14" descr="Recycled paper">
              <a:extLst>
                <a:ext uri="{FF2B5EF4-FFF2-40B4-BE49-F238E27FC236}">
                  <a16:creationId xmlns:a16="http://schemas.microsoft.com/office/drawing/2014/main" id="{5548509D-7E85-6540-9966-A121A2566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736"/>
              <a:ext cx="144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79" name="Oval 15" descr="Recycled paper">
              <a:extLst>
                <a:ext uri="{FF2B5EF4-FFF2-40B4-BE49-F238E27FC236}">
                  <a16:creationId xmlns:a16="http://schemas.microsoft.com/office/drawing/2014/main" id="{AD57A7B6-1ACB-0949-B0E7-DFEAC2143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736"/>
              <a:ext cx="192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80" name="Oval 16" descr="Recycled paper">
              <a:extLst>
                <a:ext uri="{FF2B5EF4-FFF2-40B4-BE49-F238E27FC236}">
                  <a16:creationId xmlns:a16="http://schemas.microsoft.com/office/drawing/2014/main" id="{16F4D872-BF81-7048-9FA3-5FDFB65D0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736"/>
              <a:ext cx="144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81" name="Oval 17" descr="Recycled paper">
              <a:extLst>
                <a:ext uri="{FF2B5EF4-FFF2-40B4-BE49-F238E27FC236}">
                  <a16:creationId xmlns:a16="http://schemas.microsoft.com/office/drawing/2014/main" id="{FF936F18-BE27-0F4A-A4C1-8ABEFBE94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592"/>
              <a:ext cx="144" cy="14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82" name="Oval 18" descr="Recycled paper">
              <a:extLst>
                <a:ext uri="{FF2B5EF4-FFF2-40B4-BE49-F238E27FC236}">
                  <a16:creationId xmlns:a16="http://schemas.microsoft.com/office/drawing/2014/main" id="{D55BF575-61D1-FC4C-ADC2-FCA962279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640"/>
              <a:ext cx="144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83" name="Oval 19" descr="Recycled paper">
              <a:extLst>
                <a:ext uri="{FF2B5EF4-FFF2-40B4-BE49-F238E27FC236}">
                  <a16:creationId xmlns:a16="http://schemas.microsoft.com/office/drawing/2014/main" id="{8F2607A1-514E-2B42-A6E6-155E4B423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640"/>
              <a:ext cx="144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84" name="Oval 20" descr="Recycled paper">
              <a:extLst>
                <a:ext uri="{FF2B5EF4-FFF2-40B4-BE49-F238E27FC236}">
                  <a16:creationId xmlns:a16="http://schemas.microsoft.com/office/drawing/2014/main" id="{67366249-2AE0-4F47-896B-22F09E5A1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592"/>
              <a:ext cx="144" cy="14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85" name="Oval 21" descr="Recycled paper">
              <a:extLst>
                <a:ext uri="{FF2B5EF4-FFF2-40B4-BE49-F238E27FC236}">
                  <a16:creationId xmlns:a16="http://schemas.microsoft.com/office/drawing/2014/main" id="{36636B0B-617D-9647-9954-2FA454BE6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640"/>
              <a:ext cx="192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86" name="Oval 22" descr="Recycled paper">
              <a:extLst>
                <a:ext uri="{FF2B5EF4-FFF2-40B4-BE49-F238E27FC236}">
                  <a16:creationId xmlns:a16="http://schemas.microsoft.com/office/drawing/2014/main" id="{F0D6B3D9-879B-B24B-8C49-0BE66DF20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192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87" name="Oval 23" descr="Recycled paper">
              <a:extLst>
                <a:ext uri="{FF2B5EF4-FFF2-40B4-BE49-F238E27FC236}">
                  <a16:creationId xmlns:a16="http://schemas.microsoft.com/office/drawing/2014/main" id="{4AB461E4-29E5-2A45-84EB-EC867B864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48"/>
              <a:ext cx="192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88" name="Oval 24" descr="Recycled paper">
              <a:extLst>
                <a:ext uri="{FF2B5EF4-FFF2-40B4-BE49-F238E27FC236}">
                  <a16:creationId xmlns:a16="http://schemas.microsoft.com/office/drawing/2014/main" id="{ECEBB8C3-BBC3-DC4C-939E-CEF413324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544"/>
              <a:ext cx="192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89" name="Oval 25" descr="Recycled paper">
              <a:extLst>
                <a:ext uri="{FF2B5EF4-FFF2-40B4-BE49-F238E27FC236}">
                  <a16:creationId xmlns:a16="http://schemas.microsoft.com/office/drawing/2014/main" id="{86F59FFA-CF2A-BA4C-90DB-18F6962B3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496"/>
              <a:ext cx="96" cy="14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90" name="Oval 26" descr="Recycled paper">
              <a:extLst>
                <a:ext uri="{FF2B5EF4-FFF2-40B4-BE49-F238E27FC236}">
                  <a16:creationId xmlns:a16="http://schemas.microsoft.com/office/drawing/2014/main" id="{597C29FB-3B8A-354A-A9CA-600E4ED26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448"/>
              <a:ext cx="144" cy="14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91" name="Oval 27" descr="Recycled paper">
              <a:extLst>
                <a:ext uri="{FF2B5EF4-FFF2-40B4-BE49-F238E27FC236}">
                  <a16:creationId xmlns:a16="http://schemas.microsoft.com/office/drawing/2014/main" id="{BA9F7F92-1896-6D45-907C-4CE6998DC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496"/>
              <a:ext cx="96" cy="14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92" name="Oval 28" descr="Recycled paper">
              <a:extLst>
                <a:ext uri="{FF2B5EF4-FFF2-40B4-BE49-F238E27FC236}">
                  <a16:creationId xmlns:a16="http://schemas.microsoft.com/office/drawing/2014/main" id="{764FAC88-7398-0148-9BFC-BA3436180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448"/>
              <a:ext cx="240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93" name="Oval 29" descr="Recycled paper">
              <a:extLst>
                <a:ext uri="{FF2B5EF4-FFF2-40B4-BE49-F238E27FC236}">
                  <a16:creationId xmlns:a16="http://schemas.microsoft.com/office/drawing/2014/main" id="{403CE63E-8516-424A-BED5-261DD8D50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400"/>
              <a:ext cx="240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94" name="Oval 30" descr="Recycled paper">
              <a:extLst>
                <a:ext uri="{FF2B5EF4-FFF2-40B4-BE49-F238E27FC236}">
                  <a16:creationId xmlns:a16="http://schemas.microsoft.com/office/drawing/2014/main" id="{26A1F778-E99A-EF49-AF89-9A5D93C7C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304"/>
              <a:ext cx="144" cy="14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95" name="Oval 31" descr="Recycled paper">
              <a:extLst>
                <a:ext uri="{FF2B5EF4-FFF2-40B4-BE49-F238E27FC236}">
                  <a16:creationId xmlns:a16="http://schemas.microsoft.com/office/drawing/2014/main" id="{78939B5C-156B-5243-AC54-AB8CEE8444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192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96" name="Oval 32" descr="Recycled paper">
              <a:extLst>
                <a:ext uri="{FF2B5EF4-FFF2-40B4-BE49-F238E27FC236}">
                  <a16:creationId xmlns:a16="http://schemas.microsoft.com/office/drawing/2014/main" id="{DECF8CD5-163A-484B-BD92-D645EA05D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352"/>
              <a:ext cx="144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97" name="Oval 33" descr="Recycled paper">
              <a:extLst>
                <a:ext uri="{FF2B5EF4-FFF2-40B4-BE49-F238E27FC236}">
                  <a16:creationId xmlns:a16="http://schemas.microsoft.com/office/drawing/2014/main" id="{4839F293-A064-8F4C-B257-521CC055BB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256"/>
              <a:ext cx="144" cy="14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98" name="Oval 34" descr="Recycled paper">
              <a:extLst>
                <a:ext uri="{FF2B5EF4-FFF2-40B4-BE49-F238E27FC236}">
                  <a16:creationId xmlns:a16="http://schemas.microsoft.com/office/drawing/2014/main" id="{7F5C5EB2-F90A-134B-98D1-BD8EA90FF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04"/>
              <a:ext cx="144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99" name="Oval 35" descr="Recycled paper">
              <a:extLst>
                <a:ext uri="{FF2B5EF4-FFF2-40B4-BE49-F238E27FC236}">
                  <a16:creationId xmlns:a16="http://schemas.microsoft.com/office/drawing/2014/main" id="{624C643A-5126-434F-9AF8-E407ECC0E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208"/>
              <a:ext cx="144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70000" name="Oval 36" descr="Recycled paper">
              <a:extLst>
                <a:ext uri="{FF2B5EF4-FFF2-40B4-BE49-F238E27FC236}">
                  <a16:creationId xmlns:a16="http://schemas.microsoft.com/office/drawing/2014/main" id="{61E36975-5F1F-F04D-9FA1-CE046095C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256"/>
              <a:ext cx="192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70001" name="Oval 37" descr="Recycled paper">
              <a:extLst>
                <a:ext uri="{FF2B5EF4-FFF2-40B4-BE49-F238E27FC236}">
                  <a16:creationId xmlns:a16="http://schemas.microsoft.com/office/drawing/2014/main" id="{B6DE8E6F-FD8A-F94A-ADA8-A7E30E329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208"/>
              <a:ext cx="144" cy="14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70002" name="Oval 38" descr="Recycled paper">
              <a:extLst>
                <a:ext uri="{FF2B5EF4-FFF2-40B4-BE49-F238E27FC236}">
                  <a16:creationId xmlns:a16="http://schemas.microsoft.com/office/drawing/2014/main" id="{A8F7489D-BA40-6C46-A0BB-10DB2C0D9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160"/>
              <a:ext cx="144" cy="14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70003" name="Oval 39" descr="Recycled paper">
              <a:extLst>
                <a:ext uri="{FF2B5EF4-FFF2-40B4-BE49-F238E27FC236}">
                  <a16:creationId xmlns:a16="http://schemas.microsoft.com/office/drawing/2014/main" id="{8117C0A2-785C-9B45-A9D8-6874B573F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112"/>
              <a:ext cx="192" cy="14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70004" name="Oval 40" descr="Recycled paper">
              <a:extLst>
                <a:ext uri="{FF2B5EF4-FFF2-40B4-BE49-F238E27FC236}">
                  <a16:creationId xmlns:a16="http://schemas.microsoft.com/office/drawing/2014/main" id="{E3B85FDC-9E40-064A-97D1-E08D70089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112"/>
              <a:ext cx="144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70005" name="Oval 41" descr="Recycled paper">
              <a:extLst>
                <a:ext uri="{FF2B5EF4-FFF2-40B4-BE49-F238E27FC236}">
                  <a16:creationId xmlns:a16="http://schemas.microsoft.com/office/drawing/2014/main" id="{2F76A372-84CB-544C-9A44-62BAA64C0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112"/>
              <a:ext cx="144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70006" name="Oval 42" descr="Recycled paper">
              <a:extLst>
                <a:ext uri="{FF2B5EF4-FFF2-40B4-BE49-F238E27FC236}">
                  <a16:creationId xmlns:a16="http://schemas.microsoft.com/office/drawing/2014/main" id="{5458A298-6F46-A045-9AB0-D4657BCAB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12"/>
              <a:ext cx="144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70007" name="Oval 43" descr="Recycled paper">
              <a:extLst>
                <a:ext uri="{FF2B5EF4-FFF2-40B4-BE49-F238E27FC236}">
                  <a16:creationId xmlns:a16="http://schemas.microsoft.com/office/drawing/2014/main" id="{281BEEAE-3B19-3A4C-9EEC-B6AE62251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016"/>
              <a:ext cx="96" cy="192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70008" name="Oval 44" descr="Recycled paper">
              <a:extLst>
                <a:ext uri="{FF2B5EF4-FFF2-40B4-BE49-F238E27FC236}">
                  <a16:creationId xmlns:a16="http://schemas.microsoft.com/office/drawing/2014/main" id="{F026E20A-D7BF-4B45-9597-DA0ADF0A1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016"/>
              <a:ext cx="144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70009" name="Oval 45" descr="Recycled paper">
              <a:extLst>
                <a:ext uri="{FF2B5EF4-FFF2-40B4-BE49-F238E27FC236}">
                  <a16:creationId xmlns:a16="http://schemas.microsoft.com/office/drawing/2014/main" id="{FF2683F2-B8C1-C945-92BF-59E81BD6C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016"/>
              <a:ext cx="192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70010" name="Oval 46" descr="Recycled paper">
              <a:extLst>
                <a:ext uri="{FF2B5EF4-FFF2-40B4-BE49-F238E27FC236}">
                  <a16:creationId xmlns:a16="http://schemas.microsoft.com/office/drawing/2014/main" id="{6FBC90B6-ACCE-C447-9557-1FA8960C3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016"/>
              <a:ext cx="96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70011" name="Oval 47" descr="Recycled paper">
              <a:extLst>
                <a:ext uri="{FF2B5EF4-FFF2-40B4-BE49-F238E27FC236}">
                  <a16:creationId xmlns:a16="http://schemas.microsoft.com/office/drawing/2014/main" id="{95C54480-E32E-3549-8BD9-E94C3DE6C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016"/>
              <a:ext cx="144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70012" name="Oval 48" descr="Recycled paper">
              <a:extLst>
                <a:ext uri="{FF2B5EF4-FFF2-40B4-BE49-F238E27FC236}">
                  <a16:creationId xmlns:a16="http://schemas.microsoft.com/office/drawing/2014/main" id="{3F0D2E81-225A-8846-AC31-3EBAEF705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016"/>
              <a:ext cx="96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69636" name="Group 49">
            <a:extLst>
              <a:ext uri="{FF2B5EF4-FFF2-40B4-BE49-F238E27FC236}">
                <a16:creationId xmlns:a16="http://schemas.microsoft.com/office/drawing/2014/main" id="{7B948B18-9CB6-8F41-A9C6-A20A42FB8EFA}"/>
              </a:ext>
            </a:extLst>
          </p:cNvPr>
          <p:cNvGrpSpPr>
            <a:grpSpLocks/>
          </p:cNvGrpSpPr>
          <p:nvPr/>
        </p:nvGrpSpPr>
        <p:grpSpPr bwMode="auto">
          <a:xfrm>
            <a:off x="2133601" y="1747620"/>
            <a:ext cx="1981200" cy="2362200"/>
            <a:chOff x="480" y="1152"/>
            <a:chExt cx="1248" cy="1488"/>
          </a:xfrm>
        </p:grpSpPr>
        <p:grpSp>
          <p:nvGrpSpPr>
            <p:cNvPr id="69816" name="Group 50" descr="Recycled paper">
              <a:extLst>
                <a:ext uri="{FF2B5EF4-FFF2-40B4-BE49-F238E27FC236}">
                  <a16:creationId xmlns:a16="http://schemas.microsoft.com/office/drawing/2014/main" id="{9C590B14-D2EB-4F4A-9AE6-484B11C56B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1152"/>
              <a:ext cx="1248" cy="1488"/>
              <a:chOff x="816" y="2016"/>
              <a:chExt cx="768" cy="816"/>
            </a:xfrm>
          </p:grpSpPr>
          <p:sp>
            <p:nvSpPr>
              <p:cNvPr id="69968" name="Line 51" descr="Recycled paper">
                <a:extLst>
                  <a:ext uri="{FF2B5EF4-FFF2-40B4-BE49-F238E27FC236}">
                    <a16:creationId xmlns:a16="http://schemas.microsoft.com/office/drawing/2014/main" id="{859FC21D-64EB-2B46-B9D9-2EF18E37C0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2064"/>
                <a:ext cx="0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969" name="Line 52" descr="Recycled paper">
                <a:extLst>
                  <a:ext uri="{FF2B5EF4-FFF2-40B4-BE49-F238E27FC236}">
                    <a16:creationId xmlns:a16="http://schemas.microsoft.com/office/drawing/2014/main" id="{DB14E3AC-0722-0E44-80BC-496035BCED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6" y="2064"/>
                <a:ext cx="0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970" name="Line 53" descr="Recycled paper">
                <a:extLst>
                  <a:ext uri="{FF2B5EF4-FFF2-40B4-BE49-F238E27FC236}">
                    <a16:creationId xmlns:a16="http://schemas.microsoft.com/office/drawing/2014/main" id="{7B105C23-D4B2-254A-B56C-CCD780D28D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2832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971" name="Freeform 54" descr="Recycled paper">
                <a:extLst>
                  <a:ext uri="{FF2B5EF4-FFF2-40B4-BE49-F238E27FC236}">
                    <a16:creationId xmlns:a16="http://schemas.microsoft.com/office/drawing/2014/main" id="{CBFE6BCF-44F0-EC4E-95A5-35E4EC2F7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" y="2784"/>
                <a:ext cx="48" cy="48"/>
              </a:xfrm>
              <a:custGeom>
                <a:avLst/>
                <a:gdLst>
                  <a:gd name="T0" fmla="*/ 48 w 48"/>
                  <a:gd name="T1" fmla="*/ 48 h 48"/>
                  <a:gd name="T2" fmla="*/ 0 w 48"/>
                  <a:gd name="T3" fmla="*/ 0 h 48"/>
                  <a:gd name="T4" fmla="*/ 0 60000 65536"/>
                  <a:gd name="T5" fmla="*/ 0 60000 65536"/>
                  <a:gd name="T6" fmla="*/ 0 w 48"/>
                  <a:gd name="T7" fmla="*/ 0 h 48"/>
                  <a:gd name="T8" fmla="*/ 48 w 48"/>
                  <a:gd name="T9" fmla="*/ 48 h 4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8" h="48">
                    <a:moveTo>
                      <a:pt x="48" y="48"/>
                    </a:moveTo>
                    <a:cubicBezTo>
                      <a:pt x="24" y="24"/>
                      <a:pt x="0" y="0"/>
                      <a:pt x="0" y="0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972" name="Line 55" descr="Recycled paper">
                <a:extLst>
                  <a:ext uri="{FF2B5EF4-FFF2-40B4-BE49-F238E27FC236}">
                    <a16:creationId xmlns:a16="http://schemas.microsoft.com/office/drawing/2014/main" id="{8AA738E7-E316-EE41-B4D7-0C21EA8A04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88" y="2784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973" name="Line 56" descr="Recycled paper">
                <a:extLst>
                  <a:ext uri="{FF2B5EF4-FFF2-40B4-BE49-F238E27FC236}">
                    <a16:creationId xmlns:a16="http://schemas.microsoft.com/office/drawing/2014/main" id="{63EC4CFB-72F7-E541-BC7C-4974C248D3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2016"/>
                <a:ext cx="76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974" name="Line 57" descr="Recycled paper">
                <a:extLst>
                  <a:ext uri="{FF2B5EF4-FFF2-40B4-BE49-F238E27FC236}">
                    <a16:creationId xmlns:a16="http://schemas.microsoft.com/office/drawing/2014/main" id="{07B5DF09-E7A0-BF4D-B49E-35D4B1817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2016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975" name="Line 58" descr="Recycled paper">
                <a:extLst>
                  <a:ext uri="{FF2B5EF4-FFF2-40B4-BE49-F238E27FC236}">
                    <a16:creationId xmlns:a16="http://schemas.microsoft.com/office/drawing/2014/main" id="{E46C766E-64C8-B044-838E-58F34345F3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6" y="2016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9817" name="Oval 59" descr="Recycled paper">
              <a:extLst>
                <a:ext uri="{FF2B5EF4-FFF2-40B4-BE49-F238E27FC236}">
                  <a16:creationId xmlns:a16="http://schemas.microsoft.com/office/drawing/2014/main" id="{13D28853-FFCE-1044-8B08-939050C57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2572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18" name="Oval 60" descr="Recycled paper">
              <a:extLst>
                <a:ext uri="{FF2B5EF4-FFF2-40B4-BE49-F238E27FC236}">
                  <a16:creationId xmlns:a16="http://schemas.microsoft.com/office/drawing/2014/main" id="{32FC85B6-4F1F-D64F-A904-C7E83D080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2572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19" name="Oval 61" descr="Recycled paper">
              <a:extLst>
                <a:ext uri="{FF2B5EF4-FFF2-40B4-BE49-F238E27FC236}">
                  <a16:creationId xmlns:a16="http://schemas.microsoft.com/office/drawing/2014/main" id="{76B8A070-6B1B-4A46-9611-71DABA272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" y="2505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20" name="Oval 62" descr="Recycled paper">
              <a:extLst>
                <a:ext uri="{FF2B5EF4-FFF2-40B4-BE49-F238E27FC236}">
                  <a16:creationId xmlns:a16="http://schemas.microsoft.com/office/drawing/2014/main" id="{0442DA45-0644-C844-A7E0-5D631055D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2572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21" name="Oval 63" descr="Recycled paper">
              <a:extLst>
                <a:ext uri="{FF2B5EF4-FFF2-40B4-BE49-F238E27FC236}">
                  <a16:creationId xmlns:a16="http://schemas.microsoft.com/office/drawing/2014/main" id="{B7CEE5B7-E87B-3A4D-B4EA-0D063DDBC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" y="2505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22" name="Oval 64" descr="Recycled paper">
              <a:extLst>
                <a:ext uri="{FF2B5EF4-FFF2-40B4-BE49-F238E27FC236}">
                  <a16:creationId xmlns:a16="http://schemas.microsoft.com/office/drawing/2014/main" id="{FCF759AC-9111-6A48-95F3-57A4371FE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2505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23" name="Oval 65" descr="Recycled paper">
              <a:extLst>
                <a:ext uri="{FF2B5EF4-FFF2-40B4-BE49-F238E27FC236}">
                  <a16:creationId xmlns:a16="http://schemas.microsoft.com/office/drawing/2014/main" id="{35938459-5BF1-2C40-966D-878D3337C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" y="2572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24" name="Oval 66" descr="Recycled paper">
              <a:extLst>
                <a:ext uri="{FF2B5EF4-FFF2-40B4-BE49-F238E27FC236}">
                  <a16:creationId xmlns:a16="http://schemas.microsoft.com/office/drawing/2014/main" id="{C4CB731B-C92C-B945-8DFC-19F14117E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" y="2505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25" name="Oval 67" descr="Recycled paper">
              <a:extLst>
                <a:ext uri="{FF2B5EF4-FFF2-40B4-BE49-F238E27FC236}">
                  <a16:creationId xmlns:a16="http://schemas.microsoft.com/office/drawing/2014/main" id="{4E7D31AE-1CD1-984A-96A0-77CEFD050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" y="2572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26" name="Oval 68" descr="Recycled paper">
              <a:extLst>
                <a:ext uri="{FF2B5EF4-FFF2-40B4-BE49-F238E27FC236}">
                  <a16:creationId xmlns:a16="http://schemas.microsoft.com/office/drawing/2014/main" id="{8CB510DD-39C0-384C-B424-07D1C922A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2505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27" name="Oval 69" descr="Recycled paper">
              <a:extLst>
                <a:ext uri="{FF2B5EF4-FFF2-40B4-BE49-F238E27FC236}">
                  <a16:creationId xmlns:a16="http://schemas.microsoft.com/office/drawing/2014/main" id="{0A69F261-5C32-884B-AB06-489CE5157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" y="2572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28" name="Oval 70" descr="Recycled paper">
              <a:extLst>
                <a:ext uri="{FF2B5EF4-FFF2-40B4-BE49-F238E27FC236}">
                  <a16:creationId xmlns:a16="http://schemas.microsoft.com/office/drawing/2014/main" id="{FC22F7FF-3827-8440-888C-B230E9E27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" y="2505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29" name="Oval 71" descr="Recycled paper">
              <a:extLst>
                <a:ext uri="{FF2B5EF4-FFF2-40B4-BE49-F238E27FC236}">
                  <a16:creationId xmlns:a16="http://schemas.microsoft.com/office/drawing/2014/main" id="{11477DB2-1D27-3E42-99FC-D77115F38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" y="2572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30" name="Oval 72" descr="Recycled paper">
              <a:extLst>
                <a:ext uri="{FF2B5EF4-FFF2-40B4-BE49-F238E27FC236}">
                  <a16:creationId xmlns:a16="http://schemas.microsoft.com/office/drawing/2014/main" id="{FAFC5F6F-A144-5341-900E-81B6424F9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4" y="2505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31" name="Oval 73" descr="Recycled paper">
              <a:extLst>
                <a:ext uri="{FF2B5EF4-FFF2-40B4-BE49-F238E27FC236}">
                  <a16:creationId xmlns:a16="http://schemas.microsoft.com/office/drawing/2014/main" id="{14C4AE47-14F8-0E48-B251-DDC2B19FA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2437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32" name="Oval 74" descr="Recycled paper">
              <a:extLst>
                <a:ext uri="{FF2B5EF4-FFF2-40B4-BE49-F238E27FC236}">
                  <a16:creationId xmlns:a16="http://schemas.microsoft.com/office/drawing/2014/main" id="{4F9736DE-DEDF-B84C-AAF0-6E13A459B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2437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33" name="Oval 75" descr="Recycled paper">
              <a:extLst>
                <a:ext uri="{FF2B5EF4-FFF2-40B4-BE49-F238E27FC236}">
                  <a16:creationId xmlns:a16="http://schemas.microsoft.com/office/drawing/2014/main" id="{CD1A7E7E-643D-0F43-8445-8D9C065CA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" y="2369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34" name="Oval 76" descr="Recycled paper">
              <a:extLst>
                <a:ext uri="{FF2B5EF4-FFF2-40B4-BE49-F238E27FC236}">
                  <a16:creationId xmlns:a16="http://schemas.microsoft.com/office/drawing/2014/main" id="{FF76A381-9F77-894E-AD5C-59C8C322F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2437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35" name="Oval 77" descr="Recycled paper">
              <a:extLst>
                <a:ext uri="{FF2B5EF4-FFF2-40B4-BE49-F238E27FC236}">
                  <a16:creationId xmlns:a16="http://schemas.microsoft.com/office/drawing/2014/main" id="{F2572056-E9C6-3C47-9B96-343CCD201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" y="2369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36" name="Oval 78" descr="Recycled paper">
              <a:extLst>
                <a:ext uri="{FF2B5EF4-FFF2-40B4-BE49-F238E27FC236}">
                  <a16:creationId xmlns:a16="http://schemas.microsoft.com/office/drawing/2014/main" id="{0363886C-915D-D346-9C7F-8DDAC1A0C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" y="2437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37" name="Oval 79" descr="Recycled paper">
              <a:extLst>
                <a:ext uri="{FF2B5EF4-FFF2-40B4-BE49-F238E27FC236}">
                  <a16:creationId xmlns:a16="http://schemas.microsoft.com/office/drawing/2014/main" id="{E95B4D6A-AFD6-DA49-B7ED-AB807BF3F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" y="2369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38" name="Oval 80" descr="Recycled paper">
              <a:extLst>
                <a:ext uri="{FF2B5EF4-FFF2-40B4-BE49-F238E27FC236}">
                  <a16:creationId xmlns:a16="http://schemas.microsoft.com/office/drawing/2014/main" id="{5378CD96-8904-394C-940F-05CBCF03F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" y="2437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39" name="Oval 81" descr="Recycled paper">
              <a:extLst>
                <a:ext uri="{FF2B5EF4-FFF2-40B4-BE49-F238E27FC236}">
                  <a16:creationId xmlns:a16="http://schemas.microsoft.com/office/drawing/2014/main" id="{A3093597-3D7C-934D-BC20-1D9AB4F16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2369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40" name="Oval 82" descr="Recycled paper">
              <a:extLst>
                <a:ext uri="{FF2B5EF4-FFF2-40B4-BE49-F238E27FC236}">
                  <a16:creationId xmlns:a16="http://schemas.microsoft.com/office/drawing/2014/main" id="{103ED886-B6CC-6440-8BBB-255F42012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" y="2437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41" name="Oval 83" descr="Recycled paper">
              <a:extLst>
                <a:ext uri="{FF2B5EF4-FFF2-40B4-BE49-F238E27FC236}">
                  <a16:creationId xmlns:a16="http://schemas.microsoft.com/office/drawing/2014/main" id="{E22F78EF-C1E7-6448-AA0E-DB7CDC7E0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" y="2369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42" name="Oval 84" descr="Recycled paper">
              <a:extLst>
                <a:ext uri="{FF2B5EF4-FFF2-40B4-BE49-F238E27FC236}">
                  <a16:creationId xmlns:a16="http://schemas.microsoft.com/office/drawing/2014/main" id="{D5CD880E-DEA9-7144-A266-7A4AD7FB1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" y="2437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43" name="Oval 85" descr="Recycled paper">
              <a:extLst>
                <a:ext uri="{FF2B5EF4-FFF2-40B4-BE49-F238E27FC236}">
                  <a16:creationId xmlns:a16="http://schemas.microsoft.com/office/drawing/2014/main" id="{2B51014E-5C9E-604D-A536-F3EBFEA6E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4" y="2369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44" name="Oval 86" descr="Recycled paper">
              <a:extLst>
                <a:ext uri="{FF2B5EF4-FFF2-40B4-BE49-F238E27FC236}">
                  <a16:creationId xmlns:a16="http://schemas.microsoft.com/office/drawing/2014/main" id="{5F62DE9B-411B-DD46-A61A-4DEC259A9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2302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45" name="Oval 87" descr="Recycled paper">
              <a:extLst>
                <a:ext uri="{FF2B5EF4-FFF2-40B4-BE49-F238E27FC236}">
                  <a16:creationId xmlns:a16="http://schemas.microsoft.com/office/drawing/2014/main" id="{F64DB8B4-2AA2-3748-A0A5-128A7825E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2302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46" name="Oval 88" descr="Recycled paper">
              <a:extLst>
                <a:ext uri="{FF2B5EF4-FFF2-40B4-BE49-F238E27FC236}">
                  <a16:creationId xmlns:a16="http://schemas.microsoft.com/office/drawing/2014/main" id="{EDB5CA68-A3A8-4343-A74A-3E7BEFE70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" y="2234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47" name="Oval 89" descr="Recycled paper">
              <a:extLst>
                <a:ext uri="{FF2B5EF4-FFF2-40B4-BE49-F238E27FC236}">
                  <a16:creationId xmlns:a16="http://schemas.microsoft.com/office/drawing/2014/main" id="{97727F40-94B3-A846-8630-B9D10A215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" y="2302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48" name="Oval 90" descr="Recycled paper">
              <a:extLst>
                <a:ext uri="{FF2B5EF4-FFF2-40B4-BE49-F238E27FC236}">
                  <a16:creationId xmlns:a16="http://schemas.microsoft.com/office/drawing/2014/main" id="{16689DFF-DD7F-E54A-B850-11ABF7C0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" y="2234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49" name="Oval 91" descr="Recycled paper">
              <a:extLst>
                <a:ext uri="{FF2B5EF4-FFF2-40B4-BE49-F238E27FC236}">
                  <a16:creationId xmlns:a16="http://schemas.microsoft.com/office/drawing/2014/main" id="{88774638-2C4F-224D-B2B9-7B52951DB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" y="2302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50" name="Oval 92" descr="Recycled paper">
              <a:extLst>
                <a:ext uri="{FF2B5EF4-FFF2-40B4-BE49-F238E27FC236}">
                  <a16:creationId xmlns:a16="http://schemas.microsoft.com/office/drawing/2014/main" id="{58EFE910-9B0E-AE44-81E2-EC54E5609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2234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51" name="Oval 93" descr="Recycled paper">
              <a:extLst>
                <a:ext uri="{FF2B5EF4-FFF2-40B4-BE49-F238E27FC236}">
                  <a16:creationId xmlns:a16="http://schemas.microsoft.com/office/drawing/2014/main" id="{8C561F15-6B47-7F49-87D7-8A88481C4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" y="2302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52" name="Oval 94" descr="Recycled paper">
              <a:extLst>
                <a:ext uri="{FF2B5EF4-FFF2-40B4-BE49-F238E27FC236}">
                  <a16:creationId xmlns:a16="http://schemas.microsoft.com/office/drawing/2014/main" id="{3FDE475A-D89A-4D47-8479-16AADCE0B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" y="2234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53" name="Oval 95" descr="Recycled paper">
              <a:extLst>
                <a:ext uri="{FF2B5EF4-FFF2-40B4-BE49-F238E27FC236}">
                  <a16:creationId xmlns:a16="http://schemas.microsoft.com/office/drawing/2014/main" id="{57DE5559-A49F-484F-8DE0-01A5EE5E4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" y="2302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54" name="Oval 96" descr="Recycled paper">
              <a:extLst>
                <a:ext uri="{FF2B5EF4-FFF2-40B4-BE49-F238E27FC236}">
                  <a16:creationId xmlns:a16="http://schemas.microsoft.com/office/drawing/2014/main" id="{9F058D5C-3BDF-B544-BBA5-659778EF9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4" y="2234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55" name="Oval 97" descr="Recycled paper">
              <a:extLst>
                <a:ext uri="{FF2B5EF4-FFF2-40B4-BE49-F238E27FC236}">
                  <a16:creationId xmlns:a16="http://schemas.microsoft.com/office/drawing/2014/main" id="{021C32A6-5317-0645-A4A7-6B71BED9B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" y="2302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56" name="Oval 98" descr="Recycled paper">
              <a:extLst>
                <a:ext uri="{FF2B5EF4-FFF2-40B4-BE49-F238E27FC236}">
                  <a16:creationId xmlns:a16="http://schemas.microsoft.com/office/drawing/2014/main" id="{EA4CA7F3-F34C-1445-85B3-630C617C0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234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57" name="Oval 99" descr="Recycled paper">
              <a:extLst>
                <a:ext uri="{FF2B5EF4-FFF2-40B4-BE49-F238E27FC236}">
                  <a16:creationId xmlns:a16="http://schemas.microsoft.com/office/drawing/2014/main" id="{BBEED2CF-45D5-904A-B160-3442B5E26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2167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58" name="Oval 100" descr="Recycled paper">
              <a:extLst>
                <a:ext uri="{FF2B5EF4-FFF2-40B4-BE49-F238E27FC236}">
                  <a16:creationId xmlns:a16="http://schemas.microsoft.com/office/drawing/2014/main" id="{2469342C-2B58-E24C-95D5-A9CCFA5B0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2167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59" name="Oval 101" descr="Recycled paper">
              <a:extLst>
                <a:ext uri="{FF2B5EF4-FFF2-40B4-BE49-F238E27FC236}">
                  <a16:creationId xmlns:a16="http://schemas.microsoft.com/office/drawing/2014/main" id="{ED175BCE-C4BA-3F44-B7D6-E36CF99F8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" y="2099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60" name="Oval 102" descr="Recycled paper">
              <a:extLst>
                <a:ext uri="{FF2B5EF4-FFF2-40B4-BE49-F238E27FC236}">
                  <a16:creationId xmlns:a16="http://schemas.microsoft.com/office/drawing/2014/main" id="{936ADE61-AE9A-3F4D-9B7A-2AC07BB46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2167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61" name="Oval 103" descr="Recycled paper">
              <a:extLst>
                <a:ext uri="{FF2B5EF4-FFF2-40B4-BE49-F238E27FC236}">
                  <a16:creationId xmlns:a16="http://schemas.microsoft.com/office/drawing/2014/main" id="{0743CC3B-2E17-9D4F-9BF0-750B31D5C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" y="2099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62" name="Oval 104" descr="Recycled paper">
              <a:extLst>
                <a:ext uri="{FF2B5EF4-FFF2-40B4-BE49-F238E27FC236}">
                  <a16:creationId xmlns:a16="http://schemas.microsoft.com/office/drawing/2014/main" id="{52C8A65F-0F99-2A45-BC7E-557178B9D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" y="2167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63" name="Oval 105" descr="Recycled paper">
              <a:extLst>
                <a:ext uri="{FF2B5EF4-FFF2-40B4-BE49-F238E27FC236}">
                  <a16:creationId xmlns:a16="http://schemas.microsoft.com/office/drawing/2014/main" id="{09C6D8EB-A48A-F444-AF38-BE5F6CD68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" y="2099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64" name="Oval 106" descr="Recycled paper">
              <a:extLst>
                <a:ext uri="{FF2B5EF4-FFF2-40B4-BE49-F238E27FC236}">
                  <a16:creationId xmlns:a16="http://schemas.microsoft.com/office/drawing/2014/main" id="{EA8E5657-C4F6-7A4B-9932-C52FC9561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" y="2167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65" name="Oval 107" descr="Recycled paper">
              <a:extLst>
                <a:ext uri="{FF2B5EF4-FFF2-40B4-BE49-F238E27FC236}">
                  <a16:creationId xmlns:a16="http://schemas.microsoft.com/office/drawing/2014/main" id="{5571FCE2-8A85-AE4B-8BCA-A89041FA6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2099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66" name="Oval 108" descr="Recycled paper">
              <a:extLst>
                <a:ext uri="{FF2B5EF4-FFF2-40B4-BE49-F238E27FC236}">
                  <a16:creationId xmlns:a16="http://schemas.microsoft.com/office/drawing/2014/main" id="{5CA9FCBE-78B1-934C-B0C7-586E599FC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" y="2167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67" name="Oval 109" descr="Recycled paper">
              <a:extLst>
                <a:ext uri="{FF2B5EF4-FFF2-40B4-BE49-F238E27FC236}">
                  <a16:creationId xmlns:a16="http://schemas.microsoft.com/office/drawing/2014/main" id="{1E783CA2-C571-7A47-884F-8AEA64E59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" y="2099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68" name="Oval 110" descr="Recycled paper">
              <a:extLst>
                <a:ext uri="{FF2B5EF4-FFF2-40B4-BE49-F238E27FC236}">
                  <a16:creationId xmlns:a16="http://schemas.microsoft.com/office/drawing/2014/main" id="{817D49D9-7EA0-254E-85D5-AD050ACB6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" y="2167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69" name="Oval 111" descr="Recycled paper">
              <a:extLst>
                <a:ext uri="{FF2B5EF4-FFF2-40B4-BE49-F238E27FC236}">
                  <a16:creationId xmlns:a16="http://schemas.microsoft.com/office/drawing/2014/main" id="{662B6FCA-3ED7-5B42-AA5F-577A0833D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4" y="2099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70" name="Oval 112" descr="Recycled paper">
              <a:extLst>
                <a:ext uri="{FF2B5EF4-FFF2-40B4-BE49-F238E27FC236}">
                  <a16:creationId xmlns:a16="http://schemas.microsoft.com/office/drawing/2014/main" id="{ED72B56D-CA15-574A-9650-EE78EAF03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2031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71" name="Oval 113" descr="Recycled paper">
              <a:extLst>
                <a:ext uri="{FF2B5EF4-FFF2-40B4-BE49-F238E27FC236}">
                  <a16:creationId xmlns:a16="http://schemas.microsoft.com/office/drawing/2014/main" id="{DE0DA33D-75F8-374F-808A-DC4586C8B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2031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72" name="Oval 114" descr="Recycled paper">
              <a:extLst>
                <a:ext uri="{FF2B5EF4-FFF2-40B4-BE49-F238E27FC236}">
                  <a16:creationId xmlns:a16="http://schemas.microsoft.com/office/drawing/2014/main" id="{1A403F09-1AF7-F849-92B6-9A80C3504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" y="1964"/>
              <a:ext cx="132" cy="6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73" name="Oval 115" descr="Recycled paper">
              <a:extLst>
                <a:ext uri="{FF2B5EF4-FFF2-40B4-BE49-F238E27FC236}">
                  <a16:creationId xmlns:a16="http://schemas.microsoft.com/office/drawing/2014/main" id="{95DA53AF-7E79-3F43-88BB-EE93FEE72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" y="2031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74" name="Oval 116" descr="Recycled paper">
              <a:extLst>
                <a:ext uri="{FF2B5EF4-FFF2-40B4-BE49-F238E27FC236}">
                  <a16:creationId xmlns:a16="http://schemas.microsoft.com/office/drawing/2014/main" id="{8A72A2F7-3399-3546-BDD5-CE3D929E7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" y="1964"/>
              <a:ext cx="131" cy="6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75" name="Oval 117" descr="Recycled paper">
              <a:extLst>
                <a:ext uri="{FF2B5EF4-FFF2-40B4-BE49-F238E27FC236}">
                  <a16:creationId xmlns:a16="http://schemas.microsoft.com/office/drawing/2014/main" id="{D89022C9-09F1-3842-8633-E1A9CD53D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" y="2031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76" name="Oval 118" descr="Recycled paper">
              <a:extLst>
                <a:ext uri="{FF2B5EF4-FFF2-40B4-BE49-F238E27FC236}">
                  <a16:creationId xmlns:a16="http://schemas.microsoft.com/office/drawing/2014/main" id="{67BE62EB-1816-BD4A-ACAB-D41EE3610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1964"/>
              <a:ext cx="132" cy="6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77" name="Oval 119" descr="Recycled paper">
              <a:extLst>
                <a:ext uri="{FF2B5EF4-FFF2-40B4-BE49-F238E27FC236}">
                  <a16:creationId xmlns:a16="http://schemas.microsoft.com/office/drawing/2014/main" id="{E8A9206F-8B85-F04E-B111-05BF8BCFE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" y="2031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78" name="Oval 120" descr="Recycled paper">
              <a:extLst>
                <a:ext uri="{FF2B5EF4-FFF2-40B4-BE49-F238E27FC236}">
                  <a16:creationId xmlns:a16="http://schemas.microsoft.com/office/drawing/2014/main" id="{D8A53A24-C5FA-3240-BFEA-CB354F0CB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" y="1964"/>
              <a:ext cx="131" cy="6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79" name="Oval 121" descr="Recycled paper">
              <a:extLst>
                <a:ext uri="{FF2B5EF4-FFF2-40B4-BE49-F238E27FC236}">
                  <a16:creationId xmlns:a16="http://schemas.microsoft.com/office/drawing/2014/main" id="{0D87777D-6F1D-DE46-9CEE-90C6C5210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" y="2031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80" name="Oval 122" descr="Recycled paper">
              <a:extLst>
                <a:ext uri="{FF2B5EF4-FFF2-40B4-BE49-F238E27FC236}">
                  <a16:creationId xmlns:a16="http://schemas.microsoft.com/office/drawing/2014/main" id="{6C1FC90A-50D6-A143-BB86-7C2AE8785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4" y="1964"/>
              <a:ext cx="131" cy="6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81" name="Oval 123" descr="Recycled paper">
              <a:extLst>
                <a:ext uri="{FF2B5EF4-FFF2-40B4-BE49-F238E27FC236}">
                  <a16:creationId xmlns:a16="http://schemas.microsoft.com/office/drawing/2014/main" id="{59AC10A0-710C-C844-8015-A3CCE4FF4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" y="2031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82" name="Oval 124" descr="Recycled paper">
              <a:extLst>
                <a:ext uri="{FF2B5EF4-FFF2-40B4-BE49-F238E27FC236}">
                  <a16:creationId xmlns:a16="http://schemas.microsoft.com/office/drawing/2014/main" id="{000F5D6B-8321-CC4E-A96F-8BFB9659F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1964"/>
              <a:ext cx="132" cy="6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83" name="Oval 125" descr="Recycled paper">
              <a:extLst>
                <a:ext uri="{FF2B5EF4-FFF2-40B4-BE49-F238E27FC236}">
                  <a16:creationId xmlns:a16="http://schemas.microsoft.com/office/drawing/2014/main" id="{FD482C16-A98F-C245-B53F-DBD284C13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1896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84" name="Oval 126" descr="Recycled paper">
              <a:extLst>
                <a:ext uri="{FF2B5EF4-FFF2-40B4-BE49-F238E27FC236}">
                  <a16:creationId xmlns:a16="http://schemas.microsoft.com/office/drawing/2014/main" id="{0E5B1A24-9DE7-C94D-A950-4D9FD6F2D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1896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85" name="Oval 127" descr="Recycled paper">
              <a:extLst>
                <a:ext uri="{FF2B5EF4-FFF2-40B4-BE49-F238E27FC236}">
                  <a16:creationId xmlns:a16="http://schemas.microsoft.com/office/drawing/2014/main" id="{71510EFD-60B2-4A42-AE91-4C99014A4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" y="1896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86" name="Oval 128" descr="Recycled paper">
              <a:extLst>
                <a:ext uri="{FF2B5EF4-FFF2-40B4-BE49-F238E27FC236}">
                  <a16:creationId xmlns:a16="http://schemas.microsoft.com/office/drawing/2014/main" id="{940457D9-B9D6-574F-A005-E2F666E09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" y="1896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87" name="Oval 129" descr="Recycled paper">
              <a:extLst>
                <a:ext uri="{FF2B5EF4-FFF2-40B4-BE49-F238E27FC236}">
                  <a16:creationId xmlns:a16="http://schemas.microsoft.com/office/drawing/2014/main" id="{34B1A174-0A28-294A-AA8E-89EB91048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" y="1896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88" name="Oval 130" descr="Recycled paper">
              <a:extLst>
                <a:ext uri="{FF2B5EF4-FFF2-40B4-BE49-F238E27FC236}">
                  <a16:creationId xmlns:a16="http://schemas.microsoft.com/office/drawing/2014/main" id="{7F7C6FC7-86A6-504E-AB80-FF0BA83FA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" y="1896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89" name="Oval 131" descr="Recycled paper">
              <a:extLst>
                <a:ext uri="{FF2B5EF4-FFF2-40B4-BE49-F238E27FC236}">
                  <a16:creationId xmlns:a16="http://schemas.microsoft.com/office/drawing/2014/main" id="{F80BEFA0-F6C6-E041-87BD-E3A6BD2D3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" y="1828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90" name="Oval 132" descr="Recycled paper">
              <a:extLst>
                <a:ext uri="{FF2B5EF4-FFF2-40B4-BE49-F238E27FC236}">
                  <a16:creationId xmlns:a16="http://schemas.microsoft.com/office/drawing/2014/main" id="{9DA57AB4-5700-C84E-A1F5-8B828F52A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1761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91" name="Oval 133" descr="Recycled paper">
              <a:extLst>
                <a:ext uri="{FF2B5EF4-FFF2-40B4-BE49-F238E27FC236}">
                  <a16:creationId xmlns:a16="http://schemas.microsoft.com/office/drawing/2014/main" id="{8F46A6A7-4D62-9E48-8682-8238FCDD0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" y="1828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92" name="Oval 134" descr="Recycled paper">
              <a:extLst>
                <a:ext uri="{FF2B5EF4-FFF2-40B4-BE49-F238E27FC236}">
                  <a16:creationId xmlns:a16="http://schemas.microsoft.com/office/drawing/2014/main" id="{C7BBB168-375E-2B40-8E1B-7DC4B7F77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1761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93" name="Oval 135" descr="Recycled paper">
              <a:extLst>
                <a:ext uri="{FF2B5EF4-FFF2-40B4-BE49-F238E27FC236}">
                  <a16:creationId xmlns:a16="http://schemas.microsoft.com/office/drawing/2014/main" id="{AFCFC48C-4719-9F49-BC4A-36B2125DF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1828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94" name="Oval 136" descr="Recycled paper">
              <a:extLst>
                <a:ext uri="{FF2B5EF4-FFF2-40B4-BE49-F238E27FC236}">
                  <a16:creationId xmlns:a16="http://schemas.microsoft.com/office/drawing/2014/main" id="{87882F78-D26B-7543-8127-BCC5E3740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" y="1761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95" name="Oval 137" descr="Recycled paper">
              <a:extLst>
                <a:ext uri="{FF2B5EF4-FFF2-40B4-BE49-F238E27FC236}">
                  <a16:creationId xmlns:a16="http://schemas.microsoft.com/office/drawing/2014/main" id="{D1BDAC9C-9DA7-D849-80ED-EB10B58ED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" y="1828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96" name="Oval 138" descr="Recycled paper">
              <a:extLst>
                <a:ext uri="{FF2B5EF4-FFF2-40B4-BE49-F238E27FC236}">
                  <a16:creationId xmlns:a16="http://schemas.microsoft.com/office/drawing/2014/main" id="{4265EEF4-AFA5-1F4C-B843-EA9920DB0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" y="1761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97" name="Oval 139" descr="Recycled paper">
              <a:extLst>
                <a:ext uri="{FF2B5EF4-FFF2-40B4-BE49-F238E27FC236}">
                  <a16:creationId xmlns:a16="http://schemas.microsoft.com/office/drawing/2014/main" id="{B2F999A3-66B4-EC4F-9862-2E5FDC63E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4" y="1828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98" name="Oval 140" descr="Recycled paper">
              <a:extLst>
                <a:ext uri="{FF2B5EF4-FFF2-40B4-BE49-F238E27FC236}">
                  <a16:creationId xmlns:a16="http://schemas.microsoft.com/office/drawing/2014/main" id="{6CE6AA47-BCA3-1C48-B87E-B84355F1D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" y="1761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899" name="Oval 141" descr="Recycled paper">
              <a:extLst>
                <a:ext uri="{FF2B5EF4-FFF2-40B4-BE49-F238E27FC236}">
                  <a16:creationId xmlns:a16="http://schemas.microsoft.com/office/drawing/2014/main" id="{3EAFC15E-47F5-0543-B28C-E0492B995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1828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00" name="Oval 142" descr="Recycled paper">
              <a:extLst>
                <a:ext uri="{FF2B5EF4-FFF2-40B4-BE49-F238E27FC236}">
                  <a16:creationId xmlns:a16="http://schemas.microsoft.com/office/drawing/2014/main" id="{0922E997-EC36-844B-997C-DDD07B1B0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" y="1761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01" name="Oval 143" descr="Recycled paper">
              <a:extLst>
                <a:ext uri="{FF2B5EF4-FFF2-40B4-BE49-F238E27FC236}">
                  <a16:creationId xmlns:a16="http://schemas.microsoft.com/office/drawing/2014/main" id="{8D653C3B-B7A5-2343-B210-07DC17AE9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" y="1693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02" name="Oval 144" descr="Recycled paper">
              <a:extLst>
                <a:ext uri="{FF2B5EF4-FFF2-40B4-BE49-F238E27FC236}">
                  <a16:creationId xmlns:a16="http://schemas.microsoft.com/office/drawing/2014/main" id="{FA7E164E-6BAB-CD4A-9D22-2B587F40D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" y="1693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03" name="Oval 145" descr="Recycled paper">
              <a:extLst>
                <a:ext uri="{FF2B5EF4-FFF2-40B4-BE49-F238E27FC236}">
                  <a16:creationId xmlns:a16="http://schemas.microsoft.com/office/drawing/2014/main" id="{FCDE249B-C6D9-D049-BF4C-BFED85A0A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1625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04" name="Oval 146" descr="Recycled paper">
              <a:extLst>
                <a:ext uri="{FF2B5EF4-FFF2-40B4-BE49-F238E27FC236}">
                  <a16:creationId xmlns:a16="http://schemas.microsoft.com/office/drawing/2014/main" id="{32421201-6165-DD46-9882-3C0E0D87D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1693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05" name="Oval 147" descr="Recycled paper">
              <a:extLst>
                <a:ext uri="{FF2B5EF4-FFF2-40B4-BE49-F238E27FC236}">
                  <a16:creationId xmlns:a16="http://schemas.microsoft.com/office/drawing/2014/main" id="{0170A141-DD41-9943-ACB3-221AD7694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" y="1625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06" name="Oval 148" descr="Recycled paper">
              <a:extLst>
                <a:ext uri="{FF2B5EF4-FFF2-40B4-BE49-F238E27FC236}">
                  <a16:creationId xmlns:a16="http://schemas.microsoft.com/office/drawing/2014/main" id="{F678985D-620A-374C-95AA-82A1666B3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" y="1693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07" name="Oval 149" descr="Recycled paper">
              <a:extLst>
                <a:ext uri="{FF2B5EF4-FFF2-40B4-BE49-F238E27FC236}">
                  <a16:creationId xmlns:a16="http://schemas.microsoft.com/office/drawing/2014/main" id="{20D1A6AE-72E3-C747-BC51-C946E3204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" y="1625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08" name="Oval 150" descr="Recycled paper">
              <a:extLst>
                <a:ext uri="{FF2B5EF4-FFF2-40B4-BE49-F238E27FC236}">
                  <a16:creationId xmlns:a16="http://schemas.microsoft.com/office/drawing/2014/main" id="{EAEA727F-BF0D-624E-BE76-05AE10382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4" y="1693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09" name="Oval 151" descr="Recycled paper">
              <a:extLst>
                <a:ext uri="{FF2B5EF4-FFF2-40B4-BE49-F238E27FC236}">
                  <a16:creationId xmlns:a16="http://schemas.microsoft.com/office/drawing/2014/main" id="{4146D8FA-8161-7D4E-94F1-54D4C9991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" y="1625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10" name="Oval 152" descr="Recycled paper">
              <a:extLst>
                <a:ext uri="{FF2B5EF4-FFF2-40B4-BE49-F238E27FC236}">
                  <a16:creationId xmlns:a16="http://schemas.microsoft.com/office/drawing/2014/main" id="{47D82520-92E6-3D41-8BC6-ACF0720DF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1693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11" name="Oval 153" descr="Recycled paper">
              <a:extLst>
                <a:ext uri="{FF2B5EF4-FFF2-40B4-BE49-F238E27FC236}">
                  <a16:creationId xmlns:a16="http://schemas.microsoft.com/office/drawing/2014/main" id="{2FA2EC25-6B83-2543-A62B-234E42288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" y="1625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12" name="Oval 154" descr="Recycled paper">
              <a:extLst>
                <a:ext uri="{FF2B5EF4-FFF2-40B4-BE49-F238E27FC236}">
                  <a16:creationId xmlns:a16="http://schemas.microsoft.com/office/drawing/2014/main" id="{378C0840-5B86-4E4E-94BC-CF4A1F9BD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" y="1625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13" name="Oval 155" descr="Recycled paper">
              <a:extLst>
                <a:ext uri="{FF2B5EF4-FFF2-40B4-BE49-F238E27FC236}">
                  <a16:creationId xmlns:a16="http://schemas.microsoft.com/office/drawing/2014/main" id="{AFFD7490-E208-304E-A67A-D9BC690FF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" y="1558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14" name="Oval 156" descr="Recycled paper">
              <a:extLst>
                <a:ext uri="{FF2B5EF4-FFF2-40B4-BE49-F238E27FC236}">
                  <a16:creationId xmlns:a16="http://schemas.microsoft.com/office/drawing/2014/main" id="{4B3DB0F2-817D-7444-91EA-08777855B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1490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15" name="Oval 157" descr="Recycled paper">
              <a:extLst>
                <a:ext uri="{FF2B5EF4-FFF2-40B4-BE49-F238E27FC236}">
                  <a16:creationId xmlns:a16="http://schemas.microsoft.com/office/drawing/2014/main" id="{80A7BE1F-9552-A049-816E-7085B1C06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" y="1558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16" name="Oval 158" descr="Recycled paper">
              <a:extLst>
                <a:ext uri="{FF2B5EF4-FFF2-40B4-BE49-F238E27FC236}">
                  <a16:creationId xmlns:a16="http://schemas.microsoft.com/office/drawing/2014/main" id="{2F7C4832-0EC0-8D41-A2B6-423C876A9D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1490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17" name="Oval 159" descr="Recycled paper">
              <a:extLst>
                <a:ext uri="{FF2B5EF4-FFF2-40B4-BE49-F238E27FC236}">
                  <a16:creationId xmlns:a16="http://schemas.microsoft.com/office/drawing/2014/main" id="{0663E54A-C26B-A04C-93BB-73DCB8F6C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1558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18" name="Oval 160" descr="Recycled paper">
              <a:extLst>
                <a:ext uri="{FF2B5EF4-FFF2-40B4-BE49-F238E27FC236}">
                  <a16:creationId xmlns:a16="http://schemas.microsoft.com/office/drawing/2014/main" id="{3F4F7378-206D-A645-A016-DC5AB6A64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" y="1490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19" name="Oval 161" descr="Recycled paper">
              <a:extLst>
                <a:ext uri="{FF2B5EF4-FFF2-40B4-BE49-F238E27FC236}">
                  <a16:creationId xmlns:a16="http://schemas.microsoft.com/office/drawing/2014/main" id="{ED510721-1675-6444-904B-9ABFBA200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" y="1558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20" name="Oval 162" descr="Recycled paper">
              <a:extLst>
                <a:ext uri="{FF2B5EF4-FFF2-40B4-BE49-F238E27FC236}">
                  <a16:creationId xmlns:a16="http://schemas.microsoft.com/office/drawing/2014/main" id="{EFA207BC-5D75-8A4B-B215-EDD0AEE4A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7" y="1490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21" name="Oval 163" descr="Recycled paper">
              <a:extLst>
                <a:ext uri="{FF2B5EF4-FFF2-40B4-BE49-F238E27FC236}">
                  <a16:creationId xmlns:a16="http://schemas.microsoft.com/office/drawing/2014/main" id="{5CF9FC13-2668-634D-B1CF-BE30B284E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4" y="1558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22" name="Oval 164" descr="Recycled paper">
              <a:extLst>
                <a:ext uri="{FF2B5EF4-FFF2-40B4-BE49-F238E27FC236}">
                  <a16:creationId xmlns:a16="http://schemas.microsoft.com/office/drawing/2014/main" id="{E85DFE14-9C10-2845-9F2D-D8C40F2C3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" y="1490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23" name="Oval 165" descr="Recycled paper">
              <a:extLst>
                <a:ext uri="{FF2B5EF4-FFF2-40B4-BE49-F238E27FC236}">
                  <a16:creationId xmlns:a16="http://schemas.microsoft.com/office/drawing/2014/main" id="{B9BD49F7-3C85-6543-8374-EF5AE7B09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1558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24" name="Oval 166" descr="Recycled paper">
              <a:extLst>
                <a:ext uri="{FF2B5EF4-FFF2-40B4-BE49-F238E27FC236}">
                  <a16:creationId xmlns:a16="http://schemas.microsoft.com/office/drawing/2014/main" id="{E66DABFD-C67F-8841-94B4-8E782B873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" y="1490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25" name="Oval 167" descr="Recycled paper">
              <a:extLst>
                <a:ext uri="{FF2B5EF4-FFF2-40B4-BE49-F238E27FC236}">
                  <a16:creationId xmlns:a16="http://schemas.microsoft.com/office/drawing/2014/main" id="{F9A35F05-905B-614B-949F-0D4D313A5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" y="2234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26" name="Oval 168" descr="Recycled paper">
              <a:extLst>
                <a:ext uri="{FF2B5EF4-FFF2-40B4-BE49-F238E27FC236}">
                  <a16:creationId xmlns:a16="http://schemas.microsoft.com/office/drawing/2014/main" id="{D43E9C2E-1517-394E-AC79-02EC7396E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2369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27" name="Oval 169" descr="Recycled paper">
              <a:extLst>
                <a:ext uri="{FF2B5EF4-FFF2-40B4-BE49-F238E27FC236}">
                  <a16:creationId xmlns:a16="http://schemas.microsoft.com/office/drawing/2014/main" id="{C0B005B6-F6C5-7845-98A1-CDF7E7BF8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2302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28" name="Oval 170" descr="Recycled paper">
              <a:extLst>
                <a:ext uri="{FF2B5EF4-FFF2-40B4-BE49-F238E27FC236}">
                  <a16:creationId xmlns:a16="http://schemas.microsoft.com/office/drawing/2014/main" id="{2802291B-0595-CD48-864E-A50877BB4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2234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29" name="Oval 171" descr="Recycled paper">
              <a:extLst>
                <a:ext uri="{FF2B5EF4-FFF2-40B4-BE49-F238E27FC236}">
                  <a16:creationId xmlns:a16="http://schemas.microsoft.com/office/drawing/2014/main" id="{FEE70B40-E7E8-FE47-9F5E-7808A0EE6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" y="1693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30" name="Oval 172" descr="Recycled paper">
              <a:extLst>
                <a:ext uri="{FF2B5EF4-FFF2-40B4-BE49-F238E27FC236}">
                  <a16:creationId xmlns:a16="http://schemas.microsoft.com/office/drawing/2014/main" id="{F4D64B28-7158-EE46-8419-65A767577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625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31" name="Oval 173" descr="Recycled paper">
              <a:extLst>
                <a:ext uri="{FF2B5EF4-FFF2-40B4-BE49-F238E27FC236}">
                  <a16:creationId xmlns:a16="http://schemas.microsoft.com/office/drawing/2014/main" id="{505213CC-0025-2B4C-B3B3-6A73D7EDC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1558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32" name="Oval 174" descr="Recycled paper">
              <a:extLst>
                <a:ext uri="{FF2B5EF4-FFF2-40B4-BE49-F238E27FC236}">
                  <a16:creationId xmlns:a16="http://schemas.microsoft.com/office/drawing/2014/main" id="{4DBC22EB-54EC-034D-B8BA-9CB2789DB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" y="1625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33" name="Oval 175" descr="Recycled paper">
              <a:extLst>
                <a:ext uri="{FF2B5EF4-FFF2-40B4-BE49-F238E27FC236}">
                  <a16:creationId xmlns:a16="http://schemas.microsoft.com/office/drawing/2014/main" id="{77D9417D-B7DE-6B4C-8796-FBC5D06EA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" y="1558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34" name="Oval 176" descr="Recycled paper">
              <a:extLst>
                <a:ext uri="{FF2B5EF4-FFF2-40B4-BE49-F238E27FC236}">
                  <a16:creationId xmlns:a16="http://schemas.microsoft.com/office/drawing/2014/main" id="{4CD2A2CF-7A41-BA4A-9BB3-5C1797B2A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896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35" name="Oval 177" descr="Recycled paper">
              <a:extLst>
                <a:ext uri="{FF2B5EF4-FFF2-40B4-BE49-F238E27FC236}">
                  <a16:creationId xmlns:a16="http://schemas.microsoft.com/office/drawing/2014/main" id="{04EF7F6C-B957-E845-823D-A4733EFF8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1828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36" name="Oval 178" descr="Recycled paper">
              <a:extLst>
                <a:ext uri="{FF2B5EF4-FFF2-40B4-BE49-F238E27FC236}">
                  <a16:creationId xmlns:a16="http://schemas.microsoft.com/office/drawing/2014/main" id="{E91F5305-D997-EC4D-A80D-A253A2390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" y="2167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37" name="Oval 179" descr="Recycled paper">
              <a:extLst>
                <a:ext uri="{FF2B5EF4-FFF2-40B4-BE49-F238E27FC236}">
                  <a16:creationId xmlns:a16="http://schemas.microsoft.com/office/drawing/2014/main" id="{F196914B-1ACC-164F-8C2E-A98EEC495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" y="1828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38" name="Oval 180" descr="Recycled paper">
              <a:extLst>
                <a:ext uri="{FF2B5EF4-FFF2-40B4-BE49-F238E27FC236}">
                  <a16:creationId xmlns:a16="http://schemas.microsoft.com/office/drawing/2014/main" id="{999C5FDF-C0D0-7E47-9F34-E69AEF0AB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761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39" name="Oval 181" descr="Recycled paper">
              <a:extLst>
                <a:ext uri="{FF2B5EF4-FFF2-40B4-BE49-F238E27FC236}">
                  <a16:creationId xmlns:a16="http://schemas.microsoft.com/office/drawing/2014/main" id="{D8C76550-6A20-1246-867A-B4A492CA6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" y="2437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40" name="Oval 182" descr="Recycled paper">
              <a:extLst>
                <a:ext uri="{FF2B5EF4-FFF2-40B4-BE49-F238E27FC236}">
                  <a16:creationId xmlns:a16="http://schemas.microsoft.com/office/drawing/2014/main" id="{8D7BD487-15D6-2E43-B6F0-49BE9AAEE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369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41" name="Oval 183" descr="Recycled paper">
              <a:extLst>
                <a:ext uri="{FF2B5EF4-FFF2-40B4-BE49-F238E27FC236}">
                  <a16:creationId xmlns:a16="http://schemas.microsoft.com/office/drawing/2014/main" id="{8E0405BF-3EF7-4548-AF4E-09B4BD813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2099"/>
              <a:ext cx="131" cy="6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42" name="Oval 184" descr="Recycled paper">
              <a:extLst>
                <a:ext uri="{FF2B5EF4-FFF2-40B4-BE49-F238E27FC236}">
                  <a16:creationId xmlns:a16="http://schemas.microsoft.com/office/drawing/2014/main" id="{A7F56C98-3805-5547-A4E5-32FF1CED0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099"/>
              <a:ext cx="132" cy="6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43" name="Oval 185" descr="Recycled paper">
              <a:extLst>
                <a:ext uri="{FF2B5EF4-FFF2-40B4-BE49-F238E27FC236}">
                  <a16:creationId xmlns:a16="http://schemas.microsoft.com/office/drawing/2014/main" id="{DD8C3E55-D44A-FE40-B67E-AD253787C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490"/>
              <a:ext cx="132" cy="6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44" name="Oval 186" descr="Recycled paper">
              <a:extLst>
                <a:ext uri="{FF2B5EF4-FFF2-40B4-BE49-F238E27FC236}">
                  <a16:creationId xmlns:a16="http://schemas.microsoft.com/office/drawing/2014/main" id="{D4900137-1A2C-AE4B-9C62-A876EB990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2031"/>
              <a:ext cx="132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45" name="Oval 187" descr="Recycled paper">
              <a:extLst>
                <a:ext uri="{FF2B5EF4-FFF2-40B4-BE49-F238E27FC236}">
                  <a16:creationId xmlns:a16="http://schemas.microsoft.com/office/drawing/2014/main" id="{ED10EF7D-0948-FA45-A496-B60041E90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1964"/>
              <a:ext cx="131" cy="6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46" name="Oval 188" descr="Recycled paper">
              <a:extLst>
                <a:ext uri="{FF2B5EF4-FFF2-40B4-BE49-F238E27FC236}">
                  <a16:creationId xmlns:a16="http://schemas.microsoft.com/office/drawing/2014/main" id="{A43E8202-16F4-C747-A51D-B1BC835DA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" y="1964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47" name="Oval 189" descr="Recycled paper">
              <a:extLst>
                <a:ext uri="{FF2B5EF4-FFF2-40B4-BE49-F238E27FC236}">
                  <a16:creationId xmlns:a16="http://schemas.microsoft.com/office/drawing/2014/main" id="{6FD5893F-FF8A-6D4D-A98D-690B7D4A8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" y="1761"/>
              <a:ext cx="131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48" name="Oval 190" descr="Recycled paper">
              <a:extLst>
                <a:ext uri="{FF2B5EF4-FFF2-40B4-BE49-F238E27FC236}">
                  <a16:creationId xmlns:a16="http://schemas.microsoft.com/office/drawing/2014/main" id="{207CECD5-5048-6C47-8613-F3A0476EE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" y="2505"/>
              <a:ext cx="132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49" name="Oval 191" descr="Recycled paper">
              <a:extLst>
                <a:ext uri="{FF2B5EF4-FFF2-40B4-BE49-F238E27FC236}">
                  <a16:creationId xmlns:a16="http://schemas.microsoft.com/office/drawing/2014/main" id="{57E87D3A-1335-C443-A215-9CB5143CB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1693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50" name="Oval 192" descr="Recycled paper">
              <a:extLst>
                <a:ext uri="{FF2B5EF4-FFF2-40B4-BE49-F238E27FC236}">
                  <a16:creationId xmlns:a16="http://schemas.microsoft.com/office/drawing/2014/main" id="{84B8E57A-0275-A04C-B123-52CB3F2A9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" y="1896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51" name="Oval 193" descr="Recycled paper">
              <a:extLst>
                <a:ext uri="{FF2B5EF4-FFF2-40B4-BE49-F238E27FC236}">
                  <a16:creationId xmlns:a16="http://schemas.microsoft.com/office/drawing/2014/main" id="{B0356A54-1DF8-0A42-9FF2-299BF9CE5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" y="2369"/>
              <a:ext cx="65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52" name="Oval 194" descr="Recycled paper">
              <a:extLst>
                <a:ext uri="{FF2B5EF4-FFF2-40B4-BE49-F238E27FC236}">
                  <a16:creationId xmlns:a16="http://schemas.microsoft.com/office/drawing/2014/main" id="{794A35A1-F9FF-2848-9428-EA1F1703E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2437"/>
              <a:ext cx="65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53" name="Oval 195" descr="Recycled paper">
              <a:extLst>
                <a:ext uri="{FF2B5EF4-FFF2-40B4-BE49-F238E27FC236}">
                  <a16:creationId xmlns:a16="http://schemas.microsoft.com/office/drawing/2014/main" id="{4DD7B172-30F2-A64E-B8CA-7CDF9DE1A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2302"/>
              <a:ext cx="65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54" name="Oval 196" descr="Recycled paper">
              <a:extLst>
                <a:ext uri="{FF2B5EF4-FFF2-40B4-BE49-F238E27FC236}">
                  <a16:creationId xmlns:a16="http://schemas.microsoft.com/office/drawing/2014/main" id="{1A649449-695D-8C44-9101-97CCE9C55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2167"/>
              <a:ext cx="65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55" name="Oval 197" descr="Recycled paper">
              <a:extLst>
                <a:ext uri="{FF2B5EF4-FFF2-40B4-BE49-F238E27FC236}">
                  <a16:creationId xmlns:a16="http://schemas.microsoft.com/office/drawing/2014/main" id="{EDCF9C9D-010E-7440-97BD-B9F5DA0D1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2031"/>
              <a:ext cx="65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56" name="Oval 198" descr="Recycled paper">
              <a:extLst>
                <a:ext uri="{FF2B5EF4-FFF2-40B4-BE49-F238E27FC236}">
                  <a16:creationId xmlns:a16="http://schemas.microsoft.com/office/drawing/2014/main" id="{85F3A0DB-E833-7D49-9384-7F77DC9AB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1896"/>
              <a:ext cx="65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57" name="Oval 199" descr="Recycled paper">
              <a:extLst>
                <a:ext uri="{FF2B5EF4-FFF2-40B4-BE49-F238E27FC236}">
                  <a16:creationId xmlns:a16="http://schemas.microsoft.com/office/drawing/2014/main" id="{4043379B-E7A2-7F40-8808-533498EB9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1761"/>
              <a:ext cx="65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58" name="Oval 200" descr="Recycled paper">
              <a:extLst>
                <a:ext uri="{FF2B5EF4-FFF2-40B4-BE49-F238E27FC236}">
                  <a16:creationId xmlns:a16="http://schemas.microsoft.com/office/drawing/2014/main" id="{684FCDA8-C3AB-9344-868C-915F0A47A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" y="1625"/>
              <a:ext cx="65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59" name="Oval 201" descr="Recycled paper">
              <a:extLst>
                <a:ext uri="{FF2B5EF4-FFF2-40B4-BE49-F238E27FC236}">
                  <a16:creationId xmlns:a16="http://schemas.microsoft.com/office/drawing/2014/main" id="{98CDDC76-F261-6B4E-912D-50893CCC5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" y="2572"/>
              <a:ext cx="66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60" name="Oval 202" descr="Recycled paper">
              <a:extLst>
                <a:ext uri="{FF2B5EF4-FFF2-40B4-BE49-F238E27FC236}">
                  <a16:creationId xmlns:a16="http://schemas.microsoft.com/office/drawing/2014/main" id="{B2B8C4D6-8367-ED43-BD60-DC91E45C8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" y="1828"/>
              <a:ext cx="65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61" name="Oval 203" descr="Recycled paper">
              <a:extLst>
                <a:ext uri="{FF2B5EF4-FFF2-40B4-BE49-F238E27FC236}">
                  <a16:creationId xmlns:a16="http://schemas.microsoft.com/office/drawing/2014/main" id="{16A7C3C0-3C23-4441-8EFD-F97ED0B09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" y="1693"/>
              <a:ext cx="65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62" name="Oval 204" descr="Recycled paper">
              <a:extLst>
                <a:ext uri="{FF2B5EF4-FFF2-40B4-BE49-F238E27FC236}">
                  <a16:creationId xmlns:a16="http://schemas.microsoft.com/office/drawing/2014/main" id="{5869C52E-2B40-0C45-AEF5-8A01E77EB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" y="2505"/>
              <a:ext cx="65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63" name="Oval 205" descr="Recycled paper">
              <a:extLst>
                <a:ext uri="{FF2B5EF4-FFF2-40B4-BE49-F238E27FC236}">
                  <a16:creationId xmlns:a16="http://schemas.microsoft.com/office/drawing/2014/main" id="{AE94C3E7-B23F-2944-8D35-4A44FB1B7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" y="2234"/>
              <a:ext cx="65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64" name="Oval 206" descr="Recycled paper">
              <a:extLst>
                <a:ext uri="{FF2B5EF4-FFF2-40B4-BE49-F238E27FC236}">
                  <a16:creationId xmlns:a16="http://schemas.microsoft.com/office/drawing/2014/main" id="{63D82479-F0F0-0A47-B088-82469E79D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" y="1964"/>
              <a:ext cx="65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65" name="Oval 207" descr="Recycled paper">
              <a:extLst>
                <a:ext uri="{FF2B5EF4-FFF2-40B4-BE49-F238E27FC236}">
                  <a16:creationId xmlns:a16="http://schemas.microsoft.com/office/drawing/2014/main" id="{89A23125-8D65-2247-9CAC-A91DDC373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" y="2099"/>
              <a:ext cx="65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66" name="Oval 208" descr="Recycled paper">
              <a:extLst>
                <a:ext uri="{FF2B5EF4-FFF2-40B4-BE49-F238E27FC236}">
                  <a16:creationId xmlns:a16="http://schemas.microsoft.com/office/drawing/2014/main" id="{DB01A7E0-318E-7E44-9657-263D9C86A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" y="1558"/>
              <a:ext cx="65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967" name="Oval 209" descr="Recycled paper">
              <a:extLst>
                <a:ext uri="{FF2B5EF4-FFF2-40B4-BE49-F238E27FC236}">
                  <a16:creationId xmlns:a16="http://schemas.microsoft.com/office/drawing/2014/main" id="{37F448C9-AC01-B84B-A794-266C8FC01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" y="1490"/>
              <a:ext cx="131" cy="6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69637" name="Group 210">
            <a:extLst>
              <a:ext uri="{FF2B5EF4-FFF2-40B4-BE49-F238E27FC236}">
                <a16:creationId xmlns:a16="http://schemas.microsoft.com/office/drawing/2014/main" id="{3CFB989A-5F93-6645-8D9B-1F7698F9C940}"/>
              </a:ext>
            </a:extLst>
          </p:cNvPr>
          <p:cNvGrpSpPr>
            <a:grpSpLocks/>
          </p:cNvGrpSpPr>
          <p:nvPr/>
        </p:nvGrpSpPr>
        <p:grpSpPr bwMode="auto">
          <a:xfrm>
            <a:off x="2895601" y="4414620"/>
            <a:ext cx="609600" cy="1905000"/>
            <a:chOff x="864" y="2976"/>
            <a:chExt cx="384" cy="1056"/>
          </a:xfrm>
        </p:grpSpPr>
        <p:grpSp>
          <p:nvGrpSpPr>
            <p:cNvPr id="69789" name="Group 211">
              <a:extLst>
                <a:ext uri="{FF2B5EF4-FFF2-40B4-BE49-F238E27FC236}">
                  <a16:creationId xmlns:a16="http://schemas.microsoft.com/office/drawing/2014/main" id="{C5EAD6B7-6B34-104F-90BF-9CB4E1F1A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976"/>
              <a:ext cx="384" cy="1056"/>
              <a:chOff x="768" y="3120"/>
              <a:chExt cx="384" cy="912"/>
            </a:xfrm>
          </p:grpSpPr>
          <p:sp>
            <p:nvSpPr>
              <p:cNvPr id="69808" name="Line 212">
                <a:extLst>
                  <a:ext uri="{FF2B5EF4-FFF2-40B4-BE49-F238E27FC236}">
                    <a16:creationId xmlns:a16="http://schemas.microsoft.com/office/drawing/2014/main" id="{80A8C2AF-C484-7F49-B0D8-8E9CC14B11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168"/>
                <a:ext cx="0" cy="8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809" name="Line 213">
                <a:extLst>
                  <a:ext uri="{FF2B5EF4-FFF2-40B4-BE49-F238E27FC236}">
                    <a16:creationId xmlns:a16="http://schemas.microsoft.com/office/drawing/2014/main" id="{DA41590A-4C82-4847-8F88-A7BD86861D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3168"/>
                <a:ext cx="0" cy="8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810" name="Line 214">
                <a:extLst>
                  <a:ext uri="{FF2B5EF4-FFF2-40B4-BE49-F238E27FC236}">
                    <a16:creationId xmlns:a16="http://schemas.microsoft.com/office/drawing/2014/main" id="{D67D7329-163F-BB4E-BA5A-5081F7B30C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3120"/>
                <a:ext cx="3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811" name="Line 215">
                <a:extLst>
                  <a:ext uri="{FF2B5EF4-FFF2-40B4-BE49-F238E27FC236}">
                    <a16:creationId xmlns:a16="http://schemas.microsoft.com/office/drawing/2014/main" id="{210767AB-3D1C-3049-9C1F-4ED8A2449F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4032"/>
                <a:ext cx="3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812" name="Line 216">
                <a:extLst>
                  <a:ext uri="{FF2B5EF4-FFF2-40B4-BE49-F238E27FC236}">
                    <a16:creationId xmlns:a16="http://schemas.microsoft.com/office/drawing/2014/main" id="{8F222A9C-7A6A-1C48-A009-086DE885F0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8" y="3984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813" name="Line 217">
                <a:extLst>
                  <a:ext uri="{FF2B5EF4-FFF2-40B4-BE49-F238E27FC236}">
                    <a16:creationId xmlns:a16="http://schemas.microsoft.com/office/drawing/2014/main" id="{9B5CF9B7-5C91-BE41-BAD1-9616308B1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3120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814" name="Line 218">
                <a:extLst>
                  <a:ext uri="{FF2B5EF4-FFF2-40B4-BE49-F238E27FC236}">
                    <a16:creationId xmlns:a16="http://schemas.microsoft.com/office/drawing/2014/main" id="{63F5B540-FE53-BD4A-9F97-FA23693A4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04" y="3120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815" name="Line 219">
                <a:extLst>
                  <a:ext uri="{FF2B5EF4-FFF2-40B4-BE49-F238E27FC236}">
                    <a16:creationId xmlns:a16="http://schemas.microsoft.com/office/drawing/2014/main" id="{C3CF347E-7B02-CE4B-9B94-289E2282A0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3984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9790" name="Line 220">
              <a:extLst>
                <a:ext uri="{FF2B5EF4-FFF2-40B4-BE49-F238E27FC236}">
                  <a16:creationId xmlns:a16="http://schemas.microsoft.com/office/drawing/2014/main" id="{DC3FFC4C-9B19-4544-A42B-1FEAF3727C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3984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91" name="Line 221">
              <a:extLst>
                <a:ext uri="{FF2B5EF4-FFF2-40B4-BE49-F238E27FC236}">
                  <a16:creationId xmlns:a16="http://schemas.microsoft.com/office/drawing/2014/main" id="{7C015B56-26A4-6246-987E-67F4808D91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3312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92" name="Line 222">
              <a:extLst>
                <a:ext uri="{FF2B5EF4-FFF2-40B4-BE49-F238E27FC236}">
                  <a16:creationId xmlns:a16="http://schemas.microsoft.com/office/drawing/2014/main" id="{19CF0FB3-AF78-AB43-A89B-8E184EC937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264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93" name="Line 223">
              <a:extLst>
                <a:ext uri="{FF2B5EF4-FFF2-40B4-BE49-F238E27FC236}">
                  <a16:creationId xmlns:a16="http://schemas.microsoft.com/office/drawing/2014/main" id="{4FA86223-378B-1741-9393-5EAC7C9718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21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94" name="Line 224">
              <a:extLst>
                <a:ext uri="{FF2B5EF4-FFF2-40B4-BE49-F238E27FC236}">
                  <a16:creationId xmlns:a16="http://schemas.microsoft.com/office/drawing/2014/main" id="{875A2465-E82F-814C-BC1A-B413064359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316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95" name="Rectangle 225">
              <a:extLst>
                <a:ext uri="{FF2B5EF4-FFF2-40B4-BE49-F238E27FC236}">
                  <a16:creationId xmlns:a16="http://schemas.microsoft.com/office/drawing/2014/main" id="{F9FD9A9A-11AE-F442-877C-158B0261D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3360"/>
              <a:ext cx="288" cy="624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96" name="Line 226">
              <a:extLst>
                <a:ext uri="{FF2B5EF4-FFF2-40B4-BE49-F238E27FC236}">
                  <a16:creationId xmlns:a16="http://schemas.microsoft.com/office/drawing/2014/main" id="{974852FF-13DB-F040-894E-FAC8722DF4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3888"/>
              <a:ext cx="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97" name="Line 227">
              <a:extLst>
                <a:ext uri="{FF2B5EF4-FFF2-40B4-BE49-F238E27FC236}">
                  <a16:creationId xmlns:a16="http://schemas.microsoft.com/office/drawing/2014/main" id="{07926669-8207-724B-9047-F8D70EDB7C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3744"/>
              <a:ext cx="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98" name="Line 228">
              <a:extLst>
                <a:ext uri="{FF2B5EF4-FFF2-40B4-BE49-F238E27FC236}">
                  <a16:creationId xmlns:a16="http://schemas.microsoft.com/office/drawing/2014/main" id="{E517D558-4313-1D46-B9D3-E742AF9398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840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99" name="Line 229">
              <a:extLst>
                <a:ext uri="{FF2B5EF4-FFF2-40B4-BE49-F238E27FC236}">
                  <a16:creationId xmlns:a16="http://schemas.microsoft.com/office/drawing/2014/main" id="{C96F8C81-9568-EE4B-A8C4-301C1EA1EC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792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800" name="Line 230">
              <a:extLst>
                <a:ext uri="{FF2B5EF4-FFF2-40B4-BE49-F238E27FC236}">
                  <a16:creationId xmlns:a16="http://schemas.microsoft.com/office/drawing/2014/main" id="{83FFE378-81ED-EE46-B753-1FA77A5327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696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801" name="Line 231">
              <a:extLst>
                <a:ext uri="{FF2B5EF4-FFF2-40B4-BE49-F238E27FC236}">
                  <a16:creationId xmlns:a16="http://schemas.microsoft.com/office/drawing/2014/main" id="{AB264D2A-DF2A-B444-976C-34FEF34F27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648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802" name="Line 232">
              <a:extLst>
                <a:ext uri="{FF2B5EF4-FFF2-40B4-BE49-F238E27FC236}">
                  <a16:creationId xmlns:a16="http://schemas.microsoft.com/office/drawing/2014/main" id="{8DD93A94-1B69-5C4F-925D-CD85974F7F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3600"/>
              <a:ext cx="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803" name="Line 233">
              <a:extLst>
                <a:ext uri="{FF2B5EF4-FFF2-40B4-BE49-F238E27FC236}">
                  <a16:creationId xmlns:a16="http://schemas.microsoft.com/office/drawing/2014/main" id="{ECEB3882-884C-6547-803E-DC0221170B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3456"/>
              <a:ext cx="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804" name="Line 234">
              <a:extLst>
                <a:ext uri="{FF2B5EF4-FFF2-40B4-BE49-F238E27FC236}">
                  <a16:creationId xmlns:a16="http://schemas.microsoft.com/office/drawing/2014/main" id="{9286527A-8804-4841-AD03-E840D76807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408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805" name="Line 235">
              <a:extLst>
                <a:ext uri="{FF2B5EF4-FFF2-40B4-BE49-F238E27FC236}">
                  <a16:creationId xmlns:a16="http://schemas.microsoft.com/office/drawing/2014/main" id="{7BA60972-45E3-FF44-BFA1-D1E187DF17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360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806" name="Line 236">
              <a:extLst>
                <a:ext uri="{FF2B5EF4-FFF2-40B4-BE49-F238E27FC236}">
                  <a16:creationId xmlns:a16="http://schemas.microsoft.com/office/drawing/2014/main" id="{60E473B4-5334-AA41-88E8-F7EE09D828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504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807" name="Line 237">
              <a:extLst>
                <a:ext uri="{FF2B5EF4-FFF2-40B4-BE49-F238E27FC236}">
                  <a16:creationId xmlns:a16="http://schemas.microsoft.com/office/drawing/2014/main" id="{D8B681D8-EAF4-D442-ADAA-00E3CFBA6D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552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9638" name="Group 238">
            <a:extLst>
              <a:ext uri="{FF2B5EF4-FFF2-40B4-BE49-F238E27FC236}">
                <a16:creationId xmlns:a16="http://schemas.microsoft.com/office/drawing/2014/main" id="{513EF326-E7AB-864D-A29E-D0B568F3D100}"/>
              </a:ext>
            </a:extLst>
          </p:cNvPr>
          <p:cNvGrpSpPr>
            <a:grpSpLocks/>
          </p:cNvGrpSpPr>
          <p:nvPr/>
        </p:nvGrpSpPr>
        <p:grpSpPr bwMode="auto">
          <a:xfrm>
            <a:off x="5638801" y="4338420"/>
            <a:ext cx="609600" cy="1981200"/>
            <a:chOff x="864" y="2976"/>
            <a:chExt cx="384" cy="1056"/>
          </a:xfrm>
        </p:grpSpPr>
        <p:grpSp>
          <p:nvGrpSpPr>
            <p:cNvPr id="69762" name="Group 239">
              <a:extLst>
                <a:ext uri="{FF2B5EF4-FFF2-40B4-BE49-F238E27FC236}">
                  <a16:creationId xmlns:a16="http://schemas.microsoft.com/office/drawing/2014/main" id="{8837B88A-5897-E04E-AFE5-0B88871E12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2976"/>
              <a:ext cx="384" cy="1056"/>
              <a:chOff x="768" y="3120"/>
              <a:chExt cx="384" cy="912"/>
            </a:xfrm>
          </p:grpSpPr>
          <p:sp>
            <p:nvSpPr>
              <p:cNvPr id="69781" name="Line 240">
                <a:extLst>
                  <a:ext uri="{FF2B5EF4-FFF2-40B4-BE49-F238E27FC236}">
                    <a16:creationId xmlns:a16="http://schemas.microsoft.com/office/drawing/2014/main" id="{2CB6473B-DA65-FB4A-8259-65C0DE5ED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168"/>
                <a:ext cx="0" cy="8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82" name="Line 241">
                <a:extLst>
                  <a:ext uri="{FF2B5EF4-FFF2-40B4-BE49-F238E27FC236}">
                    <a16:creationId xmlns:a16="http://schemas.microsoft.com/office/drawing/2014/main" id="{F32171CF-7C5D-1445-AF83-E942504CE7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3168"/>
                <a:ext cx="0" cy="8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83" name="Line 242">
                <a:extLst>
                  <a:ext uri="{FF2B5EF4-FFF2-40B4-BE49-F238E27FC236}">
                    <a16:creationId xmlns:a16="http://schemas.microsoft.com/office/drawing/2014/main" id="{B79F83FF-79D5-1240-A05B-C7DB0DEE05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3120"/>
                <a:ext cx="3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84" name="Line 243">
                <a:extLst>
                  <a:ext uri="{FF2B5EF4-FFF2-40B4-BE49-F238E27FC236}">
                    <a16:creationId xmlns:a16="http://schemas.microsoft.com/office/drawing/2014/main" id="{F7225E33-E2B7-3A48-A770-0AE274E3FA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4032"/>
                <a:ext cx="3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85" name="Line 244">
                <a:extLst>
                  <a:ext uri="{FF2B5EF4-FFF2-40B4-BE49-F238E27FC236}">
                    <a16:creationId xmlns:a16="http://schemas.microsoft.com/office/drawing/2014/main" id="{84F74A45-1A19-8A4D-ABFA-C382BFDE0B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8" y="3984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86" name="Line 245">
                <a:extLst>
                  <a:ext uri="{FF2B5EF4-FFF2-40B4-BE49-F238E27FC236}">
                    <a16:creationId xmlns:a16="http://schemas.microsoft.com/office/drawing/2014/main" id="{AF853437-1F51-F441-97B2-9717DEC3B3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3120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87" name="Line 246">
                <a:extLst>
                  <a:ext uri="{FF2B5EF4-FFF2-40B4-BE49-F238E27FC236}">
                    <a16:creationId xmlns:a16="http://schemas.microsoft.com/office/drawing/2014/main" id="{89A17FEF-8B29-DA4F-8763-6882DCEEE7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04" y="3120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88" name="Line 247">
                <a:extLst>
                  <a:ext uri="{FF2B5EF4-FFF2-40B4-BE49-F238E27FC236}">
                    <a16:creationId xmlns:a16="http://schemas.microsoft.com/office/drawing/2014/main" id="{93F6A617-7988-2B44-A561-A0B1DE8A15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3984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9763" name="Line 248">
              <a:extLst>
                <a:ext uri="{FF2B5EF4-FFF2-40B4-BE49-F238E27FC236}">
                  <a16:creationId xmlns:a16="http://schemas.microsoft.com/office/drawing/2014/main" id="{3A18F1AE-8986-334B-88FD-56A1BFCCBF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3984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64" name="Line 249">
              <a:extLst>
                <a:ext uri="{FF2B5EF4-FFF2-40B4-BE49-F238E27FC236}">
                  <a16:creationId xmlns:a16="http://schemas.microsoft.com/office/drawing/2014/main" id="{20A3FD29-8E52-1C4E-9C78-CC3C081534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3312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65" name="Line 250">
              <a:extLst>
                <a:ext uri="{FF2B5EF4-FFF2-40B4-BE49-F238E27FC236}">
                  <a16:creationId xmlns:a16="http://schemas.microsoft.com/office/drawing/2014/main" id="{9A36679D-1A72-3C44-8BD6-BE367E6FE7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264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66" name="Line 251">
              <a:extLst>
                <a:ext uri="{FF2B5EF4-FFF2-40B4-BE49-F238E27FC236}">
                  <a16:creationId xmlns:a16="http://schemas.microsoft.com/office/drawing/2014/main" id="{1DFA7390-11F6-7341-9746-F33B84F264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21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67" name="Line 252">
              <a:extLst>
                <a:ext uri="{FF2B5EF4-FFF2-40B4-BE49-F238E27FC236}">
                  <a16:creationId xmlns:a16="http://schemas.microsoft.com/office/drawing/2014/main" id="{BC51795F-48C5-574A-B659-867C5B745F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316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68" name="Rectangle 253">
              <a:extLst>
                <a:ext uri="{FF2B5EF4-FFF2-40B4-BE49-F238E27FC236}">
                  <a16:creationId xmlns:a16="http://schemas.microsoft.com/office/drawing/2014/main" id="{FBBB00A0-E1C2-F44D-9D4A-24757042C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3360"/>
              <a:ext cx="288" cy="624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69" name="Line 254">
              <a:extLst>
                <a:ext uri="{FF2B5EF4-FFF2-40B4-BE49-F238E27FC236}">
                  <a16:creationId xmlns:a16="http://schemas.microsoft.com/office/drawing/2014/main" id="{1912FDC1-575B-FA43-9A3E-F379A736F0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3888"/>
              <a:ext cx="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70" name="Line 255">
              <a:extLst>
                <a:ext uri="{FF2B5EF4-FFF2-40B4-BE49-F238E27FC236}">
                  <a16:creationId xmlns:a16="http://schemas.microsoft.com/office/drawing/2014/main" id="{B405BA56-FC1D-E74F-826D-05F91EB20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3744"/>
              <a:ext cx="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71" name="Line 256">
              <a:extLst>
                <a:ext uri="{FF2B5EF4-FFF2-40B4-BE49-F238E27FC236}">
                  <a16:creationId xmlns:a16="http://schemas.microsoft.com/office/drawing/2014/main" id="{B380BC7E-38F2-A44E-BBDF-E9B492F8AE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840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72" name="Line 257">
              <a:extLst>
                <a:ext uri="{FF2B5EF4-FFF2-40B4-BE49-F238E27FC236}">
                  <a16:creationId xmlns:a16="http://schemas.microsoft.com/office/drawing/2014/main" id="{0FB3E238-0468-2C4D-B253-837A10CC52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792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73" name="Line 258">
              <a:extLst>
                <a:ext uri="{FF2B5EF4-FFF2-40B4-BE49-F238E27FC236}">
                  <a16:creationId xmlns:a16="http://schemas.microsoft.com/office/drawing/2014/main" id="{3C857B64-8088-3043-AC8C-8EFF5F3F31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696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74" name="Line 259">
              <a:extLst>
                <a:ext uri="{FF2B5EF4-FFF2-40B4-BE49-F238E27FC236}">
                  <a16:creationId xmlns:a16="http://schemas.microsoft.com/office/drawing/2014/main" id="{18F57E06-ADA2-7F4E-987A-3AB344EBAA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648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75" name="Line 260">
              <a:extLst>
                <a:ext uri="{FF2B5EF4-FFF2-40B4-BE49-F238E27FC236}">
                  <a16:creationId xmlns:a16="http://schemas.microsoft.com/office/drawing/2014/main" id="{99E7E5B7-6287-5B4F-A3EC-F6A9F914E5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3600"/>
              <a:ext cx="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76" name="Line 261">
              <a:extLst>
                <a:ext uri="{FF2B5EF4-FFF2-40B4-BE49-F238E27FC236}">
                  <a16:creationId xmlns:a16="http://schemas.microsoft.com/office/drawing/2014/main" id="{873467BC-C817-A94D-840E-B161C874A0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3456"/>
              <a:ext cx="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77" name="Line 262">
              <a:extLst>
                <a:ext uri="{FF2B5EF4-FFF2-40B4-BE49-F238E27FC236}">
                  <a16:creationId xmlns:a16="http://schemas.microsoft.com/office/drawing/2014/main" id="{E76AFF37-52EC-4F48-87EF-1435578B3A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408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78" name="Line 263">
              <a:extLst>
                <a:ext uri="{FF2B5EF4-FFF2-40B4-BE49-F238E27FC236}">
                  <a16:creationId xmlns:a16="http://schemas.microsoft.com/office/drawing/2014/main" id="{047FA95E-8999-2448-A36F-13603C2044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360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79" name="Line 264">
              <a:extLst>
                <a:ext uri="{FF2B5EF4-FFF2-40B4-BE49-F238E27FC236}">
                  <a16:creationId xmlns:a16="http://schemas.microsoft.com/office/drawing/2014/main" id="{60D2BDCE-FEFB-174A-8055-EE1CD0F0D4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504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80" name="Line 265">
              <a:extLst>
                <a:ext uri="{FF2B5EF4-FFF2-40B4-BE49-F238E27FC236}">
                  <a16:creationId xmlns:a16="http://schemas.microsoft.com/office/drawing/2014/main" id="{D3815E88-B02A-9748-8471-CF0ECDB4CC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3552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9639" name="Group 266">
            <a:extLst>
              <a:ext uri="{FF2B5EF4-FFF2-40B4-BE49-F238E27FC236}">
                <a16:creationId xmlns:a16="http://schemas.microsoft.com/office/drawing/2014/main" id="{42C64F9B-E9D4-0041-A358-9B2AC5C55485}"/>
              </a:ext>
            </a:extLst>
          </p:cNvPr>
          <p:cNvGrpSpPr>
            <a:grpSpLocks/>
          </p:cNvGrpSpPr>
          <p:nvPr/>
        </p:nvGrpSpPr>
        <p:grpSpPr bwMode="auto">
          <a:xfrm>
            <a:off x="8229601" y="4338420"/>
            <a:ext cx="609600" cy="1981200"/>
            <a:chOff x="4368" y="2976"/>
            <a:chExt cx="384" cy="1056"/>
          </a:xfrm>
        </p:grpSpPr>
        <p:grpSp>
          <p:nvGrpSpPr>
            <p:cNvPr id="69735" name="Group 267">
              <a:extLst>
                <a:ext uri="{FF2B5EF4-FFF2-40B4-BE49-F238E27FC236}">
                  <a16:creationId xmlns:a16="http://schemas.microsoft.com/office/drawing/2014/main" id="{B57672E1-6334-EB4F-BE53-12CF666FF4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8" y="2976"/>
              <a:ext cx="384" cy="1056"/>
              <a:chOff x="768" y="3120"/>
              <a:chExt cx="384" cy="912"/>
            </a:xfrm>
          </p:grpSpPr>
          <p:sp>
            <p:nvSpPr>
              <p:cNvPr id="69754" name="Line 268">
                <a:extLst>
                  <a:ext uri="{FF2B5EF4-FFF2-40B4-BE49-F238E27FC236}">
                    <a16:creationId xmlns:a16="http://schemas.microsoft.com/office/drawing/2014/main" id="{5172CE2E-58E6-4746-A4A2-73F64180D4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168"/>
                <a:ext cx="0" cy="8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55" name="Line 269">
                <a:extLst>
                  <a:ext uri="{FF2B5EF4-FFF2-40B4-BE49-F238E27FC236}">
                    <a16:creationId xmlns:a16="http://schemas.microsoft.com/office/drawing/2014/main" id="{39948AC1-68F6-264E-92C9-8345DF8814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3168"/>
                <a:ext cx="0" cy="8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56" name="Line 270">
                <a:extLst>
                  <a:ext uri="{FF2B5EF4-FFF2-40B4-BE49-F238E27FC236}">
                    <a16:creationId xmlns:a16="http://schemas.microsoft.com/office/drawing/2014/main" id="{BFB7EE37-BA78-6F4A-B58E-E44EBECB40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3120"/>
                <a:ext cx="3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57" name="Line 271">
                <a:extLst>
                  <a:ext uri="{FF2B5EF4-FFF2-40B4-BE49-F238E27FC236}">
                    <a16:creationId xmlns:a16="http://schemas.microsoft.com/office/drawing/2014/main" id="{14C4290D-9C36-D343-9324-9C056722F8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4032"/>
                <a:ext cx="3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58" name="Line 272">
                <a:extLst>
                  <a:ext uri="{FF2B5EF4-FFF2-40B4-BE49-F238E27FC236}">
                    <a16:creationId xmlns:a16="http://schemas.microsoft.com/office/drawing/2014/main" id="{6AE3A7C1-91FE-D449-9BF6-828680B79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8" y="3984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59" name="Line 273">
                <a:extLst>
                  <a:ext uri="{FF2B5EF4-FFF2-40B4-BE49-F238E27FC236}">
                    <a16:creationId xmlns:a16="http://schemas.microsoft.com/office/drawing/2014/main" id="{62ABE3F6-C6C7-1541-B332-AF40215B2F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3120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60" name="Line 274">
                <a:extLst>
                  <a:ext uri="{FF2B5EF4-FFF2-40B4-BE49-F238E27FC236}">
                    <a16:creationId xmlns:a16="http://schemas.microsoft.com/office/drawing/2014/main" id="{12D6FB91-429E-E64C-9B03-9F6CF1130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04" y="3120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61" name="Line 275">
                <a:extLst>
                  <a:ext uri="{FF2B5EF4-FFF2-40B4-BE49-F238E27FC236}">
                    <a16:creationId xmlns:a16="http://schemas.microsoft.com/office/drawing/2014/main" id="{BA32590F-D30B-1F47-A5FD-32493C733F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3984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9736" name="Line 276">
              <a:extLst>
                <a:ext uri="{FF2B5EF4-FFF2-40B4-BE49-F238E27FC236}">
                  <a16:creationId xmlns:a16="http://schemas.microsoft.com/office/drawing/2014/main" id="{E0AA8AF7-6C8E-9D44-A52D-7FD7C19245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6" y="364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37" name="Line 277">
              <a:extLst>
                <a:ext uri="{FF2B5EF4-FFF2-40B4-BE49-F238E27FC236}">
                  <a16:creationId xmlns:a16="http://schemas.microsoft.com/office/drawing/2014/main" id="{673B7DE5-A644-CC4E-8893-F9247D2C3F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8" y="3600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38" name="Line 278">
              <a:extLst>
                <a:ext uri="{FF2B5EF4-FFF2-40B4-BE49-F238E27FC236}">
                  <a16:creationId xmlns:a16="http://schemas.microsoft.com/office/drawing/2014/main" id="{214DB9DE-813C-D042-AE83-D35D9C2227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3984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39" name="Line 279">
              <a:extLst>
                <a:ext uri="{FF2B5EF4-FFF2-40B4-BE49-F238E27FC236}">
                  <a16:creationId xmlns:a16="http://schemas.microsoft.com/office/drawing/2014/main" id="{00B2E4FF-A74B-E841-AE85-BCC6452FCB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8" y="3456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0" name="Line 280">
              <a:extLst>
                <a:ext uri="{FF2B5EF4-FFF2-40B4-BE49-F238E27FC236}">
                  <a16:creationId xmlns:a16="http://schemas.microsoft.com/office/drawing/2014/main" id="{3586FA69-57E2-C948-9791-350D19B54D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8" y="3312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1" name="Line 281">
              <a:extLst>
                <a:ext uri="{FF2B5EF4-FFF2-40B4-BE49-F238E27FC236}">
                  <a16:creationId xmlns:a16="http://schemas.microsoft.com/office/drawing/2014/main" id="{898CCD20-00E3-6443-84F9-3B09CA8EE2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6" y="3408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2" name="Line 282">
              <a:extLst>
                <a:ext uri="{FF2B5EF4-FFF2-40B4-BE49-F238E27FC236}">
                  <a16:creationId xmlns:a16="http://schemas.microsoft.com/office/drawing/2014/main" id="{3561E0EF-F367-8545-B604-15757FD689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6" y="3360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3" name="Line 283">
              <a:extLst>
                <a:ext uri="{FF2B5EF4-FFF2-40B4-BE49-F238E27FC236}">
                  <a16:creationId xmlns:a16="http://schemas.microsoft.com/office/drawing/2014/main" id="{75479527-53CF-C442-B2C2-3D4B7DE79D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6" y="3264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4" name="Line 284">
              <a:extLst>
                <a:ext uri="{FF2B5EF4-FFF2-40B4-BE49-F238E27FC236}">
                  <a16:creationId xmlns:a16="http://schemas.microsoft.com/office/drawing/2014/main" id="{0784182E-D3A8-9044-94FA-A388FB8C6F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6" y="3216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5" name="Line 285">
              <a:extLst>
                <a:ext uri="{FF2B5EF4-FFF2-40B4-BE49-F238E27FC236}">
                  <a16:creationId xmlns:a16="http://schemas.microsoft.com/office/drawing/2014/main" id="{E78AF0E6-F8BD-1D49-B8E4-CBD8335C02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8" y="3168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6" name="Line 286">
              <a:extLst>
                <a:ext uri="{FF2B5EF4-FFF2-40B4-BE49-F238E27FC236}">
                  <a16:creationId xmlns:a16="http://schemas.microsoft.com/office/drawing/2014/main" id="{2A8E87CE-EDB9-2746-9ECC-A46CAC270F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6" y="3504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7" name="Line 287">
              <a:extLst>
                <a:ext uri="{FF2B5EF4-FFF2-40B4-BE49-F238E27FC236}">
                  <a16:creationId xmlns:a16="http://schemas.microsoft.com/office/drawing/2014/main" id="{CEC8F0F4-5AEA-2941-ABD7-D683A4DC0C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6" y="3552"/>
              <a:ext cx="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8" name="Rectangle 288">
              <a:extLst>
                <a:ext uri="{FF2B5EF4-FFF2-40B4-BE49-F238E27FC236}">
                  <a16:creationId xmlns:a16="http://schemas.microsoft.com/office/drawing/2014/main" id="{D6B0C546-EF71-524C-9BB9-30050556A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696"/>
              <a:ext cx="288" cy="288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49" name="Line 289">
              <a:extLst>
                <a:ext uri="{FF2B5EF4-FFF2-40B4-BE49-F238E27FC236}">
                  <a16:creationId xmlns:a16="http://schemas.microsoft.com/office/drawing/2014/main" id="{04F933C1-3A3C-8248-8FBE-838A70A3B9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8" y="3888"/>
              <a:ext cx="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50" name="Line 290">
              <a:extLst>
                <a:ext uri="{FF2B5EF4-FFF2-40B4-BE49-F238E27FC236}">
                  <a16:creationId xmlns:a16="http://schemas.microsoft.com/office/drawing/2014/main" id="{0185FFEB-08BF-3248-8AB2-CCEC1A076E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8" y="3744"/>
              <a:ext cx="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51" name="Line 291">
              <a:extLst>
                <a:ext uri="{FF2B5EF4-FFF2-40B4-BE49-F238E27FC236}">
                  <a16:creationId xmlns:a16="http://schemas.microsoft.com/office/drawing/2014/main" id="{74639400-7F1C-CD4C-A3E1-BA37521427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6" y="3840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52" name="Line 292">
              <a:extLst>
                <a:ext uri="{FF2B5EF4-FFF2-40B4-BE49-F238E27FC236}">
                  <a16:creationId xmlns:a16="http://schemas.microsoft.com/office/drawing/2014/main" id="{354257A2-10B7-BC43-B516-A4A1E18493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6" y="3792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53" name="Line 293">
              <a:extLst>
                <a:ext uri="{FF2B5EF4-FFF2-40B4-BE49-F238E27FC236}">
                  <a16:creationId xmlns:a16="http://schemas.microsoft.com/office/drawing/2014/main" id="{ABCEC069-A758-FE41-A5C3-F919382224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6" y="3696"/>
              <a:ext cx="4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9640" name="Group 294">
            <a:extLst>
              <a:ext uri="{FF2B5EF4-FFF2-40B4-BE49-F238E27FC236}">
                <a16:creationId xmlns:a16="http://schemas.microsoft.com/office/drawing/2014/main" id="{2063C5BE-378F-844A-84A3-921745AEE6D6}"/>
              </a:ext>
            </a:extLst>
          </p:cNvPr>
          <p:cNvGrpSpPr>
            <a:grpSpLocks/>
          </p:cNvGrpSpPr>
          <p:nvPr/>
        </p:nvGrpSpPr>
        <p:grpSpPr bwMode="auto">
          <a:xfrm>
            <a:off x="7543801" y="1747620"/>
            <a:ext cx="1905000" cy="2362200"/>
            <a:chOff x="3888" y="1152"/>
            <a:chExt cx="1200" cy="1488"/>
          </a:xfrm>
        </p:grpSpPr>
        <p:grpSp>
          <p:nvGrpSpPr>
            <p:cNvPr id="69642" name="Group 295" descr="Recycled paper">
              <a:extLst>
                <a:ext uri="{FF2B5EF4-FFF2-40B4-BE49-F238E27FC236}">
                  <a16:creationId xmlns:a16="http://schemas.microsoft.com/office/drawing/2014/main" id="{73A15C80-0332-AB4F-A83B-6A9B041E0B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1152"/>
              <a:ext cx="1200" cy="1488"/>
              <a:chOff x="816" y="2016"/>
              <a:chExt cx="768" cy="816"/>
            </a:xfrm>
          </p:grpSpPr>
          <p:sp>
            <p:nvSpPr>
              <p:cNvPr id="69727" name="Line 296" descr="Recycled paper">
                <a:extLst>
                  <a:ext uri="{FF2B5EF4-FFF2-40B4-BE49-F238E27FC236}">
                    <a16:creationId xmlns:a16="http://schemas.microsoft.com/office/drawing/2014/main" id="{AB74C2A4-9387-EB4F-BCE6-9CBE016BE7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2064"/>
                <a:ext cx="0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28" name="Line 297" descr="Recycled paper">
                <a:extLst>
                  <a:ext uri="{FF2B5EF4-FFF2-40B4-BE49-F238E27FC236}">
                    <a16:creationId xmlns:a16="http://schemas.microsoft.com/office/drawing/2014/main" id="{2ED05795-9A6F-F545-ACD6-EE6FD35C0D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6" y="2064"/>
                <a:ext cx="0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29" name="Line 298" descr="Recycled paper">
                <a:extLst>
                  <a:ext uri="{FF2B5EF4-FFF2-40B4-BE49-F238E27FC236}">
                    <a16:creationId xmlns:a16="http://schemas.microsoft.com/office/drawing/2014/main" id="{332158AC-5F1B-694F-A272-06D8CC7EAC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2832"/>
                <a:ext cx="57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0" name="Freeform 299" descr="Recycled paper">
                <a:extLst>
                  <a:ext uri="{FF2B5EF4-FFF2-40B4-BE49-F238E27FC236}">
                    <a16:creationId xmlns:a16="http://schemas.microsoft.com/office/drawing/2014/main" id="{30CFBD3C-10DA-4A4F-9FBE-13F4C4441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" y="2784"/>
                <a:ext cx="48" cy="48"/>
              </a:xfrm>
              <a:custGeom>
                <a:avLst/>
                <a:gdLst>
                  <a:gd name="T0" fmla="*/ 48 w 48"/>
                  <a:gd name="T1" fmla="*/ 48 h 48"/>
                  <a:gd name="T2" fmla="*/ 0 w 48"/>
                  <a:gd name="T3" fmla="*/ 0 h 48"/>
                  <a:gd name="T4" fmla="*/ 0 60000 65536"/>
                  <a:gd name="T5" fmla="*/ 0 60000 65536"/>
                  <a:gd name="T6" fmla="*/ 0 w 48"/>
                  <a:gd name="T7" fmla="*/ 0 h 48"/>
                  <a:gd name="T8" fmla="*/ 48 w 48"/>
                  <a:gd name="T9" fmla="*/ 48 h 4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8" h="48">
                    <a:moveTo>
                      <a:pt x="48" y="48"/>
                    </a:moveTo>
                    <a:cubicBezTo>
                      <a:pt x="24" y="24"/>
                      <a:pt x="0" y="0"/>
                      <a:pt x="0" y="0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1" name="Line 300" descr="Recycled paper">
                <a:extLst>
                  <a:ext uri="{FF2B5EF4-FFF2-40B4-BE49-F238E27FC236}">
                    <a16:creationId xmlns:a16="http://schemas.microsoft.com/office/drawing/2014/main" id="{DE1245B7-B20B-9044-AF87-8F950B94B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88" y="2784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2" name="Line 301" descr="Recycled paper">
                <a:extLst>
                  <a:ext uri="{FF2B5EF4-FFF2-40B4-BE49-F238E27FC236}">
                    <a16:creationId xmlns:a16="http://schemas.microsoft.com/office/drawing/2014/main" id="{2C69B659-13A9-A94C-AC82-99A71B46D5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2016"/>
                <a:ext cx="76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3" name="Line 302" descr="Recycled paper">
                <a:extLst>
                  <a:ext uri="{FF2B5EF4-FFF2-40B4-BE49-F238E27FC236}">
                    <a16:creationId xmlns:a16="http://schemas.microsoft.com/office/drawing/2014/main" id="{0BE77AD5-6D6A-E34B-A58F-C0A707AD29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2016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734" name="Line 303" descr="Recycled paper">
                <a:extLst>
                  <a:ext uri="{FF2B5EF4-FFF2-40B4-BE49-F238E27FC236}">
                    <a16:creationId xmlns:a16="http://schemas.microsoft.com/office/drawing/2014/main" id="{BE86CD07-BCC4-184B-A65D-52616648E4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6" y="2016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9643" name="Oval 304" descr="Recycled paper">
              <a:extLst>
                <a:ext uri="{FF2B5EF4-FFF2-40B4-BE49-F238E27FC236}">
                  <a16:creationId xmlns:a16="http://schemas.microsoft.com/office/drawing/2014/main" id="{475EB5A1-A5C9-874D-BFF2-065E71031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1" y="2505"/>
              <a:ext cx="267" cy="13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44" name="Oval 305" descr="Recycled paper">
              <a:extLst>
                <a:ext uri="{FF2B5EF4-FFF2-40B4-BE49-F238E27FC236}">
                  <a16:creationId xmlns:a16="http://schemas.microsoft.com/office/drawing/2014/main" id="{A2F10D8D-360F-2E4A-94D1-DDA0D650A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8" y="2505"/>
              <a:ext cx="200" cy="13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45" name="Oval 306" descr="Recycled paper">
              <a:extLst>
                <a:ext uri="{FF2B5EF4-FFF2-40B4-BE49-F238E27FC236}">
                  <a16:creationId xmlns:a16="http://schemas.microsoft.com/office/drawing/2014/main" id="{87DB3B9D-1B36-4749-80F7-472F43456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2505"/>
              <a:ext cx="267" cy="13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46" name="Oval 307" descr="Recycled paper">
              <a:extLst>
                <a:ext uri="{FF2B5EF4-FFF2-40B4-BE49-F238E27FC236}">
                  <a16:creationId xmlns:a16="http://schemas.microsoft.com/office/drawing/2014/main" id="{4366C2F9-9366-1B47-97A2-3EFFD5149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5" y="2505"/>
              <a:ext cx="200" cy="13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47" name="Oval 308" descr="Recycled paper">
              <a:extLst>
                <a:ext uri="{FF2B5EF4-FFF2-40B4-BE49-F238E27FC236}">
                  <a16:creationId xmlns:a16="http://schemas.microsoft.com/office/drawing/2014/main" id="{BB10E0D6-74F8-114D-B5D8-4708D92C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5" y="2302"/>
              <a:ext cx="200" cy="203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48" name="Oval 309" descr="Recycled paper">
              <a:extLst>
                <a:ext uri="{FF2B5EF4-FFF2-40B4-BE49-F238E27FC236}">
                  <a16:creationId xmlns:a16="http://schemas.microsoft.com/office/drawing/2014/main" id="{F586CA0C-0F82-3141-A30F-9DE871511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5" y="2369"/>
              <a:ext cx="200" cy="13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49" name="Oval 310" descr="Recycled paper">
              <a:extLst>
                <a:ext uri="{FF2B5EF4-FFF2-40B4-BE49-F238E27FC236}">
                  <a16:creationId xmlns:a16="http://schemas.microsoft.com/office/drawing/2014/main" id="{CA53AB85-8A1E-E84A-B4E3-5C585F4E3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369"/>
              <a:ext cx="200" cy="13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50" name="Oval 311" descr="Recycled paper">
              <a:extLst>
                <a:ext uri="{FF2B5EF4-FFF2-40B4-BE49-F238E27FC236}">
                  <a16:creationId xmlns:a16="http://schemas.microsoft.com/office/drawing/2014/main" id="{FEC279B2-3E67-F845-A6FA-35158C835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5" y="2302"/>
              <a:ext cx="200" cy="203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51" name="Oval 312" descr="Recycled paper">
              <a:extLst>
                <a:ext uri="{FF2B5EF4-FFF2-40B4-BE49-F238E27FC236}">
                  <a16:creationId xmlns:a16="http://schemas.microsoft.com/office/drawing/2014/main" id="{5790AF16-6194-A74C-9E43-7DD2CA8DD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5" y="2369"/>
              <a:ext cx="266" cy="13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52" name="Oval 313" descr="Recycled paper">
              <a:extLst>
                <a:ext uri="{FF2B5EF4-FFF2-40B4-BE49-F238E27FC236}">
                  <a16:creationId xmlns:a16="http://schemas.microsoft.com/office/drawing/2014/main" id="{6E9992E6-ACB0-5641-96C6-54256049A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8" y="2234"/>
              <a:ext cx="267" cy="13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53" name="Oval 314" descr="Recycled paper">
              <a:extLst>
                <a:ext uri="{FF2B5EF4-FFF2-40B4-BE49-F238E27FC236}">
                  <a16:creationId xmlns:a16="http://schemas.microsoft.com/office/drawing/2014/main" id="{34B16C6D-E8DF-564A-8576-78F7D6E1B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5" y="2100"/>
              <a:ext cx="266" cy="13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54" name="Oval 315" descr="Recycled paper">
              <a:extLst>
                <a:ext uri="{FF2B5EF4-FFF2-40B4-BE49-F238E27FC236}">
                  <a16:creationId xmlns:a16="http://schemas.microsoft.com/office/drawing/2014/main" id="{F5266E68-7E38-0744-A1D3-6FD628550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2234"/>
              <a:ext cx="266" cy="13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55" name="Oval 316" descr="Recycled paper">
              <a:extLst>
                <a:ext uri="{FF2B5EF4-FFF2-40B4-BE49-F238E27FC236}">
                  <a16:creationId xmlns:a16="http://schemas.microsoft.com/office/drawing/2014/main" id="{226C524C-3B69-2946-B323-13A3FFDF1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5" y="2167"/>
              <a:ext cx="133" cy="202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56" name="Oval 317" descr="Recycled paper">
              <a:extLst>
                <a:ext uri="{FF2B5EF4-FFF2-40B4-BE49-F238E27FC236}">
                  <a16:creationId xmlns:a16="http://schemas.microsoft.com/office/drawing/2014/main" id="{BC6243D7-31E8-3541-928B-6104EE2F6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5" y="2100"/>
              <a:ext cx="200" cy="202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57" name="Oval 318" descr="Recycled paper">
              <a:extLst>
                <a:ext uri="{FF2B5EF4-FFF2-40B4-BE49-F238E27FC236}">
                  <a16:creationId xmlns:a16="http://schemas.microsoft.com/office/drawing/2014/main" id="{3A006255-B489-5248-B8A4-63E3CEA54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8" y="2167"/>
              <a:ext cx="133" cy="202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58" name="Oval 319" descr="Recycled paper">
              <a:extLst>
                <a:ext uri="{FF2B5EF4-FFF2-40B4-BE49-F238E27FC236}">
                  <a16:creationId xmlns:a16="http://schemas.microsoft.com/office/drawing/2014/main" id="{EBF1DA1A-7029-6E45-95CA-A0F64CF6A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2100"/>
              <a:ext cx="334" cy="13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59" name="Oval 320" descr="Recycled paper">
              <a:extLst>
                <a:ext uri="{FF2B5EF4-FFF2-40B4-BE49-F238E27FC236}">
                  <a16:creationId xmlns:a16="http://schemas.microsoft.com/office/drawing/2014/main" id="{F959B0AF-04A9-244E-A573-7DF36244A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031"/>
              <a:ext cx="333" cy="13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60" name="Oval 321" descr="Recycled paper">
              <a:extLst>
                <a:ext uri="{FF2B5EF4-FFF2-40B4-BE49-F238E27FC236}">
                  <a16:creationId xmlns:a16="http://schemas.microsoft.com/office/drawing/2014/main" id="{EBEC093C-01B1-B14F-B0E8-A77E508C3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5" y="1896"/>
              <a:ext cx="200" cy="20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61" name="Oval 322" descr="Recycled paper">
              <a:extLst>
                <a:ext uri="{FF2B5EF4-FFF2-40B4-BE49-F238E27FC236}">
                  <a16:creationId xmlns:a16="http://schemas.microsoft.com/office/drawing/2014/main" id="{D11EC9DA-0747-6240-BFB5-184973C09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5" y="1963"/>
              <a:ext cx="266" cy="13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62" name="Oval 323" descr="Recycled paper">
              <a:extLst>
                <a:ext uri="{FF2B5EF4-FFF2-40B4-BE49-F238E27FC236}">
                  <a16:creationId xmlns:a16="http://schemas.microsoft.com/office/drawing/2014/main" id="{03771EFD-6D68-8A44-ADEB-9545D099B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" y="1963"/>
              <a:ext cx="200" cy="13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63" name="Oval 324" descr="Recycled paper">
              <a:extLst>
                <a:ext uri="{FF2B5EF4-FFF2-40B4-BE49-F238E27FC236}">
                  <a16:creationId xmlns:a16="http://schemas.microsoft.com/office/drawing/2014/main" id="{2FED27BA-7F02-474F-8E6E-60A338A1B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" y="1829"/>
              <a:ext cx="200" cy="202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64" name="Oval 325" descr="Recycled paper">
              <a:extLst>
                <a:ext uri="{FF2B5EF4-FFF2-40B4-BE49-F238E27FC236}">
                  <a16:creationId xmlns:a16="http://schemas.microsoft.com/office/drawing/2014/main" id="{A53C90FB-C8E2-C642-BA94-CC2510D5B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" y="1896"/>
              <a:ext cx="200" cy="13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65" name="Oval 326" descr="Recycled paper">
              <a:extLst>
                <a:ext uri="{FF2B5EF4-FFF2-40B4-BE49-F238E27FC236}">
                  <a16:creationId xmlns:a16="http://schemas.microsoft.com/office/drawing/2014/main" id="{2E21241E-4D37-124C-818C-6BEBA60F5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" y="1761"/>
              <a:ext cx="200" cy="13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66" name="Oval 327" descr="Recycled paper">
              <a:extLst>
                <a:ext uri="{FF2B5EF4-FFF2-40B4-BE49-F238E27FC236}">
                  <a16:creationId xmlns:a16="http://schemas.microsoft.com/office/drawing/2014/main" id="{3F1EA54F-0D29-8C45-8936-AB1A4353F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" y="1829"/>
              <a:ext cx="266" cy="13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67" name="Oval 328" descr="Recycled paper">
              <a:extLst>
                <a:ext uri="{FF2B5EF4-FFF2-40B4-BE49-F238E27FC236}">
                  <a16:creationId xmlns:a16="http://schemas.microsoft.com/office/drawing/2014/main" id="{D2787561-11FE-884F-B974-87A3060AC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5" y="1761"/>
              <a:ext cx="200" cy="202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68" name="Oval 329" descr="Recycled paper">
              <a:extLst>
                <a:ext uri="{FF2B5EF4-FFF2-40B4-BE49-F238E27FC236}">
                  <a16:creationId xmlns:a16="http://schemas.microsoft.com/office/drawing/2014/main" id="{79A0384C-B7AD-4643-A4BC-D178EF686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5" y="1692"/>
              <a:ext cx="200" cy="20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69" name="Oval 330" descr="Recycled paper">
              <a:extLst>
                <a:ext uri="{FF2B5EF4-FFF2-40B4-BE49-F238E27FC236}">
                  <a16:creationId xmlns:a16="http://schemas.microsoft.com/office/drawing/2014/main" id="{C771BBB2-9930-9F4B-A2A7-89BD06CFC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" y="1625"/>
              <a:ext cx="267" cy="20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70" name="Oval 331" descr="Recycled paper">
              <a:extLst>
                <a:ext uri="{FF2B5EF4-FFF2-40B4-BE49-F238E27FC236}">
                  <a16:creationId xmlns:a16="http://schemas.microsoft.com/office/drawing/2014/main" id="{C1AE2519-4318-0441-AA0F-8C8EE2EE0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1625"/>
              <a:ext cx="200" cy="13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71" name="Oval 332" descr="Recycled paper">
              <a:extLst>
                <a:ext uri="{FF2B5EF4-FFF2-40B4-BE49-F238E27FC236}">
                  <a16:creationId xmlns:a16="http://schemas.microsoft.com/office/drawing/2014/main" id="{7C793BC0-9021-194F-8B40-36A42126B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1" y="1625"/>
              <a:ext cx="200" cy="6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72" name="Oval 333" descr="Recycled paper">
              <a:extLst>
                <a:ext uri="{FF2B5EF4-FFF2-40B4-BE49-F238E27FC236}">
                  <a16:creationId xmlns:a16="http://schemas.microsoft.com/office/drawing/2014/main" id="{5859EC58-C9DE-DC4D-A75C-E50946A90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1625"/>
              <a:ext cx="200" cy="13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73" name="Oval 334" descr="Recycled paper">
              <a:extLst>
                <a:ext uri="{FF2B5EF4-FFF2-40B4-BE49-F238E27FC236}">
                  <a16:creationId xmlns:a16="http://schemas.microsoft.com/office/drawing/2014/main" id="{17EF7ECF-2E09-A84A-BA70-0E16E85F5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8" y="1490"/>
              <a:ext cx="133" cy="271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74" name="Oval 335" descr="Recycled paper">
              <a:extLst>
                <a:ext uri="{FF2B5EF4-FFF2-40B4-BE49-F238E27FC236}">
                  <a16:creationId xmlns:a16="http://schemas.microsoft.com/office/drawing/2014/main" id="{B1503597-439D-0540-A360-DB58CEC2C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1490"/>
              <a:ext cx="200" cy="13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75" name="Oval 336" descr="Recycled paper">
              <a:extLst>
                <a:ext uri="{FF2B5EF4-FFF2-40B4-BE49-F238E27FC236}">
                  <a16:creationId xmlns:a16="http://schemas.microsoft.com/office/drawing/2014/main" id="{C46429C8-FB76-1942-9B2C-B162376D1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" y="1490"/>
              <a:ext cx="267" cy="13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76" name="Oval 337" descr="Recycled paper">
              <a:extLst>
                <a:ext uri="{FF2B5EF4-FFF2-40B4-BE49-F238E27FC236}">
                  <a16:creationId xmlns:a16="http://schemas.microsoft.com/office/drawing/2014/main" id="{840611A2-3280-B148-8719-5D423E79C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8" y="1490"/>
              <a:ext cx="133" cy="13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77" name="Oval 338" descr="Recycled paper">
              <a:extLst>
                <a:ext uri="{FF2B5EF4-FFF2-40B4-BE49-F238E27FC236}">
                  <a16:creationId xmlns:a16="http://schemas.microsoft.com/office/drawing/2014/main" id="{076575AE-CEDD-AF43-9B54-D774D2C0C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8" y="1490"/>
              <a:ext cx="200" cy="13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78" name="Oval 339" descr="Recycled paper">
              <a:extLst>
                <a:ext uri="{FF2B5EF4-FFF2-40B4-BE49-F238E27FC236}">
                  <a16:creationId xmlns:a16="http://schemas.microsoft.com/office/drawing/2014/main" id="{C8335226-D58E-7043-A6CC-7E6653D28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5" y="1490"/>
              <a:ext cx="133" cy="13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79" name="Oval 340" descr="Recycled paper">
              <a:extLst>
                <a:ext uri="{FF2B5EF4-FFF2-40B4-BE49-F238E27FC236}">
                  <a16:creationId xmlns:a16="http://schemas.microsoft.com/office/drawing/2014/main" id="{B760A871-C866-4549-94DE-884D1E561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" y="1670"/>
              <a:ext cx="83" cy="129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80" name="Oval 341" descr="Recycled paper">
              <a:extLst>
                <a:ext uri="{FF2B5EF4-FFF2-40B4-BE49-F238E27FC236}">
                  <a16:creationId xmlns:a16="http://schemas.microsoft.com/office/drawing/2014/main" id="{EB5A4D5C-BB28-2A4F-BF23-C822CD25F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1" y="1605"/>
              <a:ext cx="63" cy="6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81" name="Oval 342" descr="Recycled paper">
              <a:extLst>
                <a:ext uri="{FF2B5EF4-FFF2-40B4-BE49-F238E27FC236}">
                  <a16:creationId xmlns:a16="http://schemas.microsoft.com/office/drawing/2014/main" id="{40545F39-27ED-6D4E-ADF1-D33D46AED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1" y="1670"/>
              <a:ext cx="63" cy="6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82" name="Oval 343" descr="Recycled paper">
              <a:extLst>
                <a:ext uri="{FF2B5EF4-FFF2-40B4-BE49-F238E27FC236}">
                  <a16:creationId xmlns:a16="http://schemas.microsoft.com/office/drawing/2014/main" id="{007B7074-ABC4-6642-80A7-2B92CB8FD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3" y="2234"/>
              <a:ext cx="126" cy="6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83" name="Oval 344" descr="Recycled paper">
              <a:extLst>
                <a:ext uri="{FF2B5EF4-FFF2-40B4-BE49-F238E27FC236}">
                  <a16:creationId xmlns:a16="http://schemas.microsoft.com/office/drawing/2014/main" id="{DB9BD5EB-3228-3842-83D9-949F2E09F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3" y="1799"/>
              <a:ext cx="63" cy="6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84" name="Oval 345" descr="Recycled paper">
              <a:extLst>
                <a:ext uri="{FF2B5EF4-FFF2-40B4-BE49-F238E27FC236}">
                  <a16:creationId xmlns:a16="http://schemas.microsoft.com/office/drawing/2014/main" id="{C7438714-5CC8-C74E-AAF7-15B96D6DD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" y="1734"/>
              <a:ext cx="189" cy="6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85" name="Oval 346" descr="Recycled paper">
              <a:extLst>
                <a:ext uri="{FF2B5EF4-FFF2-40B4-BE49-F238E27FC236}">
                  <a16:creationId xmlns:a16="http://schemas.microsoft.com/office/drawing/2014/main" id="{137B2314-436F-3C46-847D-6340D2430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" y="2016"/>
              <a:ext cx="83" cy="79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86" name="Oval 347" descr="Recycled paper">
              <a:extLst>
                <a:ext uri="{FF2B5EF4-FFF2-40B4-BE49-F238E27FC236}">
                  <a16:creationId xmlns:a16="http://schemas.microsoft.com/office/drawing/2014/main" id="{D4B8E137-CEEC-3B41-8B7C-50F5DA8D9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3" y="1605"/>
              <a:ext cx="139" cy="6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87" name="Oval 348" descr="Recycled paper">
              <a:extLst>
                <a:ext uri="{FF2B5EF4-FFF2-40B4-BE49-F238E27FC236}">
                  <a16:creationId xmlns:a16="http://schemas.microsoft.com/office/drawing/2014/main" id="{621D09B4-C202-6146-99C4-CA0A60AAB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8" y="2488"/>
              <a:ext cx="71" cy="6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88" name="Oval 349" descr="Recycled paper">
              <a:extLst>
                <a:ext uri="{FF2B5EF4-FFF2-40B4-BE49-F238E27FC236}">
                  <a16:creationId xmlns:a16="http://schemas.microsoft.com/office/drawing/2014/main" id="{F8651E2D-1D0B-964C-BEBB-D81E5B9AB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" y="2488"/>
              <a:ext cx="70" cy="6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89" name="Oval 350" descr="Recycled paper">
              <a:extLst>
                <a:ext uri="{FF2B5EF4-FFF2-40B4-BE49-F238E27FC236}">
                  <a16:creationId xmlns:a16="http://schemas.microsoft.com/office/drawing/2014/main" id="{F75CCC8C-304B-A344-8391-78CBB7919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728"/>
              <a:ext cx="144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90" name="Oval 351" descr="Recycled paper">
              <a:extLst>
                <a:ext uri="{FF2B5EF4-FFF2-40B4-BE49-F238E27FC236}">
                  <a16:creationId xmlns:a16="http://schemas.microsoft.com/office/drawing/2014/main" id="{348D199E-FDAB-7E47-B86E-7E6466933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9" y="1799"/>
              <a:ext cx="137" cy="6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91" name="Oval 352" descr="Recycled paper">
              <a:extLst>
                <a:ext uri="{FF2B5EF4-FFF2-40B4-BE49-F238E27FC236}">
                  <a16:creationId xmlns:a16="http://schemas.microsoft.com/office/drawing/2014/main" id="{88791312-B5A2-714F-A744-BB60ADE37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3" y="1605"/>
              <a:ext cx="71" cy="6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92" name="Oval 353" descr="Recycled paper">
              <a:extLst>
                <a:ext uri="{FF2B5EF4-FFF2-40B4-BE49-F238E27FC236}">
                  <a16:creationId xmlns:a16="http://schemas.microsoft.com/office/drawing/2014/main" id="{BC566166-9555-784E-92CA-C75CC32C6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9" y="2446"/>
              <a:ext cx="66" cy="9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93" name="Oval 354" descr="Recycled paper">
              <a:extLst>
                <a:ext uri="{FF2B5EF4-FFF2-40B4-BE49-F238E27FC236}">
                  <a16:creationId xmlns:a16="http://schemas.microsoft.com/office/drawing/2014/main" id="{C6367278-1AC4-A747-B384-0BFF9F38B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17"/>
              <a:ext cx="89" cy="83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94" name="Oval 355" descr="Recycled paper">
              <a:extLst>
                <a:ext uri="{FF2B5EF4-FFF2-40B4-BE49-F238E27FC236}">
                  <a16:creationId xmlns:a16="http://schemas.microsoft.com/office/drawing/2014/main" id="{25CD84E5-B63F-6748-8982-2EE64EB59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4" y="2058"/>
              <a:ext cx="63" cy="6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95" name="Oval 356" descr="Recycled paper">
              <a:extLst>
                <a:ext uri="{FF2B5EF4-FFF2-40B4-BE49-F238E27FC236}">
                  <a16:creationId xmlns:a16="http://schemas.microsoft.com/office/drawing/2014/main" id="{38FFE406-5E89-9743-A853-B75B1D14E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" y="1928"/>
              <a:ext cx="63" cy="65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96" name="Oval 357" descr="Recycled paper">
              <a:extLst>
                <a:ext uri="{FF2B5EF4-FFF2-40B4-BE49-F238E27FC236}">
                  <a16:creationId xmlns:a16="http://schemas.microsoft.com/office/drawing/2014/main" id="{FFA8304B-C068-3C45-9014-8FFAB7611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1" y="1864"/>
              <a:ext cx="63" cy="6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97" name="Oval 358" descr="Recycled paper">
              <a:extLst>
                <a:ext uri="{FF2B5EF4-FFF2-40B4-BE49-F238E27FC236}">
                  <a16:creationId xmlns:a16="http://schemas.microsoft.com/office/drawing/2014/main" id="{5DD9E9DE-FA9C-CE4A-9033-CF4B6D71C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" y="2058"/>
              <a:ext cx="63" cy="6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98" name="Oval 359" descr="Recycled paper">
              <a:extLst>
                <a:ext uri="{FF2B5EF4-FFF2-40B4-BE49-F238E27FC236}">
                  <a16:creationId xmlns:a16="http://schemas.microsoft.com/office/drawing/2014/main" id="{5BC10A84-2A82-1F4B-99E7-361F0F6FA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7" y="1864"/>
              <a:ext cx="64" cy="6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699" name="Oval 360" descr="Recycled paper">
              <a:extLst>
                <a:ext uri="{FF2B5EF4-FFF2-40B4-BE49-F238E27FC236}">
                  <a16:creationId xmlns:a16="http://schemas.microsoft.com/office/drawing/2014/main" id="{CFF2D041-9341-0540-9192-992BDCFA3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1" y="2058"/>
              <a:ext cx="63" cy="6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00" name="Oval 361" descr="Recycled paper">
              <a:extLst>
                <a:ext uri="{FF2B5EF4-FFF2-40B4-BE49-F238E27FC236}">
                  <a16:creationId xmlns:a16="http://schemas.microsoft.com/office/drawing/2014/main" id="{46E4F8C0-07D4-6F42-899D-C4AB54D72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448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01" name="Oval 362" descr="Recycled paper">
              <a:extLst>
                <a:ext uri="{FF2B5EF4-FFF2-40B4-BE49-F238E27FC236}">
                  <a16:creationId xmlns:a16="http://schemas.microsoft.com/office/drawing/2014/main" id="{788D0A72-4712-414B-81C4-8FE15C9FB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08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02" name="Oval 363" descr="Recycled paper">
              <a:extLst>
                <a:ext uri="{FF2B5EF4-FFF2-40B4-BE49-F238E27FC236}">
                  <a16:creationId xmlns:a16="http://schemas.microsoft.com/office/drawing/2014/main" id="{EF9ACE5E-06D4-8247-A777-4136C17BB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920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03" name="Oval 364" descr="Recycled paper">
              <a:extLst>
                <a:ext uri="{FF2B5EF4-FFF2-40B4-BE49-F238E27FC236}">
                  <a16:creationId xmlns:a16="http://schemas.microsoft.com/office/drawing/2014/main" id="{9B554734-A8BF-7D46-9F1F-488F74669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496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04" name="Oval 365" descr="Recycled paper">
              <a:extLst>
                <a:ext uri="{FF2B5EF4-FFF2-40B4-BE49-F238E27FC236}">
                  <a16:creationId xmlns:a16="http://schemas.microsoft.com/office/drawing/2014/main" id="{8DBB025A-FF7A-D94B-BA79-ADF6C4F7B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584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05" name="Oval 366" descr="Recycled paper">
              <a:extLst>
                <a:ext uri="{FF2B5EF4-FFF2-40B4-BE49-F238E27FC236}">
                  <a16:creationId xmlns:a16="http://schemas.microsoft.com/office/drawing/2014/main" id="{E3486485-A54B-3941-96DA-B794F7E41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496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06" name="Oval 367" descr="Recycled paper">
              <a:extLst>
                <a:ext uri="{FF2B5EF4-FFF2-40B4-BE49-F238E27FC236}">
                  <a16:creationId xmlns:a16="http://schemas.microsoft.com/office/drawing/2014/main" id="{24121A2A-FD49-DE4D-B30F-19598185D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256"/>
              <a:ext cx="48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07" name="Oval 368" descr="Recycled paper">
              <a:extLst>
                <a:ext uri="{FF2B5EF4-FFF2-40B4-BE49-F238E27FC236}">
                  <a16:creationId xmlns:a16="http://schemas.microsoft.com/office/drawing/2014/main" id="{442BEA88-C102-7741-AD26-88AB54280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776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08" name="Oval 369" descr="Recycled paper">
              <a:extLst>
                <a:ext uri="{FF2B5EF4-FFF2-40B4-BE49-F238E27FC236}">
                  <a16:creationId xmlns:a16="http://schemas.microsoft.com/office/drawing/2014/main" id="{4F78692B-E498-034E-ABD5-B51C6DA79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52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09" name="Oval 370" descr="Recycled paper">
              <a:extLst>
                <a:ext uri="{FF2B5EF4-FFF2-40B4-BE49-F238E27FC236}">
                  <a16:creationId xmlns:a16="http://schemas.microsoft.com/office/drawing/2014/main" id="{FA53239B-61A5-D74D-BE9C-F21A9E8AAC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222725">
              <a:off x="4512" y="2112"/>
              <a:ext cx="96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10" name="Oval 371" descr="Recycled paper">
              <a:extLst>
                <a:ext uri="{FF2B5EF4-FFF2-40B4-BE49-F238E27FC236}">
                  <a16:creationId xmlns:a16="http://schemas.microsoft.com/office/drawing/2014/main" id="{2253971D-49D0-804A-8E9C-C5338A0BE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968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11" name="Oval 372" descr="Recycled paper">
              <a:extLst>
                <a:ext uri="{FF2B5EF4-FFF2-40B4-BE49-F238E27FC236}">
                  <a16:creationId xmlns:a16="http://schemas.microsoft.com/office/drawing/2014/main" id="{3C6CAFFD-A766-864F-AC84-8F55329D6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1584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12" name="Oval 373" descr="Recycled paper">
              <a:extLst>
                <a:ext uri="{FF2B5EF4-FFF2-40B4-BE49-F238E27FC236}">
                  <a16:creationId xmlns:a16="http://schemas.microsoft.com/office/drawing/2014/main" id="{9DB9F230-C6D0-4C4C-BB09-A82043789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1728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13" name="Oval 374" descr="Recycled paper">
              <a:extLst>
                <a:ext uri="{FF2B5EF4-FFF2-40B4-BE49-F238E27FC236}">
                  <a16:creationId xmlns:a16="http://schemas.microsoft.com/office/drawing/2014/main" id="{A2E38191-EE0E-8945-9D87-21C839AD1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208"/>
              <a:ext cx="48" cy="96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14" name="Oval 375" descr="Recycled paper">
              <a:extLst>
                <a:ext uri="{FF2B5EF4-FFF2-40B4-BE49-F238E27FC236}">
                  <a16:creationId xmlns:a16="http://schemas.microsoft.com/office/drawing/2014/main" id="{3FA90163-C32C-F64E-9124-62B9D353D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160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15" name="Oval 376" descr="Recycled paper">
              <a:extLst>
                <a:ext uri="{FF2B5EF4-FFF2-40B4-BE49-F238E27FC236}">
                  <a16:creationId xmlns:a16="http://schemas.microsoft.com/office/drawing/2014/main" id="{CE20DF4A-2400-0245-AE24-C4239D377A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91114">
              <a:off x="4320" y="1920"/>
              <a:ext cx="96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16" name="Oval 377" descr="Recycled paper">
              <a:extLst>
                <a:ext uri="{FF2B5EF4-FFF2-40B4-BE49-F238E27FC236}">
                  <a16:creationId xmlns:a16="http://schemas.microsoft.com/office/drawing/2014/main" id="{5B1A2D07-EAD9-FF41-AE1B-BF8A2F49F7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91114">
              <a:off x="4176" y="2208"/>
              <a:ext cx="96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17" name="Oval 378" descr="Recycled paper">
              <a:extLst>
                <a:ext uri="{FF2B5EF4-FFF2-40B4-BE49-F238E27FC236}">
                  <a16:creationId xmlns:a16="http://schemas.microsoft.com/office/drawing/2014/main" id="{ABCC29E9-8E0B-804F-8335-FF95D02D05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91114">
              <a:off x="4368" y="2064"/>
              <a:ext cx="96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18" name="Oval 379" descr="Recycled paper">
              <a:extLst>
                <a:ext uri="{FF2B5EF4-FFF2-40B4-BE49-F238E27FC236}">
                  <a16:creationId xmlns:a16="http://schemas.microsoft.com/office/drawing/2014/main" id="{EE33FC46-5418-2348-AAE8-B4A30EC82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448"/>
              <a:ext cx="96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19" name="Oval 380" descr="Recycled paper">
              <a:extLst>
                <a:ext uri="{FF2B5EF4-FFF2-40B4-BE49-F238E27FC236}">
                  <a16:creationId xmlns:a16="http://schemas.microsoft.com/office/drawing/2014/main" id="{D534CFB0-C4D1-434E-A49E-2EEC08342E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91114">
              <a:off x="4800" y="1872"/>
              <a:ext cx="96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20" name="Oval 381" descr="Recycled paper">
              <a:extLst>
                <a:ext uri="{FF2B5EF4-FFF2-40B4-BE49-F238E27FC236}">
                  <a16:creationId xmlns:a16="http://schemas.microsoft.com/office/drawing/2014/main" id="{4A74B483-7CB6-694D-A697-267170F59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592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21" name="Oval 382" descr="Recycled paper">
              <a:extLst>
                <a:ext uri="{FF2B5EF4-FFF2-40B4-BE49-F238E27FC236}">
                  <a16:creationId xmlns:a16="http://schemas.microsoft.com/office/drawing/2014/main" id="{13253DF1-88A1-374B-9973-338D6DB603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84693">
              <a:off x="4944" y="2016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22" name="Oval 383" descr="Recycled paper">
              <a:extLst>
                <a:ext uri="{FF2B5EF4-FFF2-40B4-BE49-F238E27FC236}">
                  <a16:creationId xmlns:a16="http://schemas.microsoft.com/office/drawing/2014/main" id="{59144C55-1AA5-C64A-80AF-B322499FA2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84693">
              <a:off x="4320" y="2448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23" name="Oval 384" descr="Recycled paper">
              <a:extLst>
                <a:ext uri="{FF2B5EF4-FFF2-40B4-BE49-F238E27FC236}">
                  <a16:creationId xmlns:a16="http://schemas.microsoft.com/office/drawing/2014/main" id="{1134600F-E1FA-104E-9A96-29C6D6CE11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84693">
              <a:off x="4752" y="2160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24" name="Oval 385" descr="Recycled paper">
              <a:extLst>
                <a:ext uri="{FF2B5EF4-FFF2-40B4-BE49-F238E27FC236}">
                  <a16:creationId xmlns:a16="http://schemas.microsoft.com/office/drawing/2014/main" id="{E6E4CA9B-6B5B-204D-BAB7-B7684F68C6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84693">
              <a:off x="4704" y="2592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25" name="Oval 386" descr="Recycled paper">
              <a:extLst>
                <a:ext uri="{FF2B5EF4-FFF2-40B4-BE49-F238E27FC236}">
                  <a16:creationId xmlns:a16="http://schemas.microsoft.com/office/drawing/2014/main" id="{59D0DA3C-69DF-DA49-8CF0-B86016479E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84693">
              <a:off x="4464" y="2592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69726" name="Oval 387" descr="Recycled paper">
              <a:extLst>
                <a:ext uri="{FF2B5EF4-FFF2-40B4-BE49-F238E27FC236}">
                  <a16:creationId xmlns:a16="http://schemas.microsoft.com/office/drawing/2014/main" id="{605D3D68-87C9-FE4C-A93A-F8F7107380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84693">
              <a:off x="4368" y="1824"/>
              <a:ext cx="48" cy="4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10063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>
            <a:extLst>
              <a:ext uri="{FF2B5EF4-FFF2-40B4-BE49-F238E27FC236}">
                <a16:creationId xmlns:a16="http://schemas.microsoft.com/office/drawing/2014/main" id="{7774BF63-3139-7845-A7D9-8E8DE45475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205993"/>
            <a:ext cx="6858000" cy="3611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Workability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Pumpability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Porosity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Shrinkage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Durability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481EE6B-0F94-4616-BBE0-D3A7BEBD6CE0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 Gradation Affects:</a:t>
            </a:r>
          </a:p>
        </p:txBody>
      </p:sp>
    </p:spTree>
    <p:extLst>
      <p:ext uri="{BB962C8B-B14F-4D97-AF65-F5344CB8AC3E}">
        <p14:creationId xmlns:p14="http://schemas.microsoft.com/office/powerpoint/2010/main" val="230631361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>
            <a:extLst>
              <a:ext uri="{FF2B5EF4-FFF2-40B4-BE49-F238E27FC236}">
                <a16:creationId xmlns:a16="http://schemas.microsoft.com/office/drawing/2014/main" id="{8051AF51-C1F3-A340-AEC7-B447083C910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97061" y="2147888"/>
            <a:ext cx="7212013" cy="388302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 single number system used to express the fineness or coarseness of an aggregate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Sum of cumulative % retained on the standard sieves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Certain sieves are NOT counted (1/2” &amp; pan even if used)</a:t>
            </a:r>
            <a:endParaRPr lang="en-US" altLang="en-US" sz="2400" dirty="0"/>
          </a:p>
        </p:txBody>
      </p:sp>
      <p:graphicFrame>
        <p:nvGraphicFramePr>
          <p:cNvPr id="483368" name="Group 40">
            <a:extLst>
              <a:ext uri="{FF2B5EF4-FFF2-40B4-BE49-F238E27FC236}">
                <a16:creationId xmlns:a16="http://schemas.microsoft.com/office/drawing/2014/main" id="{F96AEE07-2C37-4F12-BA92-4B5E735D10D3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347778135"/>
              </p:ext>
            </p:extLst>
          </p:nvPr>
        </p:nvGraphicFramePr>
        <p:xfrm>
          <a:off x="8047199" y="1951040"/>
          <a:ext cx="3595688" cy="4276723"/>
        </p:xfrm>
        <a:graphic>
          <a:graphicData uri="http://schemas.openxmlformats.org/drawingml/2006/table">
            <a:tbl>
              <a:tblPr/>
              <a:tblGrid>
                <a:gridCol w="1797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2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Sieve</a:t>
                      </a:r>
                    </a:p>
                  </a:txBody>
                  <a:tcPr marL="83069" marR="83069" marT="46801" marB="468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Percent Passing</a:t>
                      </a:r>
                    </a:p>
                  </a:txBody>
                  <a:tcPr marL="83069" marR="83069" marT="46801" marB="468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5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3/8 in</a:t>
                      </a:r>
                    </a:p>
                  </a:txBody>
                  <a:tcPr marL="83069" marR="83069" marT="46801" marB="468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83069" marR="83069" marT="46801" marB="468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1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No. 4</a:t>
                      </a:r>
                    </a:p>
                  </a:txBody>
                  <a:tcPr marL="83069" marR="83069" marT="46801" marB="468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95-100</a:t>
                      </a:r>
                    </a:p>
                  </a:txBody>
                  <a:tcPr marL="83069" marR="83069" marT="46801" marB="468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1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No. 8</a:t>
                      </a:r>
                    </a:p>
                  </a:txBody>
                  <a:tcPr marL="83069" marR="83069" marT="46801" marB="468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80-100</a:t>
                      </a:r>
                    </a:p>
                  </a:txBody>
                  <a:tcPr marL="83069" marR="83069" marT="46801" marB="468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5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No. 16</a:t>
                      </a:r>
                    </a:p>
                  </a:txBody>
                  <a:tcPr marL="83069" marR="83069" marT="46801" marB="468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50-85</a:t>
                      </a:r>
                    </a:p>
                  </a:txBody>
                  <a:tcPr marL="83069" marR="83069" marT="46801" marB="468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1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No. 30</a:t>
                      </a:r>
                    </a:p>
                  </a:txBody>
                  <a:tcPr marL="83069" marR="83069" marT="46801" marB="468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25-60</a:t>
                      </a:r>
                    </a:p>
                  </a:txBody>
                  <a:tcPr marL="83069" marR="83069" marT="46801" marB="468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5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No. 50</a:t>
                      </a:r>
                    </a:p>
                  </a:txBody>
                  <a:tcPr marL="83069" marR="83069" marT="46801" marB="468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5-30</a:t>
                      </a:r>
                    </a:p>
                  </a:txBody>
                  <a:tcPr marL="83069" marR="83069" marT="46801" marB="468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1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No. 100</a:t>
                      </a:r>
                    </a:p>
                  </a:txBody>
                  <a:tcPr marL="83069" marR="83069" marT="46801" marB="468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0-10</a:t>
                      </a:r>
                    </a:p>
                  </a:txBody>
                  <a:tcPr marL="83069" marR="83069" marT="46801" marB="468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6833" name="Text Box 37">
            <a:extLst>
              <a:ext uri="{FF2B5EF4-FFF2-40B4-BE49-F238E27FC236}">
                <a16:creationId xmlns:a16="http://schemas.microsoft.com/office/drawing/2014/main" id="{95041FDF-717B-9145-A932-7C921F182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9074" y="1350579"/>
            <a:ext cx="407193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spcAft>
                <a:spcPct val="30000"/>
              </a:spcAft>
              <a:buFontTx/>
              <a:buNone/>
            </a:pPr>
            <a:r>
              <a:rPr lang="en-US" altLang="en-US" sz="1800" dirty="0"/>
              <a:t>  </a:t>
            </a:r>
            <a:r>
              <a:rPr lang="en-US" altLang="en-US" sz="2000" dirty="0"/>
              <a:t>ASTM C 33 Grading for Fine </a:t>
            </a:r>
            <a:r>
              <a:rPr lang="en-US" altLang="en-US" sz="2000" dirty="0" err="1"/>
              <a:t>Agg</a:t>
            </a:r>
            <a:endParaRPr lang="en-US" altLang="en-US" sz="18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1154E00-E7AF-45BC-93D6-334A309E1BD2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Fineness Modulus (FM)</a:t>
            </a:r>
          </a:p>
        </p:txBody>
      </p:sp>
    </p:spTree>
    <p:extLst>
      <p:ext uri="{BB962C8B-B14F-4D97-AF65-F5344CB8AC3E}">
        <p14:creationId xmlns:p14="http://schemas.microsoft.com/office/powerpoint/2010/main" val="745688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5" name="Object 3">
            <a:extLst>
              <a:ext uri="{FF2B5EF4-FFF2-40B4-BE49-F238E27FC236}">
                <a16:creationId xmlns:a16="http://schemas.microsoft.com/office/drawing/2014/main" id="{28073A25-80A1-514D-AF41-D33B8FEF33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05907" y="922867"/>
          <a:ext cx="82296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6010393" imgH="4067083" progId="MSGraph.Chart.8">
                  <p:embed followColorScheme="full"/>
                </p:oleObj>
              </mc:Choice>
              <mc:Fallback>
                <p:oleObj name="Chart" r:id="rId3" imgW="6010393" imgH="4067083" progId="MSGraph.Chart.8">
                  <p:embed followColorScheme="full"/>
                  <p:pic>
                    <p:nvPicPr>
                      <p:cNvPr id="18435" name="Object 3">
                        <a:extLst>
                          <a:ext uri="{FF2B5EF4-FFF2-40B4-BE49-F238E27FC236}">
                            <a16:creationId xmlns:a16="http://schemas.microsoft.com/office/drawing/2014/main" id="{28073A25-80A1-514D-AF41-D33B8FEF33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907" y="922867"/>
                        <a:ext cx="8229600" cy="541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D064B332-1344-46D4-91AD-182C1A426681}"/>
              </a:ext>
            </a:extLst>
          </p:cNvPr>
          <p:cNvSpPr txBox="1">
            <a:spLocks noChangeArrowheads="1"/>
          </p:cNvSpPr>
          <p:nvPr/>
        </p:nvSpPr>
        <p:spPr>
          <a:xfrm>
            <a:off x="753164" y="1400900"/>
            <a:ext cx="7578725" cy="1024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Concrete</a:t>
            </a:r>
          </a:p>
          <a:p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</a:p>
        </p:txBody>
      </p:sp>
    </p:spTree>
    <p:extLst>
      <p:ext uri="{BB962C8B-B14F-4D97-AF65-F5344CB8AC3E}">
        <p14:creationId xmlns:p14="http://schemas.microsoft.com/office/powerpoint/2010/main" val="3295776195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>
            <a:extLst>
              <a:ext uri="{FF2B5EF4-FFF2-40B4-BE49-F238E27FC236}">
                <a16:creationId xmlns:a16="http://schemas.microsoft.com/office/drawing/2014/main" id="{F9FDB857-0780-FC47-8F41-753FFA07F8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133600"/>
            <a:ext cx="11353800" cy="2917371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marL="285750" indent="-285750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Per ASTM C33, FM of fine aggregate should be between 2.3 and 3.1</a:t>
            </a:r>
          </a:p>
          <a:p>
            <a:pPr marL="285750" indent="-285750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Higher FM values indicate coarser grading</a:t>
            </a:r>
          </a:p>
          <a:p>
            <a:pPr marL="285750" indent="-285750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Lower FM values indicate finer grading</a:t>
            </a:r>
          </a:p>
          <a:p>
            <a:pPr marL="285750" indent="-285750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FM of coarse aggregate can also be calculated and can aid in blending coarse and medium size materials</a:t>
            </a:r>
          </a:p>
        </p:txBody>
      </p:sp>
      <p:sp>
        <p:nvSpPr>
          <p:cNvPr id="568324" name="Text Box 4">
            <a:extLst>
              <a:ext uri="{FF2B5EF4-FFF2-40B4-BE49-F238E27FC236}">
                <a16:creationId xmlns:a16="http://schemas.microsoft.com/office/drawing/2014/main" id="{F9972E41-F28A-447C-A016-BDB09E899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904042"/>
            <a:ext cx="3618491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CONSISTENCY IS THE KEY!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B921567-771A-4AE1-AEFF-CF56C0ACA75F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Fineness Modulus (FM)</a:t>
            </a:r>
          </a:p>
        </p:txBody>
      </p:sp>
    </p:spTree>
    <p:extLst>
      <p:ext uri="{BB962C8B-B14F-4D97-AF65-F5344CB8AC3E}">
        <p14:creationId xmlns:p14="http://schemas.microsoft.com/office/powerpoint/2010/main" val="9583615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>
            <a:extLst>
              <a:ext uri="{FF2B5EF4-FFF2-40B4-BE49-F238E27FC236}">
                <a16:creationId xmlns:a16="http://schemas.microsoft.com/office/drawing/2014/main" id="{03F1A1D3-2B82-1E45-A504-C58345599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475971"/>
            <a:ext cx="10787743" cy="361156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Very fine material such as silt, clay, or dust of fracture can increase the water demand in concrete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Fines limit is 3% in ASTM C 33 for concrete subject to abrasion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Manufactured sands 5% and 7%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Coarse aggregate limit is 1% (1.5% for crushed stone)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09D14A1-3EB9-40F8-BDC5-916836AA421C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Fine Material passing the No. 200 Sieve</a:t>
            </a:r>
          </a:p>
        </p:txBody>
      </p:sp>
    </p:spTree>
    <p:extLst>
      <p:ext uri="{BB962C8B-B14F-4D97-AF65-F5344CB8AC3E}">
        <p14:creationId xmlns:p14="http://schemas.microsoft.com/office/powerpoint/2010/main" val="3027665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>
            <a:extLst>
              <a:ext uri="{FF2B5EF4-FFF2-40B4-BE49-F238E27FC236}">
                <a16:creationId xmlns:a16="http://schemas.microsoft.com/office/drawing/2014/main" id="{12218FD8-2C47-9841-866E-66FE241D0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3514" y="2224088"/>
            <a:ext cx="17049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D5543B3-8F80-4EC8-BA71-C91F5E4F9533}"/>
              </a:ext>
            </a:extLst>
          </p:cNvPr>
          <p:cNvSpPr txBox="1">
            <a:spLocks/>
          </p:cNvSpPr>
          <p:nvPr/>
        </p:nvSpPr>
        <p:spPr>
          <a:xfrm>
            <a:off x="838200" y="343717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Gradation and Fineness Modulus - Example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E4B0D71-EC13-47BC-853D-661199822CED}"/>
              </a:ext>
            </a:extLst>
          </p:cNvPr>
          <p:cNvGraphicFramePr>
            <a:graphicFrameLocks noGrp="1"/>
          </p:cNvGraphicFramePr>
          <p:nvPr/>
        </p:nvGraphicFramePr>
        <p:xfrm>
          <a:off x="940904" y="936721"/>
          <a:ext cx="7222436" cy="5753914"/>
        </p:xfrm>
        <a:graphic>
          <a:graphicData uri="http://schemas.openxmlformats.org/drawingml/2006/table">
            <a:tbl>
              <a:tblPr/>
              <a:tblGrid>
                <a:gridCol w="1159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0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9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41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Dry Sample Wt.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Sample: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Retained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Size, (mm)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Size, (US)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Mass, (g)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1/2"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C000"/>
                          </a:solidFill>
                          <a:latin typeface="Calibri"/>
                        </a:rPr>
                        <a:t>1"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FFC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3/4"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1/2"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FFC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3/8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#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4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FFC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060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Loss Check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6609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1AAE015-A2E2-46D8-8011-4E47FC1AEA44}"/>
              </a:ext>
            </a:extLst>
          </p:cNvPr>
          <p:cNvGraphicFramePr>
            <a:graphicFrameLocks noGrp="1"/>
          </p:cNvGraphicFramePr>
          <p:nvPr/>
        </p:nvGraphicFramePr>
        <p:xfrm>
          <a:off x="940904" y="936721"/>
          <a:ext cx="7222436" cy="5753914"/>
        </p:xfrm>
        <a:graphic>
          <a:graphicData uri="http://schemas.openxmlformats.org/drawingml/2006/table">
            <a:tbl>
              <a:tblPr/>
              <a:tblGrid>
                <a:gridCol w="1159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0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9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41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Dry Sample Wt.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Sample: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Retained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Size, (mm)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Size, (US)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Mass, (g)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1/2"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C000"/>
                          </a:solidFill>
                          <a:latin typeface="Calibri"/>
                        </a:rPr>
                        <a:t>1"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FFC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3/4"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1/2"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FFC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3/8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#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4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FFC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060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Loss Check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83113" name="Rectangle 3">
            <a:extLst>
              <a:ext uri="{FF2B5EF4-FFF2-40B4-BE49-F238E27FC236}">
                <a16:creationId xmlns:a16="http://schemas.microsoft.com/office/drawing/2014/main" id="{D436F924-17B7-BB45-8A97-D0704A3E5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2351088"/>
            <a:ext cx="1706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83114" name="AutoShape 6">
            <a:extLst>
              <a:ext uri="{FF2B5EF4-FFF2-40B4-BE49-F238E27FC236}">
                <a16:creationId xmlns:a16="http://schemas.microsoft.com/office/drawing/2014/main" id="{C3BEE25E-FFA2-9F45-AE1F-00F6654B6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873" y="977582"/>
            <a:ext cx="685800" cy="228600"/>
          </a:xfrm>
          <a:prstGeom prst="rightArrow">
            <a:avLst>
              <a:gd name="adj1" fmla="val 29167"/>
              <a:gd name="adj2" fmla="val 133917"/>
            </a:avLst>
          </a:prstGeom>
          <a:solidFill>
            <a:srgbClr val="FF0000"/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83115" name="Oval 7">
            <a:extLst>
              <a:ext uri="{FF2B5EF4-FFF2-40B4-BE49-F238E27FC236}">
                <a16:creationId xmlns:a16="http://schemas.microsoft.com/office/drawing/2014/main" id="{86A33BBD-7A90-1E4F-AED2-887686EC6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670" y="927886"/>
            <a:ext cx="6858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614405" name="AutoShape 5">
            <a:extLst>
              <a:ext uri="{FF2B5EF4-FFF2-40B4-BE49-F238E27FC236}">
                <a16:creationId xmlns:a16="http://schemas.microsoft.com/office/drawing/2014/main" id="{5436551B-D1AE-4900-A91F-DCEF5EEC2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3463204"/>
            <a:ext cx="3124200" cy="2286000"/>
          </a:xfrm>
          <a:prstGeom prst="wedgeRoundRectCallout">
            <a:avLst>
              <a:gd name="adj1" fmla="val -73019"/>
              <a:gd name="adj2" fmla="val 78333"/>
              <a:gd name="adj3" fmla="val 16667"/>
            </a:avLst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ASTM 136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If the amounts differ 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 more than 0.3%,based 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on the original dry 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sample mass, results should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not be used.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(1267-1264) / 1267 x 100 = 0.24%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96846DE-37A1-47E9-9515-78ECC66E3A6A}"/>
              </a:ext>
            </a:extLst>
          </p:cNvPr>
          <p:cNvSpPr txBox="1">
            <a:spLocks/>
          </p:cNvSpPr>
          <p:nvPr/>
        </p:nvSpPr>
        <p:spPr>
          <a:xfrm>
            <a:off x="838200" y="343717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Gradation and Fineness Modulus - Example</a:t>
            </a:r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id="{ED5CACB9-ADB3-4CEF-8415-BA0E11E88C8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21003" y="4754824"/>
            <a:ext cx="2191134" cy="685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56792846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25A9C66-3D3E-4C0B-97E2-BD4F352A695E}"/>
              </a:ext>
            </a:extLst>
          </p:cNvPr>
          <p:cNvGraphicFramePr>
            <a:graphicFrameLocks noGrp="1"/>
          </p:cNvGraphicFramePr>
          <p:nvPr/>
        </p:nvGraphicFramePr>
        <p:xfrm>
          <a:off x="940904" y="936721"/>
          <a:ext cx="7222436" cy="5753914"/>
        </p:xfrm>
        <a:graphic>
          <a:graphicData uri="http://schemas.openxmlformats.org/drawingml/2006/table">
            <a:tbl>
              <a:tblPr/>
              <a:tblGrid>
                <a:gridCol w="1159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0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9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41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Dry Sample Wt.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Sample: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Retained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Size, (mm)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Size, (US)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Mass, (g)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Ind. % Retained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1/2"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C000"/>
                          </a:solidFill>
                          <a:latin typeface="Calibri"/>
                        </a:rPr>
                        <a:t>1"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FFC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3/4"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1/2"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FFC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3/8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#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4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FFC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060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Loss Check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616452" name="AutoShape 4">
            <a:extLst>
              <a:ext uri="{FF2B5EF4-FFF2-40B4-BE49-F238E27FC236}">
                <a16:creationId xmlns:a16="http://schemas.microsoft.com/office/drawing/2014/main" id="{FE56F75B-262C-48BA-8C25-41C262CF5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8900" y="4335118"/>
            <a:ext cx="2554287" cy="957263"/>
          </a:xfrm>
          <a:prstGeom prst="wedgeRoundRectCallout">
            <a:avLst>
              <a:gd name="adj1" fmla="val -110380"/>
              <a:gd name="adj2" fmla="val -15505"/>
              <a:gd name="adj3" fmla="val 16667"/>
            </a:avLst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(163 / 1267) x 100 = 12.9</a:t>
            </a:r>
          </a:p>
        </p:txBody>
      </p:sp>
      <p:sp>
        <p:nvSpPr>
          <p:cNvPr id="616453" name="AutoShape 5">
            <a:extLst>
              <a:ext uri="{FF2B5EF4-FFF2-40B4-BE49-F238E27FC236}">
                <a16:creationId xmlns:a16="http://schemas.microsoft.com/office/drawing/2014/main" id="{777BE8E4-89D4-4BBD-9943-C3A638A61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3021" y="3132128"/>
            <a:ext cx="2560638" cy="762000"/>
          </a:xfrm>
          <a:prstGeom prst="wedgeRoundRectCallout">
            <a:avLst>
              <a:gd name="adj1" fmla="val -106005"/>
              <a:gd name="adj2" fmla="val 105208"/>
              <a:gd name="adj3" fmla="val 16667"/>
            </a:avLst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(25 / 1267) x 100 = 2.0</a:t>
            </a:r>
          </a:p>
        </p:txBody>
      </p:sp>
      <p:sp>
        <p:nvSpPr>
          <p:cNvPr id="85163" name="Oval 6">
            <a:extLst>
              <a:ext uri="{FF2B5EF4-FFF2-40B4-BE49-F238E27FC236}">
                <a16:creationId xmlns:a16="http://schemas.microsoft.com/office/drawing/2014/main" id="{A01189AE-2691-EC4B-8F5D-AC8D446FC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452" y="926428"/>
            <a:ext cx="838200" cy="338138"/>
          </a:xfrm>
          <a:prstGeom prst="ellipse">
            <a:avLst/>
          </a:prstGeom>
          <a:noFill/>
          <a:ln w="28575">
            <a:solidFill>
              <a:srgbClr val="F08F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85164" name="Line 7">
            <a:extLst>
              <a:ext uri="{FF2B5EF4-FFF2-40B4-BE49-F238E27FC236}">
                <a16:creationId xmlns:a16="http://schemas.microsoft.com/office/drawing/2014/main" id="{08D4C7AE-F0F0-1646-803D-99B3E764C6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56652" y="1200739"/>
            <a:ext cx="3644348" cy="40242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5165" name="Line 8">
            <a:extLst>
              <a:ext uri="{FF2B5EF4-FFF2-40B4-BE49-F238E27FC236}">
                <a16:creationId xmlns:a16="http://schemas.microsoft.com/office/drawing/2014/main" id="{2640BB8E-B6DC-9046-B438-F58F1BA1B6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37714" y="1641729"/>
            <a:ext cx="163286" cy="1628510"/>
          </a:xfrm>
          <a:prstGeom prst="line">
            <a:avLst/>
          </a:prstGeom>
          <a:noFill/>
          <a:ln w="25400">
            <a:solidFill>
              <a:srgbClr val="F08F4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57" name="Text Box 9">
            <a:extLst>
              <a:ext uri="{FF2B5EF4-FFF2-40B4-BE49-F238E27FC236}">
                <a16:creationId xmlns:a16="http://schemas.microsoft.com/office/drawing/2014/main" id="{4C583ABD-5CE0-4851-B9C9-BED846688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357" y="1320133"/>
            <a:ext cx="1611313" cy="581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Use original dry mass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8B9C40D-B26A-456A-9E8E-0B1DD482B6B4}"/>
              </a:ext>
            </a:extLst>
          </p:cNvPr>
          <p:cNvSpPr txBox="1">
            <a:spLocks/>
          </p:cNvSpPr>
          <p:nvPr/>
        </p:nvSpPr>
        <p:spPr>
          <a:xfrm>
            <a:off x="838200" y="343717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Gradation and Fineness Modulus - Example</a:t>
            </a:r>
          </a:p>
        </p:txBody>
      </p:sp>
    </p:spTree>
    <p:extLst>
      <p:ext uri="{BB962C8B-B14F-4D97-AF65-F5344CB8AC3E}">
        <p14:creationId xmlns:p14="http://schemas.microsoft.com/office/powerpoint/2010/main" val="329847284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3399CDD-860C-4B88-84D0-16BC71EF81AA}"/>
              </a:ext>
            </a:extLst>
          </p:cNvPr>
          <p:cNvGraphicFramePr>
            <a:graphicFrameLocks noGrp="1"/>
          </p:cNvGraphicFramePr>
          <p:nvPr/>
        </p:nvGraphicFramePr>
        <p:xfrm>
          <a:off x="940904" y="936721"/>
          <a:ext cx="7222436" cy="5753914"/>
        </p:xfrm>
        <a:graphic>
          <a:graphicData uri="http://schemas.openxmlformats.org/drawingml/2006/table">
            <a:tbl>
              <a:tblPr/>
              <a:tblGrid>
                <a:gridCol w="1159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0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9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41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Dry Sample Wt.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Sample: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Retained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Size, (mm)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Size, (US)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Mass, (g)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Ind. % Retained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Cum % Retained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1/2"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C000"/>
                          </a:solidFill>
                          <a:latin typeface="Calibri"/>
                        </a:rPr>
                        <a:t>1"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3/4"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1/2"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3/8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#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54.9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97.0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4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2.85 FM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060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Loss Check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87209" name="Rectangle 3">
            <a:extLst>
              <a:ext uri="{FF2B5EF4-FFF2-40B4-BE49-F238E27FC236}">
                <a16:creationId xmlns:a16="http://schemas.microsoft.com/office/drawing/2014/main" id="{30E21F3F-18FB-704E-9208-DDBEFF215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926" y="2309815"/>
            <a:ext cx="17049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87210" name="Line 5">
            <a:extLst>
              <a:ext uri="{FF2B5EF4-FFF2-40B4-BE49-F238E27FC236}">
                <a16:creationId xmlns:a16="http://schemas.microsoft.com/office/drawing/2014/main" id="{8C7E0F77-7CA6-9B47-BE17-18B74490EC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00871" y="4399722"/>
            <a:ext cx="860216" cy="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211" name="Line 6">
            <a:extLst>
              <a:ext uri="{FF2B5EF4-FFF2-40B4-BE49-F238E27FC236}">
                <a16:creationId xmlns:a16="http://schemas.microsoft.com/office/drawing/2014/main" id="{0755B405-48B3-BE48-B22B-939558CCEC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53876" y="4492487"/>
            <a:ext cx="768627" cy="145774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506" name="AutoShape 10">
            <a:extLst>
              <a:ext uri="{FF2B5EF4-FFF2-40B4-BE49-F238E27FC236}">
                <a16:creationId xmlns:a16="http://schemas.microsoft.com/office/drawing/2014/main" id="{8889307D-DAEA-4A30-A3B7-64A91333C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1" y="1529725"/>
            <a:ext cx="1554163" cy="1395413"/>
          </a:xfrm>
          <a:prstGeom prst="wedgeRoundRectCallout">
            <a:avLst>
              <a:gd name="adj1" fmla="val -113509"/>
              <a:gd name="adj2" fmla="val 109417"/>
              <a:gd name="adj3" fmla="val 16667"/>
            </a:avLst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1/2” sieve NOT 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used to 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calculate FM</a:t>
            </a:r>
          </a:p>
        </p:txBody>
      </p:sp>
      <p:sp>
        <p:nvSpPr>
          <p:cNvPr id="618508" name="AutoShape 12">
            <a:extLst>
              <a:ext uri="{FF2B5EF4-FFF2-40B4-BE49-F238E27FC236}">
                <a16:creationId xmlns:a16="http://schemas.microsoft.com/office/drawing/2014/main" id="{BBAC073F-E645-4312-9308-32FCD9542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314" y="3235781"/>
            <a:ext cx="1839913" cy="1524000"/>
          </a:xfrm>
          <a:prstGeom prst="wedgeRoundRectCallout">
            <a:avLst>
              <a:gd name="adj1" fmla="val -100450"/>
              <a:gd name="adj2" fmla="val 127014"/>
              <a:gd name="adj3" fmla="val 16667"/>
            </a:avLst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Never include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the Pan 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when calculating 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 FM</a:t>
            </a:r>
          </a:p>
          <a:p>
            <a:pPr algn="ctr">
              <a:defRPr/>
            </a:pPr>
            <a:endParaRPr lang="en-US" sz="16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18509" name="AutoShape 13">
            <a:extLst>
              <a:ext uri="{FF2B5EF4-FFF2-40B4-BE49-F238E27FC236}">
                <a16:creationId xmlns:a16="http://schemas.microsoft.com/office/drawing/2014/main" id="{589F3D05-F542-4620-9A4A-CC4AED344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838" y="5817257"/>
            <a:ext cx="1284288" cy="685800"/>
          </a:xfrm>
          <a:prstGeom prst="wedgeRoundRectCallout">
            <a:avLst>
              <a:gd name="adj1" fmla="val -118217"/>
              <a:gd name="adj2" fmla="val 28696"/>
              <a:gd name="adj3" fmla="val 16667"/>
            </a:avLst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 Cum% 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retained/100</a:t>
            </a:r>
            <a:endParaRPr lang="en-US" sz="1600" b="1" dirty="0">
              <a:solidFill>
                <a:srgbClr val="F08F4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83E1DE8-28A0-4ADA-8368-44D3AC128E64}"/>
              </a:ext>
            </a:extLst>
          </p:cNvPr>
          <p:cNvSpPr txBox="1">
            <a:spLocks/>
          </p:cNvSpPr>
          <p:nvPr/>
        </p:nvSpPr>
        <p:spPr>
          <a:xfrm>
            <a:off x="838200" y="343717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Gradation and Fineness Modulus - Example</a:t>
            </a:r>
          </a:p>
        </p:txBody>
      </p:sp>
      <p:sp>
        <p:nvSpPr>
          <p:cNvPr id="17" name="Line 5">
            <a:extLst>
              <a:ext uri="{FF2B5EF4-FFF2-40B4-BE49-F238E27FC236}">
                <a16:creationId xmlns:a16="http://schemas.microsoft.com/office/drawing/2014/main" id="{FCB2923B-B23F-4C8B-8EC1-5589ADDE8F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4245" y="4684644"/>
            <a:ext cx="860216" cy="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5">
            <a:extLst>
              <a:ext uri="{FF2B5EF4-FFF2-40B4-BE49-F238E27FC236}">
                <a16:creationId xmlns:a16="http://schemas.microsoft.com/office/drawing/2014/main" id="{A1599A70-C5CD-41A6-9EEE-7D63143A9E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4245" y="4976191"/>
            <a:ext cx="860216" cy="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6">
            <a:extLst>
              <a:ext uri="{FF2B5EF4-FFF2-40B4-BE49-F238E27FC236}">
                <a16:creationId xmlns:a16="http://schemas.microsoft.com/office/drawing/2014/main" id="{1DA8C058-E9AB-4259-8919-1A9C11CD54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20746" y="4764157"/>
            <a:ext cx="768627" cy="145774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7424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6A9B8BA-9728-4EA8-B3A0-00FCBB497331}"/>
              </a:ext>
            </a:extLst>
          </p:cNvPr>
          <p:cNvGraphicFramePr>
            <a:graphicFrameLocks noGrp="1"/>
          </p:cNvGraphicFramePr>
          <p:nvPr/>
        </p:nvGraphicFramePr>
        <p:xfrm>
          <a:off x="940904" y="936721"/>
          <a:ext cx="7222436" cy="5753914"/>
        </p:xfrm>
        <a:graphic>
          <a:graphicData uri="http://schemas.openxmlformats.org/drawingml/2006/table">
            <a:tbl>
              <a:tblPr/>
              <a:tblGrid>
                <a:gridCol w="1159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0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9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41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Dry Sample Wt.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3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Sample: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Retained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4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Size, (mm)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Size, (US)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Mass, (g)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Ind. % Retained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Cum % Retained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Passing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1/2"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1"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3/4"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1/2"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3/8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#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#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54.9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97.0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4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0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2.85 FM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060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Loss Check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89257" name="Rectangle 3">
            <a:extLst>
              <a:ext uri="{FF2B5EF4-FFF2-40B4-BE49-F238E27FC236}">
                <a16:creationId xmlns:a16="http://schemas.microsoft.com/office/drawing/2014/main" id="{3450457F-7B20-6A4B-85DD-24D4D7FFB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7888" y="1843091"/>
            <a:ext cx="1706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620549" name="AutoShape 5">
            <a:extLst>
              <a:ext uri="{FF2B5EF4-FFF2-40B4-BE49-F238E27FC236}">
                <a16:creationId xmlns:a16="http://schemas.microsoft.com/office/drawing/2014/main" id="{DE0D13E1-CF9C-4750-B587-D2FC03DCB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2848" y="2327778"/>
            <a:ext cx="1284288" cy="990600"/>
          </a:xfrm>
          <a:prstGeom prst="wedgeRoundRectCallout">
            <a:avLst>
              <a:gd name="adj1" fmla="val -79965"/>
              <a:gd name="adj2" fmla="val 158033"/>
              <a:gd name="adj3" fmla="val 16667"/>
            </a:avLst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100 - 2 = 98</a:t>
            </a:r>
          </a:p>
        </p:txBody>
      </p:sp>
      <p:sp>
        <p:nvSpPr>
          <p:cNvPr id="620550" name="AutoShape 6">
            <a:extLst>
              <a:ext uri="{FF2B5EF4-FFF2-40B4-BE49-F238E27FC236}">
                <a16:creationId xmlns:a16="http://schemas.microsoft.com/office/drawing/2014/main" id="{D564A3D7-4D84-42E4-9554-389625168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517" y="4419603"/>
            <a:ext cx="1758950" cy="914400"/>
          </a:xfrm>
          <a:prstGeom prst="wedgeRoundRectCallout">
            <a:avLst>
              <a:gd name="adj1" fmla="val -58860"/>
              <a:gd name="adj2" fmla="val -24346"/>
              <a:gd name="adj3" fmla="val 16667"/>
            </a:avLst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100 - 14.9 = 85.1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6B8264E-6ED7-45D2-97C9-25FFB4E2C3AF}"/>
              </a:ext>
            </a:extLst>
          </p:cNvPr>
          <p:cNvSpPr txBox="1">
            <a:spLocks/>
          </p:cNvSpPr>
          <p:nvPr/>
        </p:nvSpPr>
        <p:spPr>
          <a:xfrm>
            <a:off x="838200" y="343717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Gradation and Fineness Modulus - Example</a:t>
            </a:r>
          </a:p>
        </p:txBody>
      </p:sp>
    </p:spTree>
    <p:extLst>
      <p:ext uri="{BB962C8B-B14F-4D97-AF65-F5344CB8AC3E}">
        <p14:creationId xmlns:p14="http://schemas.microsoft.com/office/powerpoint/2010/main" val="252794895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>
            <a:extLst>
              <a:ext uri="{FF2B5EF4-FFF2-40B4-BE49-F238E27FC236}">
                <a16:creationId xmlns:a16="http://schemas.microsoft.com/office/drawing/2014/main" id="{5CAAF35E-CD9C-4F66-A39E-4B290EC45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450" y="954440"/>
            <a:ext cx="3201988" cy="606425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Can you use this SAND to manufacture Pipe under C76?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E55EE30-5EEB-44CD-A08B-87804BCCE7D6}"/>
              </a:ext>
            </a:extLst>
          </p:cNvPr>
          <p:cNvGraphicFramePr>
            <a:graphicFrameLocks noGrp="1"/>
          </p:cNvGraphicFramePr>
          <p:nvPr/>
        </p:nvGraphicFramePr>
        <p:xfrm>
          <a:off x="1022461" y="936721"/>
          <a:ext cx="9353992" cy="5749004"/>
        </p:xfrm>
        <a:graphic>
          <a:graphicData uri="http://schemas.openxmlformats.org/drawingml/2006/table">
            <a:tbl>
              <a:tblPr/>
              <a:tblGrid>
                <a:gridCol w="1136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7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5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66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66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66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001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Dry Sample Wt.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1267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01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Sample: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6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Retained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00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Sieve Size, (mm)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Sieve Size, (US)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Mass,  (g)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Ind. % Retained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Cum % Retained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Passing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ASTM C33 6.1 Fine Aggregate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0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Min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Max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1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1/2"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1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1"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1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37.5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3/4"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1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C000"/>
                          </a:solidFill>
                          <a:latin typeface="Calibri"/>
                        </a:rPr>
                        <a:t>1/2"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1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3/8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1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4.75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4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1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2.36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8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1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1.18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#16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1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30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54.9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1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50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0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100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97.0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00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01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C000"/>
                          </a:solidFill>
                          <a:latin typeface="Calibri"/>
                        </a:rPr>
                        <a:t>2.85 FM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FM 2.3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FM 3.1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018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Sieve Loss Check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id="{AC7C203B-9174-47EA-AC79-6F0F9CDBAB77}"/>
              </a:ext>
            </a:extLst>
          </p:cNvPr>
          <p:cNvSpPr txBox="1">
            <a:spLocks/>
          </p:cNvSpPr>
          <p:nvPr/>
        </p:nvSpPr>
        <p:spPr>
          <a:xfrm>
            <a:off x="838200" y="343717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Gradation and Fineness Modulus - Example</a:t>
            </a:r>
          </a:p>
        </p:txBody>
      </p:sp>
    </p:spTree>
    <p:extLst>
      <p:ext uri="{BB962C8B-B14F-4D97-AF65-F5344CB8AC3E}">
        <p14:creationId xmlns:p14="http://schemas.microsoft.com/office/powerpoint/2010/main" val="384506720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186" name="Object 2">
            <a:extLst>
              <a:ext uri="{FF2B5EF4-FFF2-40B4-BE49-F238E27FC236}">
                <a16:creationId xmlns:a16="http://schemas.microsoft.com/office/drawing/2014/main" id="{5B8C3D93-2D83-7644-AC03-D6C8EBC4D4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5775" y="461963"/>
          <a:ext cx="8680450" cy="593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686800" imgH="5943600" progId="Excel.Sheet.8">
                  <p:embed/>
                </p:oleObj>
              </mc:Choice>
              <mc:Fallback>
                <p:oleObj name="Worksheet" r:id="rId3" imgW="8686800" imgH="5943600" progId="Excel.Sheet.8">
                  <p:embed/>
                  <p:pic>
                    <p:nvPicPr>
                      <p:cNvPr id="93186" name="Object 2">
                        <a:extLst>
                          <a:ext uri="{FF2B5EF4-FFF2-40B4-BE49-F238E27FC236}">
                            <a16:creationId xmlns:a16="http://schemas.microsoft.com/office/drawing/2014/main" id="{5B8C3D93-2D83-7644-AC03-D6C8EBC4D4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5775" y="461963"/>
                        <a:ext cx="8680450" cy="593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800639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4" name="Object 2">
            <a:extLst>
              <a:ext uri="{FF2B5EF4-FFF2-40B4-BE49-F238E27FC236}">
                <a16:creationId xmlns:a16="http://schemas.microsoft.com/office/drawing/2014/main" id="{7E36A8CA-D7E9-664A-888E-C44D8FB38E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5775" y="572030"/>
          <a:ext cx="8680450" cy="593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661400" imgH="5943600" progId="Excel.Sheet.8">
                  <p:embed/>
                </p:oleObj>
              </mc:Choice>
              <mc:Fallback>
                <p:oleObj name="Worksheet" r:id="rId3" imgW="8661400" imgH="5943600" progId="Excel.Sheet.8">
                  <p:embed/>
                  <p:pic>
                    <p:nvPicPr>
                      <p:cNvPr id="95234" name="Object 2">
                        <a:extLst>
                          <a:ext uri="{FF2B5EF4-FFF2-40B4-BE49-F238E27FC236}">
                            <a16:creationId xmlns:a16="http://schemas.microsoft.com/office/drawing/2014/main" id="{7E36A8CA-D7E9-664A-888E-C44D8FB38E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5775" y="572030"/>
                        <a:ext cx="8680450" cy="593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909372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>
            <a:extLst>
              <a:ext uri="{FF2B5EF4-FFF2-40B4-BE49-F238E27FC236}">
                <a16:creationId xmlns:a16="http://schemas.microsoft.com/office/drawing/2014/main" id="{2DA06B1E-F568-134F-A23F-F6B33C14BC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332014"/>
            <a:ext cx="10515600" cy="3352800"/>
          </a:xfrm>
        </p:spPr>
        <p:txBody>
          <a:bodyPr>
            <a:noAutofit/>
          </a:bodyPr>
          <a:lstStyle/>
          <a:p>
            <a:pPr marL="287338" indent="-287338" defTabSz="765175"/>
            <a:r>
              <a:rPr lang="en-US" altLang="en-US" b="1" u="sng" dirty="0"/>
              <a:t>Natural Aggregates</a:t>
            </a:r>
            <a:r>
              <a:rPr lang="en-US" altLang="en-US" dirty="0"/>
              <a:t> – </a:t>
            </a:r>
          </a:p>
          <a:p>
            <a:pPr marL="687388" lvl="1" indent="-287338" defTabSz="765175"/>
            <a:r>
              <a:rPr lang="en-US" altLang="en-US" sz="2800" dirty="0"/>
              <a:t>particle sizes from boulder to clay; </a:t>
            </a:r>
          </a:p>
          <a:p>
            <a:pPr marL="687388" lvl="1" indent="-287338" defTabSz="765175"/>
            <a:r>
              <a:rPr lang="en-US" altLang="en-US" sz="2800" dirty="0"/>
              <a:t>May have poor quality without modification</a:t>
            </a:r>
          </a:p>
          <a:p>
            <a:pPr marL="287338" indent="-287338" defTabSz="765175"/>
            <a:endParaRPr lang="en-US" altLang="en-US" b="1" u="sng" dirty="0">
              <a:solidFill>
                <a:schemeClr val="hlink"/>
              </a:solidFill>
            </a:endParaRPr>
          </a:p>
          <a:p>
            <a:pPr marL="287338" indent="-287338" defTabSz="765175"/>
            <a:r>
              <a:rPr lang="en-US" altLang="en-US" b="1" u="sng" dirty="0"/>
              <a:t>Manufactured Aggregates</a:t>
            </a:r>
            <a:r>
              <a:rPr lang="en-US" altLang="en-US" dirty="0"/>
              <a:t> – </a:t>
            </a:r>
          </a:p>
          <a:p>
            <a:pPr marL="687388" lvl="1" indent="-287338" defTabSz="765175"/>
            <a:r>
              <a:rPr lang="en-US" altLang="en-US" sz="2800" dirty="0"/>
              <a:t>produced through crushing, screening, separating,                                           and recombining rock deposits or natural aggregates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48B2B3-B5F3-45FA-AFC4-4DA1EED46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3848"/>
            <a:ext cx="10515600" cy="59300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 Types</a:t>
            </a:r>
          </a:p>
        </p:txBody>
      </p:sp>
    </p:spTree>
    <p:extLst>
      <p:ext uri="{BB962C8B-B14F-4D97-AF65-F5344CB8AC3E}">
        <p14:creationId xmlns:p14="http://schemas.microsoft.com/office/powerpoint/2010/main" val="77155089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7">
            <a:extLst>
              <a:ext uri="{FF2B5EF4-FFF2-40B4-BE49-F238E27FC236}">
                <a16:creationId xmlns:a16="http://schemas.microsoft.com/office/drawing/2014/main" id="{476B0CEF-0E32-1848-B67E-FA9B72981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0925" y="24780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97283" name="Text Box 9">
            <a:extLst>
              <a:ext uri="{FF2B5EF4-FFF2-40B4-BE49-F238E27FC236}">
                <a16:creationId xmlns:a16="http://schemas.microsoft.com/office/drawing/2014/main" id="{FC923511-DD16-C04D-B144-C1494D2D4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1525" y="24780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CEFF507-5494-4F70-A446-7083372442C9}"/>
              </a:ext>
            </a:extLst>
          </p:cNvPr>
          <p:cNvGraphicFramePr>
            <a:graphicFrameLocks noGrp="1"/>
          </p:cNvGraphicFramePr>
          <p:nvPr/>
        </p:nvGraphicFramePr>
        <p:xfrm>
          <a:off x="1066797" y="1066801"/>
          <a:ext cx="9622976" cy="5447490"/>
        </p:xfrm>
        <a:graphic>
          <a:graphicData uri="http://schemas.openxmlformats.org/drawingml/2006/table">
            <a:tbl>
              <a:tblPr/>
              <a:tblGrid>
                <a:gridCol w="1169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2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1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9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9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93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728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Dry Sample Wt.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1091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28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Sample: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55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Retained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18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Sieve Size, (mm)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Sieve Size, (US)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Mass,    (g)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Ind. % Retained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Cum % Retained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Passing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ASTM C33 6.1 Fine Aggregate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Min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Max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5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1/2"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5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C000"/>
                          </a:solidFill>
                          <a:latin typeface="Calibri"/>
                        </a:rPr>
                        <a:t>1"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5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37.5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3/4"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5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C000"/>
                          </a:solidFill>
                          <a:latin typeface="Calibri"/>
                        </a:rPr>
                        <a:t>1/2"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5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9.5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3/8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5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4.75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4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8.3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8.3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91.7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5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2.36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8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251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23.1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31.4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68.6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45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1.18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#16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21.1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52.5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47.5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45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30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17.5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70.0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45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50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22.1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92.1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7.9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# 100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7.1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99.2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495" marR="9495" marT="94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495" marR="9495" marT="949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45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1088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3.54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FM 2.3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FM 3.1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455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Sieve Loss Check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0.275%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95" marR="9495" marT="949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id="{09ADA848-F6D7-47FA-9B92-C44DA04D9C84}"/>
              </a:ext>
            </a:extLst>
          </p:cNvPr>
          <p:cNvSpPr txBox="1">
            <a:spLocks/>
          </p:cNvSpPr>
          <p:nvPr/>
        </p:nvSpPr>
        <p:spPr>
          <a:xfrm>
            <a:off x="838200" y="343717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Gradation and High Fineness Modulus - Example</a:t>
            </a:r>
          </a:p>
        </p:txBody>
      </p:sp>
    </p:spTree>
    <p:extLst>
      <p:ext uri="{BB962C8B-B14F-4D97-AF65-F5344CB8AC3E}">
        <p14:creationId xmlns:p14="http://schemas.microsoft.com/office/powerpoint/2010/main" val="373842638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>
            <a:extLst>
              <a:ext uri="{FF2B5EF4-FFF2-40B4-BE49-F238E27FC236}">
                <a16:creationId xmlns:a16="http://schemas.microsoft.com/office/drawing/2014/main" id="{3DE2221A-389B-F541-AFEC-362833619823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457201"/>
            <a:ext cx="8680450" cy="5935663"/>
            <a:chOff x="0" y="288"/>
            <a:chExt cx="5468" cy="3739"/>
          </a:xfrm>
        </p:grpSpPr>
        <p:graphicFrame>
          <p:nvGraphicFramePr>
            <p:cNvPr id="99333" name="Object 2">
              <a:extLst>
                <a:ext uri="{FF2B5EF4-FFF2-40B4-BE49-F238E27FC236}">
                  <a16:creationId xmlns:a16="http://schemas.microsoft.com/office/drawing/2014/main" id="{621F23C8-1E8B-384E-A359-F89752CF07D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0" y="288"/>
            <a:ext cx="5468" cy="37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3" imgW="8686800" imgH="5943600" progId="Excel.Sheet.8">
                    <p:embed/>
                  </p:oleObj>
                </mc:Choice>
                <mc:Fallback>
                  <p:oleObj name="Worksheet" r:id="rId3" imgW="8686800" imgH="5943600" progId="Excel.Sheet.8">
                    <p:embed/>
                    <p:pic>
                      <p:nvPicPr>
                        <p:cNvPr id="99333" name="Object 2">
                          <a:extLst>
                            <a:ext uri="{FF2B5EF4-FFF2-40B4-BE49-F238E27FC236}">
                              <a16:creationId xmlns:a16="http://schemas.microsoft.com/office/drawing/2014/main" id="{621F23C8-1E8B-384E-A359-F89752CF07D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88"/>
                          <a:ext cx="5468" cy="373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9334" name="Oval 4">
              <a:extLst>
                <a:ext uri="{FF2B5EF4-FFF2-40B4-BE49-F238E27FC236}">
                  <a16:creationId xmlns:a16="http://schemas.microsoft.com/office/drawing/2014/main" id="{06698CBD-EF0C-C549-A1AA-EBEBE304A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688"/>
              <a:ext cx="480" cy="33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632837" name="Text Box 5">
            <a:extLst>
              <a:ext uri="{FF2B5EF4-FFF2-40B4-BE49-F238E27FC236}">
                <a16:creationId xmlns:a16="http://schemas.microsoft.com/office/drawing/2014/main" id="{F1E7CCA3-6693-40BA-8B32-3B0BCF5AC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5287964"/>
            <a:ext cx="6370638" cy="2762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Design and Control of Concrete Mixtures, 14</a:t>
            </a:r>
            <a:r>
              <a:rPr lang="en-US" sz="1200" b="1" baseline="300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</a:t>
            </a:r>
            <a:r>
              <a:rPr lang="en-US" sz="12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Edition, Portland Cement Association.</a:t>
            </a:r>
          </a:p>
        </p:txBody>
      </p:sp>
      <p:sp>
        <p:nvSpPr>
          <p:cNvPr id="632838" name="Text Box 6">
            <a:extLst>
              <a:ext uri="{FF2B5EF4-FFF2-40B4-BE49-F238E27FC236}">
                <a16:creationId xmlns:a16="http://schemas.microsoft.com/office/drawing/2014/main" id="{E0D6526C-8551-4377-9537-2536363063C0}"/>
              </a:ext>
            </a:extLst>
          </p:cNvPr>
          <p:cNvSpPr txBox="1">
            <a:spLocks noChangeArrowheads="1"/>
          </p:cNvSpPr>
          <p:nvPr/>
        </p:nvSpPr>
        <p:spPr bwMode="auto">
          <a:xfrm rot="734539">
            <a:off x="7359650" y="1300164"/>
            <a:ext cx="3124200" cy="606425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Can you use this SAND to manufacture Pipe under C76?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C8675A-BD72-984F-A7F1-B96FA183DD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30" b="7998"/>
          <a:stretch/>
        </p:blipFill>
        <p:spPr>
          <a:xfrm>
            <a:off x="1524000" y="36576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9939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Text Box 3">
            <a:extLst>
              <a:ext uri="{FF2B5EF4-FFF2-40B4-BE49-F238E27FC236}">
                <a16:creationId xmlns:a16="http://schemas.microsoft.com/office/drawing/2014/main" id="{2105E563-6852-AF42-AC0C-0BA69035D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2828835"/>
            <a:ext cx="68035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/>
              <a:t>Fine aggregates can have 40 times more surface area than coarse aggregates of same weight and volume</a:t>
            </a:r>
            <a:endParaRPr lang="en-US" altLang="en-US" sz="2400" dirty="0">
              <a:solidFill>
                <a:schemeClr val="accent1"/>
              </a:solidFill>
            </a:endParaRPr>
          </a:p>
        </p:txBody>
      </p:sp>
      <p:pic>
        <p:nvPicPr>
          <p:cNvPr id="101380" name="Picture 4" descr="ag_stockpile">
            <a:extLst>
              <a:ext uri="{FF2B5EF4-FFF2-40B4-BE49-F238E27FC236}">
                <a16:creationId xmlns:a16="http://schemas.microsoft.com/office/drawing/2014/main" id="{68D1AE37-8C83-1B42-BB73-DAF8E48B4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694" y="2218002"/>
            <a:ext cx="25669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94307E7-77D0-4F34-9115-87172534C414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Fine Aggregates: Greatest affect on water demand</a:t>
            </a:r>
          </a:p>
        </p:txBody>
      </p:sp>
    </p:spTree>
    <p:extLst>
      <p:ext uri="{BB962C8B-B14F-4D97-AF65-F5344CB8AC3E}">
        <p14:creationId xmlns:p14="http://schemas.microsoft.com/office/powerpoint/2010/main" val="242935858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>
            <a:extLst>
              <a:ext uri="{FF2B5EF4-FFF2-40B4-BE49-F238E27FC236}">
                <a16:creationId xmlns:a16="http://schemas.microsoft.com/office/drawing/2014/main" id="{BDD9CF02-E04C-704B-83D1-10C10EB54E01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227264" y="2006072"/>
            <a:ext cx="3098800" cy="2946400"/>
          </a:xfrm>
          <a:prstGeom prst="rect">
            <a:avLst/>
          </a:prstGeom>
          <a:solidFill>
            <a:srgbClr val="00FF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00"/>
            </a:extrusionClr>
            <a:contourClr>
              <a:srgbClr val="00FF00"/>
            </a:contourClr>
          </a:sp3d>
        </p:spPr>
        <p:txBody>
          <a:bodyPr wrap="none" anchor="ctr">
            <a:flatTx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103428" name="Line 4">
            <a:extLst>
              <a:ext uri="{FF2B5EF4-FFF2-40B4-BE49-F238E27FC236}">
                <a16:creationId xmlns:a16="http://schemas.microsoft.com/office/drawing/2014/main" id="{30C2EC62-E7A8-AD45-88BB-D8DD0469B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0764" y="1802872"/>
            <a:ext cx="31242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09" name="Rectangle 5">
            <a:extLst>
              <a:ext uri="{FF2B5EF4-FFF2-40B4-BE49-F238E27FC236}">
                <a16:creationId xmlns:a16="http://schemas.microsoft.com/office/drawing/2014/main" id="{BB37750F-5AFF-4297-974C-CF958F862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90" y="1429810"/>
            <a:ext cx="1128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 Units</a:t>
            </a:r>
          </a:p>
        </p:txBody>
      </p:sp>
      <p:sp>
        <p:nvSpPr>
          <p:cNvPr id="103430" name="Line 6">
            <a:extLst>
              <a:ext uri="{FF2B5EF4-FFF2-40B4-BE49-F238E27FC236}">
                <a16:creationId xmlns:a16="http://schemas.microsoft.com/office/drawing/2014/main" id="{721E3727-C651-4D46-96E0-8C3FD926163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364" y="1802872"/>
            <a:ext cx="1143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11" name="Rectangle 7">
            <a:extLst>
              <a:ext uri="{FF2B5EF4-FFF2-40B4-BE49-F238E27FC236}">
                <a16:creationId xmlns:a16="http://schemas.microsoft.com/office/drawing/2014/main" id="{F99C0E8A-BC57-47D5-9741-995F1A2EB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4" y="1353610"/>
            <a:ext cx="9715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 Unit</a:t>
            </a:r>
          </a:p>
        </p:txBody>
      </p:sp>
      <p:sp>
        <p:nvSpPr>
          <p:cNvPr id="103432" name="Rectangle 8">
            <a:extLst>
              <a:ext uri="{FF2B5EF4-FFF2-40B4-BE49-F238E27FC236}">
                <a16:creationId xmlns:a16="http://schemas.microsoft.com/office/drawing/2014/main" id="{8AB2BA78-44A7-3344-9974-BE1019B42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583" y="5325007"/>
            <a:ext cx="4706417" cy="8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/>
              <a:t>Small boxes have equal volume, </a:t>
            </a:r>
          </a:p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/>
              <a:t>but twice the surface area. </a:t>
            </a:r>
          </a:p>
        </p:txBody>
      </p:sp>
      <p:sp>
        <p:nvSpPr>
          <p:cNvPr id="559113" name="Rectangle 9">
            <a:extLst>
              <a:ext uri="{FF2B5EF4-FFF2-40B4-BE49-F238E27FC236}">
                <a16:creationId xmlns:a16="http://schemas.microsoft.com/office/drawing/2014/main" id="{6D2D93D6-3E34-4F2B-9A17-5FFC1149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0690" y="2420411"/>
            <a:ext cx="18256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Volume = </a:t>
            </a:r>
          </a:p>
          <a:p>
            <a:pPr>
              <a:defRPr/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 X 2 X 2 = 8</a:t>
            </a:r>
          </a:p>
        </p:txBody>
      </p:sp>
      <p:sp>
        <p:nvSpPr>
          <p:cNvPr id="559114" name="Rectangle 10">
            <a:extLst>
              <a:ext uri="{FF2B5EF4-FFF2-40B4-BE49-F238E27FC236}">
                <a16:creationId xmlns:a16="http://schemas.microsoft.com/office/drawing/2014/main" id="{B1F2BC11-EE20-4635-A41E-ACB9C64FC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764" y="3860272"/>
            <a:ext cx="2209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Surface Area = </a:t>
            </a:r>
          </a:p>
          <a:p>
            <a:pPr>
              <a:defRPr/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6 X (2 X 2) = 24</a:t>
            </a:r>
          </a:p>
        </p:txBody>
      </p:sp>
      <p:grpSp>
        <p:nvGrpSpPr>
          <p:cNvPr id="103435" name="Group 11">
            <a:extLst>
              <a:ext uri="{FF2B5EF4-FFF2-40B4-BE49-F238E27FC236}">
                <a16:creationId xmlns:a16="http://schemas.microsoft.com/office/drawing/2014/main" id="{BAABAA9D-0BDC-6B4C-91BD-CE389B760DF7}"/>
              </a:ext>
            </a:extLst>
          </p:cNvPr>
          <p:cNvGrpSpPr>
            <a:grpSpLocks/>
          </p:cNvGrpSpPr>
          <p:nvPr/>
        </p:nvGrpSpPr>
        <p:grpSpPr bwMode="auto">
          <a:xfrm>
            <a:off x="7015164" y="2031472"/>
            <a:ext cx="2501900" cy="1892300"/>
            <a:chOff x="3224" y="1448"/>
            <a:chExt cx="2240" cy="2192"/>
          </a:xfrm>
        </p:grpSpPr>
        <p:sp>
          <p:nvSpPr>
            <p:cNvPr id="103443" name="Rectangle 12">
              <a:extLst>
                <a:ext uri="{FF2B5EF4-FFF2-40B4-BE49-F238E27FC236}">
                  <a16:creationId xmlns:a16="http://schemas.microsoft.com/office/drawing/2014/main" id="{19E15D4B-B02D-DF42-B316-22ACFF12259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224" y="1448"/>
              <a:ext cx="944" cy="944"/>
            </a:xfrm>
            <a:prstGeom prst="rect">
              <a:avLst/>
            </a:prstGeom>
            <a:solidFill>
              <a:srgbClr val="00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00"/>
              </a:extrusionClr>
              <a:contourClr>
                <a:srgbClr val="00FF00"/>
              </a:contourClr>
            </a:sp3d>
          </p:spPr>
          <p:txBody>
            <a:bodyPr wrap="none" anchor="ctr">
              <a:flatTx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103444" name="Rectangle 13">
              <a:extLst>
                <a:ext uri="{FF2B5EF4-FFF2-40B4-BE49-F238E27FC236}">
                  <a16:creationId xmlns:a16="http://schemas.microsoft.com/office/drawing/2014/main" id="{6E9AFCD8-F238-8F4B-906B-771DC3002F56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520" y="1448"/>
              <a:ext cx="944" cy="944"/>
            </a:xfrm>
            <a:prstGeom prst="rect">
              <a:avLst/>
            </a:prstGeom>
            <a:solidFill>
              <a:srgbClr val="00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00"/>
              </a:extrusionClr>
              <a:contourClr>
                <a:srgbClr val="00FF00"/>
              </a:contourClr>
            </a:sp3d>
          </p:spPr>
          <p:txBody>
            <a:bodyPr wrap="none" anchor="ctr">
              <a:flatTx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103445" name="Rectangle 14">
              <a:extLst>
                <a:ext uri="{FF2B5EF4-FFF2-40B4-BE49-F238E27FC236}">
                  <a16:creationId xmlns:a16="http://schemas.microsoft.com/office/drawing/2014/main" id="{C5A4867D-BA4E-F54E-8519-B63FAA80C5C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520" y="2696"/>
              <a:ext cx="944" cy="896"/>
            </a:xfrm>
            <a:prstGeom prst="rect">
              <a:avLst/>
            </a:prstGeom>
            <a:solidFill>
              <a:srgbClr val="00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00"/>
              </a:extrusionClr>
              <a:contourClr>
                <a:srgbClr val="00FF00"/>
              </a:contourClr>
            </a:sp3d>
          </p:spPr>
          <p:txBody>
            <a:bodyPr wrap="none" anchor="ctr">
              <a:flatTx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103446" name="Rectangle 15">
              <a:extLst>
                <a:ext uri="{FF2B5EF4-FFF2-40B4-BE49-F238E27FC236}">
                  <a16:creationId xmlns:a16="http://schemas.microsoft.com/office/drawing/2014/main" id="{C941DF78-3655-5344-932A-FEC3F4180E2C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224" y="2696"/>
              <a:ext cx="944" cy="944"/>
            </a:xfrm>
            <a:prstGeom prst="rect">
              <a:avLst/>
            </a:prstGeom>
            <a:solidFill>
              <a:srgbClr val="00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00"/>
              </a:extrusionClr>
              <a:contourClr>
                <a:srgbClr val="00FF00"/>
              </a:contourClr>
            </a:sp3d>
          </p:spPr>
          <p:txBody>
            <a:bodyPr wrap="none" anchor="ctr">
              <a:flatTx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103436" name="Group 16">
            <a:extLst>
              <a:ext uri="{FF2B5EF4-FFF2-40B4-BE49-F238E27FC236}">
                <a16:creationId xmlns:a16="http://schemas.microsoft.com/office/drawing/2014/main" id="{C3F93C80-B780-7B48-91B6-1C7F4E17CC87}"/>
              </a:ext>
            </a:extLst>
          </p:cNvPr>
          <p:cNvGrpSpPr>
            <a:grpSpLocks/>
          </p:cNvGrpSpPr>
          <p:nvPr/>
        </p:nvGrpSpPr>
        <p:grpSpPr bwMode="auto">
          <a:xfrm>
            <a:off x="7015164" y="4165072"/>
            <a:ext cx="2438400" cy="1905000"/>
            <a:chOff x="3840" y="2592"/>
            <a:chExt cx="1672" cy="1336"/>
          </a:xfrm>
        </p:grpSpPr>
        <p:sp>
          <p:nvSpPr>
            <p:cNvPr id="103439" name="Rectangle 17">
              <a:extLst>
                <a:ext uri="{FF2B5EF4-FFF2-40B4-BE49-F238E27FC236}">
                  <a16:creationId xmlns:a16="http://schemas.microsoft.com/office/drawing/2014/main" id="{D1516C66-7210-5F4C-A6D6-83A6293BF45A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840" y="2592"/>
              <a:ext cx="705" cy="575"/>
            </a:xfrm>
            <a:prstGeom prst="rect">
              <a:avLst/>
            </a:prstGeom>
            <a:solidFill>
              <a:srgbClr val="00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00"/>
              </a:extrusionClr>
              <a:contourClr>
                <a:srgbClr val="00FF00"/>
              </a:contourClr>
            </a:sp3d>
          </p:spPr>
          <p:txBody>
            <a:bodyPr wrap="none" anchor="ctr">
              <a:flatTx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103440" name="Rectangle 18">
              <a:extLst>
                <a:ext uri="{FF2B5EF4-FFF2-40B4-BE49-F238E27FC236}">
                  <a16:creationId xmlns:a16="http://schemas.microsoft.com/office/drawing/2014/main" id="{29513918-88D7-7F46-8BE4-30FFE667A678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807" y="2592"/>
              <a:ext cx="705" cy="575"/>
            </a:xfrm>
            <a:prstGeom prst="rect">
              <a:avLst/>
            </a:prstGeom>
            <a:solidFill>
              <a:srgbClr val="00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00"/>
              </a:extrusionClr>
              <a:contourClr>
                <a:srgbClr val="00FF00"/>
              </a:contourClr>
            </a:sp3d>
          </p:spPr>
          <p:txBody>
            <a:bodyPr wrap="none" anchor="ctr">
              <a:flatTx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103441" name="Rectangle 19">
              <a:extLst>
                <a:ext uri="{FF2B5EF4-FFF2-40B4-BE49-F238E27FC236}">
                  <a16:creationId xmlns:a16="http://schemas.microsoft.com/office/drawing/2014/main" id="{0C2DDD2F-DCAB-7246-8081-E1920239298E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807" y="3353"/>
              <a:ext cx="705" cy="546"/>
            </a:xfrm>
            <a:prstGeom prst="rect">
              <a:avLst/>
            </a:prstGeom>
            <a:solidFill>
              <a:srgbClr val="00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00"/>
              </a:extrusionClr>
              <a:contourClr>
                <a:srgbClr val="00FF00"/>
              </a:contourClr>
            </a:sp3d>
          </p:spPr>
          <p:txBody>
            <a:bodyPr wrap="none" anchor="ctr">
              <a:flatTx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103442" name="Rectangle 20">
              <a:extLst>
                <a:ext uri="{FF2B5EF4-FFF2-40B4-BE49-F238E27FC236}">
                  <a16:creationId xmlns:a16="http://schemas.microsoft.com/office/drawing/2014/main" id="{DB808687-C245-3946-AFC8-0A71265151F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840" y="3353"/>
              <a:ext cx="705" cy="575"/>
            </a:xfrm>
            <a:prstGeom prst="rect">
              <a:avLst/>
            </a:prstGeom>
            <a:solidFill>
              <a:srgbClr val="00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00"/>
              </a:extrusionClr>
              <a:contourClr>
                <a:srgbClr val="00FF00"/>
              </a:contourClr>
            </a:sp3d>
          </p:spPr>
          <p:txBody>
            <a:bodyPr wrap="none" anchor="ctr">
              <a:flatTx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559125" name="Rectangle 21">
            <a:extLst>
              <a:ext uri="{FF2B5EF4-FFF2-40B4-BE49-F238E27FC236}">
                <a16:creationId xmlns:a16="http://schemas.microsoft.com/office/drawing/2014/main" id="{CC995BC9-DC99-4026-B176-E66370AD8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5164" y="3098272"/>
            <a:ext cx="25161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Volume = </a:t>
            </a:r>
          </a:p>
          <a:p>
            <a:pPr>
              <a:defRPr/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8 X (1 X 1 X 1) = 8</a:t>
            </a:r>
          </a:p>
        </p:txBody>
      </p:sp>
      <p:sp>
        <p:nvSpPr>
          <p:cNvPr id="559126" name="Rectangle 22">
            <a:extLst>
              <a:ext uri="{FF2B5EF4-FFF2-40B4-BE49-F238E27FC236}">
                <a16:creationId xmlns:a16="http://schemas.microsoft.com/office/drawing/2014/main" id="{D12C0279-B420-4B07-999D-99A15B73B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5164" y="4241272"/>
            <a:ext cx="2209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Surface Area = </a:t>
            </a:r>
          </a:p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8 X (6 X 1) = 48</a:t>
            </a:r>
          </a:p>
        </p:txBody>
      </p:sp>
    </p:spTree>
    <p:extLst>
      <p:ext uri="{BB962C8B-B14F-4D97-AF65-F5344CB8AC3E}">
        <p14:creationId xmlns:p14="http://schemas.microsoft.com/office/powerpoint/2010/main" val="405348151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>
            <a:extLst>
              <a:ext uri="{FF2B5EF4-FFF2-40B4-BE49-F238E27FC236}">
                <a16:creationId xmlns:a16="http://schemas.microsoft.com/office/drawing/2014/main" id="{4E4752A3-8E3C-824A-9016-FFE4A294A8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2185988"/>
            <a:ext cx="6270625" cy="3903662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Aggregates take up the largest amount of volume in concrete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Aggregate particle size, distribution, shape, and texture affect the amount of water needed in concrete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Therefore, more than any other material, aggregates have the greatest affect on the water needed for a given concrete workability</a:t>
            </a:r>
            <a:endParaRPr lang="en-US" altLang="en-US" sz="2000" dirty="0"/>
          </a:p>
        </p:txBody>
      </p:sp>
      <p:pic>
        <p:nvPicPr>
          <p:cNvPr id="105476" name="Picture 4" descr="IMG_1429">
            <a:extLst>
              <a:ext uri="{FF2B5EF4-FFF2-40B4-BE49-F238E27FC236}">
                <a16:creationId xmlns:a16="http://schemas.microsoft.com/office/drawing/2014/main" id="{D5F2F27A-EA34-1A49-BDBE-EB87EF813AC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0431" y="1438275"/>
            <a:ext cx="3100387" cy="4651375"/>
          </a:xfrm>
          <a:noFill/>
          <a:ln w="25400">
            <a:solidFill>
              <a:schemeClr val="tx1"/>
            </a:solidFill>
          </a:ln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1C6D4DB4-12A4-4038-AFED-2DC6D7B343D8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Aggregates critical to water demand</a:t>
            </a:r>
          </a:p>
        </p:txBody>
      </p:sp>
    </p:spTree>
    <p:extLst>
      <p:ext uri="{BB962C8B-B14F-4D97-AF65-F5344CB8AC3E}">
        <p14:creationId xmlns:p14="http://schemas.microsoft.com/office/powerpoint/2010/main" val="319556467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32" name="Picture 63" descr="bd05167_[1]">
            <a:extLst>
              <a:ext uri="{FF2B5EF4-FFF2-40B4-BE49-F238E27FC236}">
                <a16:creationId xmlns:a16="http://schemas.microsoft.com/office/drawing/2014/main" id="{433F7989-1D23-FB4F-A3D9-B863747BD74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1454" y="990600"/>
            <a:ext cx="1966912" cy="1779588"/>
          </a:xfrm>
          <a:noFill/>
        </p:spPr>
      </p:pic>
      <p:grpSp>
        <p:nvGrpSpPr>
          <p:cNvPr id="107523" name="Group 3">
            <a:extLst>
              <a:ext uri="{FF2B5EF4-FFF2-40B4-BE49-F238E27FC236}">
                <a16:creationId xmlns:a16="http://schemas.microsoft.com/office/drawing/2014/main" id="{5F73741E-1A4A-D540-B6A3-15F764A432FC}"/>
              </a:ext>
            </a:extLst>
          </p:cNvPr>
          <p:cNvGrpSpPr>
            <a:grpSpLocks/>
          </p:cNvGrpSpPr>
          <p:nvPr/>
        </p:nvGrpSpPr>
        <p:grpSpPr bwMode="auto">
          <a:xfrm>
            <a:off x="1706792" y="1752600"/>
            <a:ext cx="3006725" cy="984250"/>
            <a:chOff x="222" y="1283"/>
            <a:chExt cx="1895" cy="620"/>
          </a:xfrm>
        </p:grpSpPr>
        <p:grpSp>
          <p:nvGrpSpPr>
            <p:cNvPr id="107576" name="Group 4">
              <a:extLst>
                <a:ext uri="{FF2B5EF4-FFF2-40B4-BE49-F238E27FC236}">
                  <a16:creationId xmlns:a16="http://schemas.microsoft.com/office/drawing/2014/main" id="{698E37EA-0E75-6943-B01E-63BC955E7D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1" y="1283"/>
              <a:ext cx="716" cy="598"/>
              <a:chOff x="1401" y="1283"/>
              <a:chExt cx="716" cy="598"/>
            </a:xfrm>
          </p:grpSpPr>
          <p:sp>
            <p:nvSpPr>
              <p:cNvPr id="107578" name="Freeform 5" descr="Recycled paper">
                <a:extLst>
                  <a:ext uri="{FF2B5EF4-FFF2-40B4-BE49-F238E27FC236}">
                    <a16:creationId xmlns:a16="http://schemas.microsoft.com/office/drawing/2014/main" id="{84B8DA9C-F158-F143-9E8B-643FE70BD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1" y="1283"/>
                <a:ext cx="716" cy="598"/>
              </a:xfrm>
              <a:custGeom>
                <a:avLst/>
                <a:gdLst>
                  <a:gd name="T0" fmla="*/ 345 w 716"/>
                  <a:gd name="T1" fmla="*/ 0 h 598"/>
                  <a:gd name="T2" fmla="*/ 445 w 716"/>
                  <a:gd name="T3" fmla="*/ 44 h 598"/>
                  <a:gd name="T4" fmla="*/ 498 w 716"/>
                  <a:gd name="T5" fmla="*/ 71 h 598"/>
                  <a:gd name="T6" fmla="*/ 571 w 716"/>
                  <a:gd name="T7" fmla="*/ 141 h 598"/>
                  <a:gd name="T8" fmla="*/ 623 w 716"/>
                  <a:gd name="T9" fmla="*/ 196 h 598"/>
                  <a:gd name="T10" fmla="*/ 660 w 716"/>
                  <a:gd name="T11" fmla="*/ 237 h 598"/>
                  <a:gd name="T12" fmla="*/ 715 w 716"/>
                  <a:gd name="T13" fmla="*/ 279 h 598"/>
                  <a:gd name="T14" fmla="*/ 715 w 716"/>
                  <a:gd name="T15" fmla="*/ 321 h 598"/>
                  <a:gd name="T16" fmla="*/ 715 w 716"/>
                  <a:gd name="T17" fmla="*/ 362 h 598"/>
                  <a:gd name="T18" fmla="*/ 696 w 716"/>
                  <a:gd name="T19" fmla="*/ 417 h 598"/>
                  <a:gd name="T20" fmla="*/ 660 w 716"/>
                  <a:gd name="T21" fmla="*/ 472 h 598"/>
                  <a:gd name="T22" fmla="*/ 643 w 716"/>
                  <a:gd name="T23" fmla="*/ 513 h 598"/>
                  <a:gd name="T24" fmla="*/ 590 w 716"/>
                  <a:gd name="T25" fmla="*/ 555 h 598"/>
                  <a:gd name="T26" fmla="*/ 554 w 716"/>
                  <a:gd name="T27" fmla="*/ 597 h 598"/>
                  <a:gd name="T28" fmla="*/ 498 w 716"/>
                  <a:gd name="T29" fmla="*/ 597 h 598"/>
                  <a:gd name="T30" fmla="*/ 445 w 716"/>
                  <a:gd name="T31" fmla="*/ 597 h 598"/>
                  <a:gd name="T32" fmla="*/ 392 w 716"/>
                  <a:gd name="T33" fmla="*/ 597 h 598"/>
                  <a:gd name="T34" fmla="*/ 337 w 716"/>
                  <a:gd name="T35" fmla="*/ 597 h 598"/>
                  <a:gd name="T36" fmla="*/ 284 w 716"/>
                  <a:gd name="T37" fmla="*/ 597 h 598"/>
                  <a:gd name="T38" fmla="*/ 231 w 716"/>
                  <a:gd name="T39" fmla="*/ 597 h 598"/>
                  <a:gd name="T40" fmla="*/ 175 w 716"/>
                  <a:gd name="T41" fmla="*/ 597 h 598"/>
                  <a:gd name="T42" fmla="*/ 142 w 716"/>
                  <a:gd name="T43" fmla="*/ 555 h 598"/>
                  <a:gd name="T44" fmla="*/ 122 w 716"/>
                  <a:gd name="T45" fmla="*/ 513 h 598"/>
                  <a:gd name="T46" fmla="*/ 106 w 716"/>
                  <a:gd name="T47" fmla="*/ 472 h 598"/>
                  <a:gd name="T48" fmla="*/ 70 w 716"/>
                  <a:gd name="T49" fmla="*/ 417 h 598"/>
                  <a:gd name="T50" fmla="*/ 33 w 716"/>
                  <a:gd name="T51" fmla="*/ 362 h 598"/>
                  <a:gd name="T52" fmla="*/ 0 w 716"/>
                  <a:gd name="T53" fmla="*/ 321 h 598"/>
                  <a:gd name="T54" fmla="*/ 33 w 716"/>
                  <a:gd name="T55" fmla="*/ 279 h 598"/>
                  <a:gd name="T56" fmla="*/ 89 w 716"/>
                  <a:gd name="T57" fmla="*/ 252 h 598"/>
                  <a:gd name="T58" fmla="*/ 122 w 716"/>
                  <a:gd name="T59" fmla="*/ 209 h 598"/>
                  <a:gd name="T60" fmla="*/ 142 w 716"/>
                  <a:gd name="T61" fmla="*/ 169 h 598"/>
                  <a:gd name="T62" fmla="*/ 142 w 716"/>
                  <a:gd name="T63" fmla="*/ 127 h 598"/>
                  <a:gd name="T64" fmla="*/ 195 w 716"/>
                  <a:gd name="T65" fmla="*/ 99 h 598"/>
                  <a:gd name="T66" fmla="*/ 248 w 716"/>
                  <a:gd name="T67" fmla="*/ 71 h 598"/>
                  <a:gd name="T68" fmla="*/ 345 w 716"/>
                  <a:gd name="T69" fmla="*/ 0 h 5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16"/>
                  <a:gd name="T106" fmla="*/ 0 h 598"/>
                  <a:gd name="T107" fmla="*/ 716 w 716"/>
                  <a:gd name="T108" fmla="*/ 598 h 5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16" h="598">
                    <a:moveTo>
                      <a:pt x="345" y="0"/>
                    </a:moveTo>
                    <a:lnTo>
                      <a:pt x="445" y="44"/>
                    </a:lnTo>
                    <a:lnTo>
                      <a:pt x="498" y="71"/>
                    </a:lnTo>
                    <a:lnTo>
                      <a:pt x="571" y="141"/>
                    </a:lnTo>
                    <a:lnTo>
                      <a:pt x="623" y="196"/>
                    </a:lnTo>
                    <a:lnTo>
                      <a:pt x="660" y="237"/>
                    </a:lnTo>
                    <a:lnTo>
                      <a:pt x="715" y="279"/>
                    </a:lnTo>
                    <a:lnTo>
                      <a:pt x="715" y="321"/>
                    </a:lnTo>
                    <a:lnTo>
                      <a:pt x="715" y="362"/>
                    </a:lnTo>
                    <a:lnTo>
                      <a:pt x="696" y="417"/>
                    </a:lnTo>
                    <a:lnTo>
                      <a:pt x="660" y="472"/>
                    </a:lnTo>
                    <a:lnTo>
                      <a:pt x="643" y="513"/>
                    </a:lnTo>
                    <a:lnTo>
                      <a:pt x="590" y="555"/>
                    </a:lnTo>
                    <a:lnTo>
                      <a:pt x="554" y="597"/>
                    </a:lnTo>
                    <a:lnTo>
                      <a:pt x="498" y="597"/>
                    </a:lnTo>
                    <a:lnTo>
                      <a:pt x="445" y="597"/>
                    </a:lnTo>
                    <a:lnTo>
                      <a:pt x="392" y="597"/>
                    </a:lnTo>
                    <a:lnTo>
                      <a:pt x="337" y="597"/>
                    </a:lnTo>
                    <a:lnTo>
                      <a:pt x="284" y="597"/>
                    </a:lnTo>
                    <a:lnTo>
                      <a:pt x="231" y="597"/>
                    </a:lnTo>
                    <a:lnTo>
                      <a:pt x="175" y="597"/>
                    </a:lnTo>
                    <a:lnTo>
                      <a:pt x="142" y="555"/>
                    </a:lnTo>
                    <a:lnTo>
                      <a:pt x="122" y="513"/>
                    </a:lnTo>
                    <a:lnTo>
                      <a:pt x="106" y="472"/>
                    </a:lnTo>
                    <a:lnTo>
                      <a:pt x="70" y="417"/>
                    </a:lnTo>
                    <a:lnTo>
                      <a:pt x="33" y="362"/>
                    </a:lnTo>
                    <a:lnTo>
                      <a:pt x="0" y="321"/>
                    </a:lnTo>
                    <a:lnTo>
                      <a:pt x="33" y="279"/>
                    </a:lnTo>
                    <a:lnTo>
                      <a:pt x="89" y="252"/>
                    </a:lnTo>
                    <a:lnTo>
                      <a:pt x="122" y="209"/>
                    </a:lnTo>
                    <a:lnTo>
                      <a:pt x="142" y="169"/>
                    </a:lnTo>
                    <a:lnTo>
                      <a:pt x="142" y="127"/>
                    </a:lnTo>
                    <a:lnTo>
                      <a:pt x="195" y="99"/>
                    </a:lnTo>
                    <a:lnTo>
                      <a:pt x="248" y="71"/>
                    </a:lnTo>
                    <a:lnTo>
                      <a:pt x="345" y="0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9" name="Freeform 6">
                <a:extLst>
                  <a:ext uri="{FF2B5EF4-FFF2-40B4-BE49-F238E27FC236}">
                    <a16:creationId xmlns:a16="http://schemas.microsoft.com/office/drawing/2014/main" id="{CFD24C98-7963-204E-B279-F407327E1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" y="1749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80" name="Freeform 7">
                <a:extLst>
                  <a:ext uri="{FF2B5EF4-FFF2-40B4-BE49-F238E27FC236}">
                    <a16:creationId xmlns:a16="http://schemas.microsoft.com/office/drawing/2014/main" id="{422B931B-2186-CF4F-8BD1-042FFD280D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" y="1674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81" name="Freeform 8">
                <a:extLst>
                  <a:ext uri="{FF2B5EF4-FFF2-40B4-BE49-F238E27FC236}">
                    <a16:creationId xmlns:a16="http://schemas.microsoft.com/office/drawing/2014/main" id="{8749073A-CCF0-DC40-93CC-8A3F7DAEF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" y="1587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82" name="Freeform 9">
                <a:extLst>
                  <a:ext uri="{FF2B5EF4-FFF2-40B4-BE49-F238E27FC236}">
                    <a16:creationId xmlns:a16="http://schemas.microsoft.com/office/drawing/2014/main" id="{E15ECDCA-C159-BC4C-A587-F61042034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" y="1465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83" name="Freeform 10">
                <a:extLst>
                  <a:ext uri="{FF2B5EF4-FFF2-40B4-BE49-F238E27FC236}">
                    <a16:creationId xmlns:a16="http://schemas.microsoft.com/office/drawing/2014/main" id="{38AF706D-EEC0-C144-A834-160ED8FD9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1391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577" name="Rectangle 11">
              <a:extLst>
                <a:ext uri="{FF2B5EF4-FFF2-40B4-BE49-F238E27FC236}">
                  <a16:creationId xmlns:a16="http://schemas.microsoft.com/office/drawing/2014/main" id="{9806AE15-6D6C-2F4C-AAEF-464F2424A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" y="1348"/>
              <a:ext cx="1430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latin typeface="Comic Sans MS" panose="030F0902030302020204" pitchFamily="66" charset="0"/>
                </a:rPr>
                <a:t>Bone Dry</a:t>
              </a:r>
            </a:p>
            <a:p>
              <a:pPr algn="ctr">
                <a:lnSpc>
                  <a:spcPct val="7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latin typeface="Comic Sans MS" panose="030F0902030302020204" pitchFamily="66" charset="0"/>
                </a:rPr>
                <a:t>or</a:t>
              </a:r>
            </a:p>
            <a:p>
              <a:pPr algn="ctr">
                <a:lnSpc>
                  <a:spcPct val="7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latin typeface="Comic Sans MS" panose="030F0902030302020204" pitchFamily="66" charset="0"/>
                </a:rPr>
                <a:t>Oven Dry</a:t>
              </a:r>
            </a:p>
          </p:txBody>
        </p:sp>
      </p:grpSp>
      <p:grpSp>
        <p:nvGrpSpPr>
          <p:cNvPr id="107524" name="Group 12">
            <a:extLst>
              <a:ext uri="{FF2B5EF4-FFF2-40B4-BE49-F238E27FC236}">
                <a16:creationId xmlns:a16="http://schemas.microsoft.com/office/drawing/2014/main" id="{7E4322A5-91FB-3243-A201-628B622EE3F6}"/>
              </a:ext>
            </a:extLst>
          </p:cNvPr>
          <p:cNvGrpSpPr>
            <a:grpSpLocks/>
          </p:cNvGrpSpPr>
          <p:nvPr/>
        </p:nvGrpSpPr>
        <p:grpSpPr bwMode="auto">
          <a:xfrm>
            <a:off x="1781404" y="2832101"/>
            <a:ext cx="2933700" cy="949325"/>
            <a:chOff x="269" y="1976"/>
            <a:chExt cx="1848" cy="598"/>
          </a:xfrm>
        </p:grpSpPr>
        <p:grpSp>
          <p:nvGrpSpPr>
            <p:cNvPr id="107567" name="Group 13">
              <a:extLst>
                <a:ext uri="{FF2B5EF4-FFF2-40B4-BE49-F238E27FC236}">
                  <a16:creationId xmlns:a16="http://schemas.microsoft.com/office/drawing/2014/main" id="{30275BA6-255C-6947-AE75-1EEEE234E7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1" y="1976"/>
              <a:ext cx="716" cy="598"/>
              <a:chOff x="1401" y="1976"/>
              <a:chExt cx="716" cy="598"/>
            </a:xfrm>
          </p:grpSpPr>
          <p:sp>
            <p:nvSpPr>
              <p:cNvPr id="107570" name="Freeform 14" descr="Recycled paper">
                <a:extLst>
                  <a:ext uri="{FF2B5EF4-FFF2-40B4-BE49-F238E27FC236}">
                    <a16:creationId xmlns:a16="http://schemas.microsoft.com/office/drawing/2014/main" id="{E7FD92BB-E7FB-634D-BEA1-CEDE48932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1" y="1976"/>
                <a:ext cx="716" cy="598"/>
              </a:xfrm>
              <a:custGeom>
                <a:avLst/>
                <a:gdLst>
                  <a:gd name="T0" fmla="*/ 345 w 716"/>
                  <a:gd name="T1" fmla="*/ 0 h 598"/>
                  <a:gd name="T2" fmla="*/ 445 w 716"/>
                  <a:gd name="T3" fmla="*/ 44 h 598"/>
                  <a:gd name="T4" fmla="*/ 498 w 716"/>
                  <a:gd name="T5" fmla="*/ 71 h 598"/>
                  <a:gd name="T6" fmla="*/ 571 w 716"/>
                  <a:gd name="T7" fmla="*/ 141 h 598"/>
                  <a:gd name="T8" fmla="*/ 623 w 716"/>
                  <a:gd name="T9" fmla="*/ 196 h 598"/>
                  <a:gd name="T10" fmla="*/ 660 w 716"/>
                  <a:gd name="T11" fmla="*/ 237 h 598"/>
                  <a:gd name="T12" fmla="*/ 715 w 716"/>
                  <a:gd name="T13" fmla="*/ 279 h 598"/>
                  <a:gd name="T14" fmla="*/ 715 w 716"/>
                  <a:gd name="T15" fmla="*/ 321 h 598"/>
                  <a:gd name="T16" fmla="*/ 715 w 716"/>
                  <a:gd name="T17" fmla="*/ 362 h 598"/>
                  <a:gd name="T18" fmla="*/ 696 w 716"/>
                  <a:gd name="T19" fmla="*/ 417 h 598"/>
                  <a:gd name="T20" fmla="*/ 660 w 716"/>
                  <a:gd name="T21" fmla="*/ 472 h 598"/>
                  <a:gd name="T22" fmla="*/ 643 w 716"/>
                  <a:gd name="T23" fmla="*/ 513 h 598"/>
                  <a:gd name="T24" fmla="*/ 590 w 716"/>
                  <a:gd name="T25" fmla="*/ 555 h 598"/>
                  <a:gd name="T26" fmla="*/ 554 w 716"/>
                  <a:gd name="T27" fmla="*/ 597 h 598"/>
                  <a:gd name="T28" fmla="*/ 498 w 716"/>
                  <a:gd name="T29" fmla="*/ 597 h 598"/>
                  <a:gd name="T30" fmla="*/ 445 w 716"/>
                  <a:gd name="T31" fmla="*/ 597 h 598"/>
                  <a:gd name="T32" fmla="*/ 392 w 716"/>
                  <a:gd name="T33" fmla="*/ 597 h 598"/>
                  <a:gd name="T34" fmla="*/ 337 w 716"/>
                  <a:gd name="T35" fmla="*/ 597 h 598"/>
                  <a:gd name="T36" fmla="*/ 284 w 716"/>
                  <a:gd name="T37" fmla="*/ 597 h 598"/>
                  <a:gd name="T38" fmla="*/ 231 w 716"/>
                  <a:gd name="T39" fmla="*/ 597 h 598"/>
                  <a:gd name="T40" fmla="*/ 175 w 716"/>
                  <a:gd name="T41" fmla="*/ 597 h 598"/>
                  <a:gd name="T42" fmla="*/ 142 w 716"/>
                  <a:gd name="T43" fmla="*/ 555 h 598"/>
                  <a:gd name="T44" fmla="*/ 122 w 716"/>
                  <a:gd name="T45" fmla="*/ 513 h 598"/>
                  <a:gd name="T46" fmla="*/ 106 w 716"/>
                  <a:gd name="T47" fmla="*/ 472 h 598"/>
                  <a:gd name="T48" fmla="*/ 70 w 716"/>
                  <a:gd name="T49" fmla="*/ 417 h 598"/>
                  <a:gd name="T50" fmla="*/ 33 w 716"/>
                  <a:gd name="T51" fmla="*/ 362 h 598"/>
                  <a:gd name="T52" fmla="*/ 0 w 716"/>
                  <a:gd name="T53" fmla="*/ 321 h 598"/>
                  <a:gd name="T54" fmla="*/ 33 w 716"/>
                  <a:gd name="T55" fmla="*/ 279 h 598"/>
                  <a:gd name="T56" fmla="*/ 89 w 716"/>
                  <a:gd name="T57" fmla="*/ 252 h 598"/>
                  <a:gd name="T58" fmla="*/ 122 w 716"/>
                  <a:gd name="T59" fmla="*/ 209 h 598"/>
                  <a:gd name="T60" fmla="*/ 142 w 716"/>
                  <a:gd name="T61" fmla="*/ 169 h 598"/>
                  <a:gd name="T62" fmla="*/ 142 w 716"/>
                  <a:gd name="T63" fmla="*/ 127 h 598"/>
                  <a:gd name="T64" fmla="*/ 195 w 716"/>
                  <a:gd name="T65" fmla="*/ 99 h 598"/>
                  <a:gd name="T66" fmla="*/ 248 w 716"/>
                  <a:gd name="T67" fmla="*/ 71 h 598"/>
                  <a:gd name="T68" fmla="*/ 345 w 716"/>
                  <a:gd name="T69" fmla="*/ 0 h 5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16"/>
                  <a:gd name="T106" fmla="*/ 0 h 598"/>
                  <a:gd name="T107" fmla="*/ 716 w 716"/>
                  <a:gd name="T108" fmla="*/ 598 h 5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16" h="598">
                    <a:moveTo>
                      <a:pt x="345" y="0"/>
                    </a:moveTo>
                    <a:lnTo>
                      <a:pt x="445" y="44"/>
                    </a:lnTo>
                    <a:lnTo>
                      <a:pt x="498" y="71"/>
                    </a:lnTo>
                    <a:lnTo>
                      <a:pt x="571" y="141"/>
                    </a:lnTo>
                    <a:lnTo>
                      <a:pt x="623" y="196"/>
                    </a:lnTo>
                    <a:lnTo>
                      <a:pt x="660" y="237"/>
                    </a:lnTo>
                    <a:lnTo>
                      <a:pt x="715" y="279"/>
                    </a:lnTo>
                    <a:lnTo>
                      <a:pt x="715" y="321"/>
                    </a:lnTo>
                    <a:lnTo>
                      <a:pt x="715" y="362"/>
                    </a:lnTo>
                    <a:lnTo>
                      <a:pt x="696" y="417"/>
                    </a:lnTo>
                    <a:lnTo>
                      <a:pt x="660" y="472"/>
                    </a:lnTo>
                    <a:lnTo>
                      <a:pt x="643" y="513"/>
                    </a:lnTo>
                    <a:lnTo>
                      <a:pt x="590" y="555"/>
                    </a:lnTo>
                    <a:lnTo>
                      <a:pt x="554" y="597"/>
                    </a:lnTo>
                    <a:lnTo>
                      <a:pt x="498" y="597"/>
                    </a:lnTo>
                    <a:lnTo>
                      <a:pt x="445" y="597"/>
                    </a:lnTo>
                    <a:lnTo>
                      <a:pt x="392" y="597"/>
                    </a:lnTo>
                    <a:lnTo>
                      <a:pt x="337" y="597"/>
                    </a:lnTo>
                    <a:lnTo>
                      <a:pt x="284" y="597"/>
                    </a:lnTo>
                    <a:lnTo>
                      <a:pt x="231" y="597"/>
                    </a:lnTo>
                    <a:lnTo>
                      <a:pt x="175" y="597"/>
                    </a:lnTo>
                    <a:lnTo>
                      <a:pt x="142" y="555"/>
                    </a:lnTo>
                    <a:lnTo>
                      <a:pt x="122" y="513"/>
                    </a:lnTo>
                    <a:lnTo>
                      <a:pt x="106" y="472"/>
                    </a:lnTo>
                    <a:lnTo>
                      <a:pt x="70" y="417"/>
                    </a:lnTo>
                    <a:lnTo>
                      <a:pt x="33" y="362"/>
                    </a:lnTo>
                    <a:lnTo>
                      <a:pt x="0" y="321"/>
                    </a:lnTo>
                    <a:lnTo>
                      <a:pt x="33" y="279"/>
                    </a:lnTo>
                    <a:lnTo>
                      <a:pt x="89" y="252"/>
                    </a:lnTo>
                    <a:lnTo>
                      <a:pt x="122" y="209"/>
                    </a:lnTo>
                    <a:lnTo>
                      <a:pt x="142" y="169"/>
                    </a:lnTo>
                    <a:lnTo>
                      <a:pt x="142" y="127"/>
                    </a:lnTo>
                    <a:lnTo>
                      <a:pt x="195" y="99"/>
                    </a:lnTo>
                    <a:lnTo>
                      <a:pt x="248" y="71"/>
                    </a:lnTo>
                    <a:lnTo>
                      <a:pt x="345" y="0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1" name="Freeform 15">
                <a:extLst>
                  <a:ext uri="{FF2B5EF4-FFF2-40B4-BE49-F238E27FC236}">
                    <a16:creationId xmlns:a16="http://schemas.microsoft.com/office/drawing/2014/main" id="{3E2F3379-41B8-E741-849C-F0E2F09E0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" y="2442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2" name="Freeform 16">
                <a:extLst>
                  <a:ext uri="{FF2B5EF4-FFF2-40B4-BE49-F238E27FC236}">
                    <a16:creationId xmlns:a16="http://schemas.microsoft.com/office/drawing/2014/main" id="{3BD35983-E302-2245-9236-DA35A324D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" y="2367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3" name="Freeform 17">
                <a:extLst>
                  <a:ext uri="{FF2B5EF4-FFF2-40B4-BE49-F238E27FC236}">
                    <a16:creationId xmlns:a16="http://schemas.microsoft.com/office/drawing/2014/main" id="{6D54BA78-BD9D-E943-99FB-F6A99E4CE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" y="2280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4" name="Freeform 18">
                <a:extLst>
                  <a:ext uri="{FF2B5EF4-FFF2-40B4-BE49-F238E27FC236}">
                    <a16:creationId xmlns:a16="http://schemas.microsoft.com/office/drawing/2014/main" id="{67059E00-E75B-4D40-8930-4BF5BAD0F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" y="2158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5" name="Freeform 19">
                <a:extLst>
                  <a:ext uri="{FF2B5EF4-FFF2-40B4-BE49-F238E27FC236}">
                    <a16:creationId xmlns:a16="http://schemas.microsoft.com/office/drawing/2014/main" id="{304F4903-54A9-C247-954D-C297F1E53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2084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568" name="Oval 20">
              <a:extLst>
                <a:ext uri="{FF2B5EF4-FFF2-40B4-BE49-F238E27FC236}">
                  <a16:creationId xmlns:a16="http://schemas.microsoft.com/office/drawing/2014/main" id="{D92343C9-C36F-5F48-92BB-0B476F645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1" y="2062"/>
              <a:ext cx="542" cy="492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107569" name="Rectangle 21">
              <a:extLst>
                <a:ext uri="{FF2B5EF4-FFF2-40B4-BE49-F238E27FC236}">
                  <a16:creationId xmlns:a16="http://schemas.microsoft.com/office/drawing/2014/main" id="{201785BA-DC9B-9341-8E58-A35F8F1F1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" y="2212"/>
              <a:ext cx="1430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latin typeface="Comic Sans MS" panose="030F0902030302020204" pitchFamily="66" charset="0"/>
                </a:rPr>
                <a:t>Air Dry</a:t>
              </a:r>
            </a:p>
          </p:txBody>
        </p:sp>
      </p:grpSp>
      <p:grpSp>
        <p:nvGrpSpPr>
          <p:cNvPr id="107525" name="Group 22">
            <a:extLst>
              <a:ext uri="{FF2B5EF4-FFF2-40B4-BE49-F238E27FC236}">
                <a16:creationId xmlns:a16="http://schemas.microsoft.com/office/drawing/2014/main" id="{9061CDB1-7C5B-4E4D-936E-850DB8F9292D}"/>
              </a:ext>
            </a:extLst>
          </p:cNvPr>
          <p:cNvGrpSpPr>
            <a:grpSpLocks/>
          </p:cNvGrpSpPr>
          <p:nvPr/>
        </p:nvGrpSpPr>
        <p:grpSpPr bwMode="auto">
          <a:xfrm>
            <a:off x="1706792" y="3932238"/>
            <a:ext cx="3008313" cy="996950"/>
            <a:chOff x="222" y="2669"/>
            <a:chExt cx="1895" cy="628"/>
          </a:xfrm>
        </p:grpSpPr>
        <p:grpSp>
          <p:nvGrpSpPr>
            <p:cNvPr id="107552" name="Group 23">
              <a:extLst>
                <a:ext uri="{FF2B5EF4-FFF2-40B4-BE49-F238E27FC236}">
                  <a16:creationId xmlns:a16="http://schemas.microsoft.com/office/drawing/2014/main" id="{294A7385-3A32-EF45-84A3-FE70874E1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1" y="2669"/>
              <a:ext cx="716" cy="598"/>
              <a:chOff x="1401" y="2669"/>
              <a:chExt cx="716" cy="598"/>
            </a:xfrm>
          </p:grpSpPr>
          <p:sp>
            <p:nvSpPr>
              <p:cNvPr id="107561" name="Freeform 24" descr="Recycled paper">
                <a:extLst>
                  <a:ext uri="{FF2B5EF4-FFF2-40B4-BE49-F238E27FC236}">
                    <a16:creationId xmlns:a16="http://schemas.microsoft.com/office/drawing/2014/main" id="{A0A8DFBC-D08E-8E47-989F-7701717B8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1" y="2669"/>
                <a:ext cx="716" cy="598"/>
              </a:xfrm>
              <a:custGeom>
                <a:avLst/>
                <a:gdLst>
                  <a:gd name="T0" fmla="*/ 345 w 716"/>
                  <a:gd name="T1" fmla="*/ 0 h 598"/>
                  <a:gd name="T2" fmla="*/ 445 w 716"/>
                  <a:gd name="T3" fmla="*/ 44 h 598"/>
                  <a:gd name="T4" fmla="*/ 498 w 716"/>
                  <a:gd name="T5" fmla="*/ 71 h 598"/>
                  <a:gd name="T6" fmla="*/ 571 w 716"/>
                  <a:gd name="T7" fmla="*/ 141 h 598"/>
                  <a:gd name="T8" fmla="*/ 623 w 716"/>
                  <a:gd name="T9" fmla="*/ 196 h 598"/>
                  <a:gd name="T10" fmla="*/ 660 w 716"/>
                  <a:gd name="T11" fmla="*/ 237 h 598"/>
                  <a:gd name="T12" fmla="*/ 715 w 716"/>
                  <a:gd name="T13" fmla="*/ 279 h 598"/>
                  <a:gd name="T14" fmla="*/ 715 w 716"/>
                  <a:gd name="T15" fmla="*/ 321 h 598"/>
                  <a:gd name="T16" fmla="*/ 715 w 716"/>
                  <a:gd name="T17" fmla="*/ 362 h 598"/>
                  <a:gd name="T18" fmla="*/ 696 w 716"/>
                  <a:gd name="T19" fmla="*/ 417 h 598"/>
                  <a:gd name="T20" fmla="*/ 660 w 716"/>
                  <a:gd name="T21" fmla="*/ 472 h 598"/>
                  <a:gd name="T22" fmla="*/ 643 w 716"/>
                  <a:gd name="T23" fmla="*/ 513 h 598"/>
                  <a:gd name="T24" fmla="*/ 590 w 716"/>
                  <a:gd name="T25" fmla="*/ 555 h 598"/>
                  <a:gd name="T26" fmla="*/ 554 w 716"/>
                  <a:gd name="T27" fmla="*/ 597 h 598"/>
                  <a:gd name="T28" fmla="*/ 498 w 716"/>
                  <a:gd name="T29" fmla="*/ 597 h 598"/>
                  <a:gd name="T30" fmla="*/ 445 w 716"/>
                  <a:gd name="T31" fmla="*/ 597 h 598"/>
                  <a:gd name="T32" fmla="*/ 392 w 716"/>
                  <a:gd name="T33" fmla="*/ 597 h 598"/>
                  <a:gd name="T34" fmla="*/ 337 w 716"/>
                  <a:gd name="T35" fmla="*/ 597 h 598"/>
                  <a:gd name="T36" fmla="*/ 284 w 716"/>
                  <a:gd name="T37" fmla="*/ 597 h 598"/>
                  <a:gd name="T38" fmla="*/ 231 w 716"/>
                  <a:gd name="T39" fmla="*/ 597 h 598"/>
                  <a:gd name="T40" fmla="*/ 175 w 716"/>
                  <a:gd name="T41" fmla="*/ 597 h 598"/>
                  <a:gd name="T42" fmla="*/ 142 w 716"/>
                  <a:gd name="T43" fmla="*/ 555 h 598"/>
                  <a:gd name="T44" fmla="*/ 122 w 716"/>
                  <a:gd name="T45" fmla="*/ 513 h 598"/>
                  <a:gd name="T46" fmla="*/ 106 w 716"/>
                  <a:gd name="T47" fmla="*/ 472 h 598"/>
                  <a:gd name="T48" fmla="*/ 70 w 716"/>
                  <a:gd name="T49" fmla="*/ 417 h 598"/>
                  <a:gd name="T50" fmla="*/ 33 w 716"/>
                  <a:gd name="T51" fmla="*/ 362 h 598"/>
                  <a:gd name="T52" fmla="*/ 0 w 716"/>
                  <a:gd name="T53" fmla="*/ 321 h 598"/>
                  <a:gd name="T54" fmla="*/ 33 w 716"/>
                  <a:gd name="T55" fmla="*/ 279 h 598"/>
                  <a:gd name="T56" fmla="*/ 89 w 716"/>
                  <a:gd name="T57" fmla="*/ 252 h 598"/>
                  <a:gd name="T58" fmla="*/ 122 w 716"/>
                  <a:gd name="T59" fmla="*/ 209 h 598"/>
                  <a:gd name="T60" fmla="*/ 142 w 716"/>
                  <a:gd name="T61" fmla="*/ 169 h 598"/>
                  <a:gd name="T62" fmla="*/ 142 w 716"/>
                  <a:gd name="T63" fmla="*/ 127 h 598"/>
                  <a:gd name="T64" fmla="*/ 195 w 716"/>
                  <a:gd name="T65" fmla="*/ 99 h 598"/>
                  <a:gd name="T66" fmla="*/ 248 w 716"/>
                  <a:gd name="T67" fmla="*/ 71 h 598"/>
                  <a:gd name="T68" fmla="*/ 345 w 716"/>
                  <a:gd name="T69" fmla="*/ 0 h 5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16"/>
                  <a:gd name="T106" fmla="*/ 0 h 598"/>
                  <a:gd name="T107" fmla="*/ 716 w 716"/>
                  <a:gd name="T108" fmla="*/ 598 h 5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16" h="598">
                    <a:moveTo>
                      <a:pt x="345" y="0"/>
                    </a:moveTo>
                    <a:lnTo>
                      <a:pt x="445" y="44"/>
                    </a:lnTo>
                    <a:lnTo>
                      <a:pt x="498" y="71"/>
                    </a:lnTo>
                    <a:lnTo>
                      <a:pt x="571" y="141"/>
                    </a:lnTo>
                    <a:lnTo>
                      <a:pt x="623" y="196"/>
                    </a:lnTo>
                    <a:lnTo>
                      <a:pt x="660" y="237"/>
                    </a:lnTo>
                    <a:lnTo>
                      <a:pt x="715" y="279"/>
                    </a:lnTo>
                    <a:lnTo>
                      <a:pt x="715" y="321"/>
                    </a:lnTo>
                    <a:lnTo>
                      <a:pt x="715" y="362"/>
                    </a:lnTo>
                    <a:lnTo>
                      <a:pt x="696" y="417"/>
                    </a:lnTo>
                    <a:lnTo>
                      <a:pt x="660" y="472"/>
                    </a:lnTo>
                    <a:lnTo>
                      <a:pt x="643" y="513"/>
                    </a:lnTo>
                    <a:lnTo>
                      <a:pt x="590" y="555"/>
                    </a:lnTo>
                    <a:lnTo>
                      <a:pt x="554" y="597"/>
                    </a:lnTo>
                    <a:lnTo>
                      <a:pt x="498" y="597"/>
                    </a:lnTo>
                    <a:lnTo>
                      <a:pt x="445" y="597"/>
                    </a:lnTo>
                    <a:lnTo>
                      <a:pt x="392" y="597"/>
                    </a:lnTo>
                    <a:lnTo>
                      <a:pt x="337" y="597"/>
                    </a:lnTo>
                    <a:lnTo>
                      <a:pt x="284" y="597"/>
                    </a:lnTo>
                    <a:lnTo>
                      <a:pt x="231" y="597"/>
                    </a:lnTo>
                    <a:lnTo>
                      <a:pt x="175" y="597"/>
                    </a:lnTo>
                    <a:lnTo>
                      <a:pt x="142" y="555"/>
                    </a:lnTo>
                    <a:lnTo>
                      <a:pt x="122" y="513"/>
                    </a:lnTo>
                    <a:lnTo>
                      <a:pt x="106" y="472"/>
                    </a:lnTo>
                    <a:lnTo>
                      <a:pt x="70" y="417"/>
                    </a:lnTo>
                    <a:lnTo>
                      <a:pt x="33" y="362"/>
                    </a:lnTo>
                    <a:lnTo>
                      <a:pt x="0" y="321"/>
                    </a:lnTo>
                    <a:lnTo>
                      <a:pt x="33" y="279"/>
                    </a:lnTo>
                    <a:lnTo>
                      <a:pt x="89" y="252"/>
                    </a:lnTo>
                    <a:lnTo>
                      <a:pt x="122" y="209"/>
                    </a:lnTo>
                    <a:lnTo>
                      <a:pt x="142" y="169"/>
                    </a:lnTo>
                    <a:lnTo>
                      <a:pt x="142" y="127"/>
                    </a:lnTo>
                    <a:lnTo>
                      <a:pt x="195" y="99"/>
                    </a:lnTo>
                    <a:lnTo>
                      <a:pt x="248" y="71"/>
                    </a:lnTo>
                    <a:lnTo>
                      <a:pt x="345" y="0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62" name="Freeform 25">
                <a:extLst>
                  <a:ext uri="{FF2B5EF4-FFF2-40B4-BE49-F238E27FC236}">
                    <a16:creationId xmlns:a16="http://schemas.microsoft.com/office/drawing/2014/main" id="{F7BDB25E-38F1-FC44-B648-DE6E44234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" y="3135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63" name="Freeform 26">
                <a:extLst>
                  <a:ext uri="{FF2B5EF4-FFF2-40B4-BE49-F238E27FC236}">
                    <a16:creationId xmlns:a16="http://schemas.microsoft.com/office/drawing/2014/main" id="{760170AA-15BF-964A-91D2-E68BAAF77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" y="3060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64" name="Freeform 27">
                <a:extLst>
                  <a:ext uri="{FF2B5EF4-FFF2-40B4-BE49-F238E27FC236}">
                    <a16:creationId xmlns:a16="http://schemas.microsoft.com/office/drawing/2014/main" id="{A8D98717-1E42-1D48-AABE-8F8282384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" y="2973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65" name="Freeform 28">
                <a:extLst>
                  <a:ext uri="{FF2B5EF4-FFF2-40B4-BE49-F238E27FC236}">
                    <a16:creationId xmlns:a16="http://schemas.microsoft.com/office/drawing/2014/main" id="{D1A11620-A988-1E43-8344-A9DF65FDB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" y="2851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66" name="Freeform 29">
                <a:extLst>
                  <a:ext uri="{FF2B5EF4-FFF2-40B4-BE49-F238E27FC236}">
                    <a16:creationId xmlns:a16="http://schemas.microsoft.com/office/drawing/2014/main" id="{6B5D3BB0-4185-2F46-8ABC-13CB58BDD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2777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553" name="Group 30">
              <a:extLst>
                <a:ext uri="{FF2B5EF4-FFF2-40B4-BE49-F238E27FC236}">
                  <a16:creationId xmlns:a16="http://schemas.microsoft.com/office/drawing/2014/main" id="{06FC3988-3B47-0549-A859-20C8AE21AB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9" y="2675"/>
              <a:ext cx="716" cy="598"/>
              <a:chOff x="1399" y="2675"/>
              <a:chExt cx="716" cy="598"/>
            </a:xfrm>
          </p:grpSpPr>
          <p:sp>
            <p:nvSpPr>
              <p:cNvPr id="107555" name="Freeform 31">
                <a:extLst>
                  <a:ext uri="{FF2B5EF4-FFF2-40B4-BE49-F238E27FC236}">
                    <a16:creationId xmlns:a16="http://schemas.microsoft.com/office/drawing/2014/main" id="{A177EBE8-CC10-DE4E-AC52-5ABC16358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9" y="2675"/>
                <a:ext cx="716" cy="598"/>
              </a:xfrm>
              <a:custGeom>
                <a:avLst/>
                <a:gdLst>
                  <a:gd name="T0" fmla="*/ 345 w 716"/>
                  <a:gd name="T1" fmla="*/ 0 h 598"/>
                  <a:gd name="T2" fmla="*/ 445 w 716"/>
                  <a:gd name="T3" fmla="*/ 44 h 598"/>
                  <a:gd name="T4" fmla="*/ 498 w 716"/>
                  <a:gd name="T5" fmla="*/ 71 h 598"/>
                  <a:gd name="T6" fmla="*/ 571 w 716"/>
                  <a:gd name="T7" fmla="*/ 141 h 598"/>
                  <a:gd name="T8" fmla="*/ 623 w 716"/>
                  <a:gd name="T9" fmla="*/ 196 h 598"/>
                  <a:gd name="T10" fmla="*/ 660 w 716"/>
                  <a:gd name="T11" fmla="*/ 237 h 598"/>
                  <a:gd name="T12" fmla="*/ 715 w 716"/>
                  <a:gd name="T13" fmla="*/ 279 h 598"/>
                  <a:gd name="T14" fmla="*/ 715 w 716"/>
                  <a:gd name="T15" fmla="*/ 321 h 598"/>
                  <a:gd name="T16" fmla="*/ 715 w 716"/>
                  <a:gd name="T17" fmla="*/ 362 h 598"/>
                  <a:gd name="T18" fmla="*/ 696 w 716"/>
                  <a:gd name="T19" fmla="*/ 417 h 598"/>
                  <a:gd name="T20" fmla="*/ 660 w 716"/>
                  <a:gd name="T21" fmla="*/ 472 h 598"/>
                  <a:gd name="T22" fmla="*/ 643 w 716"/>
                  <a:gd name="T23" fmla="*/ 513 h 598"/>
                  <a:gd name="T24" fmla="*/ 590 w 716"/>
                  <a:gd name="T25" fmla="*/ 555 h 598"/>
                  <a:gd name="T26" fmla="*/ 554 w 716"/>
                  <a:gd name="T27" fmla="*/ 597 h 598"/>
                  <a:gd name="T28" fmla="*/ 498 w 716"/>
                  <a:gd name="T29" fmla="*/ 597 h 598"/>
                  <a:gd name="T30" fmla="*/ 445 w 716"/>
                  <a:gd name="T31" fmla="*/ 597 h 598"/>
                  <a:gd name="T32" fmla="*/ 392 w 716"/>
                  <a:gd name="T33" fmla="*/ 597 h 598"/>
                  <a:gd name="T34" fmla="*/ 337 w 716"/>
                  <a:gd name="T35" fmla="*/ 597 h 598"/>
                  <a:gd name="T36" fmla="*/ 284 w 716"/>
                  <a:gd name="T37" fmla="*/ 597 h 598"/>
                  <a:gd name="T38" fmla="*/ 231 w 716"/>
                  <a:gd name="T39" fmla="*/ 597 h 598"/>
                  <a:gd name="T40" fmla="*/ 175 w 716"/>
                  <a:gd name="T41" fmla="*/ 597 h 598"/>
                  <a:gd name="T42" fmla="*/ 142 w 716"/>
                  <a:gd name="T43" fmla="*/ 555 h 598"/>
                  <a:gd name="T44" fmla="*/ 122 w 716"/>
                  <a:gd name="T45" fmla="*/ 513 h 598"/>
                  <a:gd name="T46" fmla="*/ 106 w 716"/>
                  <a:gd name="T47" fmla="*/ 472 h 598"/>
                  <a:gd name="T48" fmla="*/ 70 w 716"/>
                  <a:gd name="T49" fmla="*/ 417 h 598"/>
                  <a:gd name="T50" fmla="*/ 33 w 716"/>
                  <a:gd name="T51" fmla="*/ 362 h 598"/>
                  <a:gd name="T52" fmla="*/ 0 w 716"/>
                  <a:gd name="T53" fmla="*/ 321 h 598"/>
                  <a:gd name="T54" fmla="*/ 33 w 716"/>
                  <a:gd name="T55" fmla="*/ 279 h 598"/>
                  <a:gd name="T56" fmla="*/ 89 w 716"/>
                  <a:gd name="T57" fmla="*/ 252 h 598"/>
                  <a:gd name="T58" fmla="*/ 122 w 716"/>
                  <a:gd name="T59" fmla="*/ 209 h 598"/>
                  <a:gd name="T60" fmla="*/ 142 w 716"/>
                  <a:gd name="T61" fmla="*/ 169 h 598"/>
                  <a:gd name="T62" fmla="*/ 142 w 716"/>
                  <a:gd name="T63" fmla="*/ 127 h 598"/>
                  <a:gd name="T64" fmla="*/ 195 w 716"/>
                  <a:gd name="T65" fmla="*/ 99 h 598"/>
                  <a:gd name="T66" fmla="*/ 248 w 716"/>
                  <a:gd name="T67" fmla="*/ 71 h 598"/>
                  <a:gd name="T68" fmla="*/ 345 w 716"/>
                  <a:gd name="T69" fmla="*/ 0 h 5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16"/>
                  <a:gd name="T106" fmla="*/ 0 h 598"/>
                  <a:gd name="T107" fmla="*/ 716 w 716"/>
                  <a:gd name="T108" fmla="*/ 598 h 5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16" h="598">
                    <a:moveTo>
                      <a:pt x="345" y="0"/>
                    </a:moveTo>
                    <a:lnTo>
                      <a:pt x="445" y="44"/>
                    </a:lnTo>
                    <a:lnTo>
                      <a:pt x="498" y="71"/>
                    </a:lnTo>
                    <a:lnTo>
                      <a:pt x="571" y="141"/>
                    </a:lnTo>
                    <a:lnTo>
                      <a:pt x="623" y="196"/>
                    </a:lnTo>
                    <a:lnTo>
                      <a:pt x="660" y="237"/>
                    </a:lnTo>
                    <a:lnTo>
                      <a:pt x="715" y="279"/>
                    </a:lnTo>
                    <a:lnTo>
                      <a:pt x="715" y="321"/>
                    </a:lnTo>
                    <a:lnTo>
                      <a:pt x="715" y="362"/>
                    </a:lnTo>
                    <a:lnTo>
                      <a:pt x="696" y="417"/>
                    </a:lnTo>
                    <a:lnTo>
                      <a:pt x="660" y="472"/>
                    </a:lnTo>
                    <a:lnTo>
                      <a:pt x="643" y="513"/>
                    </a:lnTo>
                    <a:lnTo>
                      <a:pt x="590" y="555"/>
                    </a:lnTo>
                    <a:lnTo>
                      <a:pt x="554" y="597"/>
                    </a:lnTo>
                    <a:lnTo>
                      <a:pt x="498" y="597"/>
                    </a:lnTo>
                    <a:lnTo>
                      <a:pt x="445" y="597"/>
                    </a:lnTo>
                    <a:lnTo>
                      <a:pt x="392" y="597"/>
                    </a:lnTo>
                    <a:lnTo>
                      <a:pt x="337" y="597"/>
                    </a:lnTo>
                    <a:lnTo>
                      <a:pt x="284" y="597"/>
                    </a:lnTo>
                    <a:lnTo>
                      <a:pt x="231" y="597"/>
                    </a:lnTo>
                    <a:lnTo>
                      <a:pt x="175" y="597"/>
                    </a:lnTo>
                    <a:lnTo>
                      <a:pt x="142" y="555"/>
                    </a:lnTo>
                    <a:lnTo>
                      <a:pt x="122" y="513"/>
                    </a:lnTo>
                    <a:lnTo>
                      <a:pt x="106" y="472"/>
                    </a:lnTo>
                    <a:lnTo>
                      <a:pt x="70" y="417"/>
                    </a:lnTo>
                    <a:lnTo>
                      <a:pt x="33" y="362"/>
                    </a:lnTo>
                    <a:lnTo>
                      <a:pt x="0" y="321"/>
                    </a:lnTo>
                    <a:lnTo>
                      <a:pt x="33" y="279"/>
                    </a:lnTo>
                    <a:lnTo>
                      <a:pt x="89" y="252"/>
                    </a:lnTo>
                    <a:lnTo>
                      <a:pt x="122" y="209"/>
                    </a:lnTo>
                    <a:lnTo>
                      <a:pt x="142" y="169"/>
                    </a:lnTo>
                    <a:lnTo>
                      <a:pt x="142" y="127"/>
                    </a:lnTo>
                    <a:lnTo>
                      <a:pt x="195" y="99"/>
                    </a:lnTo>
                    <a:lnTo>
                      <a:pt x="248" y="71"/>
                    </a:lnTo>
                    <a:lnTo>
                      <a:pt x="345" y="0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7556" name="Freeform 32">
                <a:extLst>
                  <a:ext uri="{FF2B5EF4-FFF2-40B4-BE49-F238E27FC236}">
                    <a16:creationId xmlns:a16="http://schemas.microsoft.com/office/drawing/2014/main" id="{CF278890-07FE-FB4B-A811-D896D74FE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3141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57" name="Freeform 33">
                <a:extLst>
                  <a:ext uri="{FF2B5EF4-FFF2-40B4-BE49-F238E27FC236}">
                    <a16:creationId xmlns:a16="http://schemas.microsoft.com/office/drawing/2014/main" id="{4851B34C-B023-6C4E-A7CF-09B5E4AE3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3" y="3066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58" name="Freeform 34">
                <a:extLst>
                  <a:ext uri="{FF2B5EF4-FFF2-40B4-BE49-F238E27FC236}">
                    <a16:creationId xmlns:a16="http://schemas.microsoft.com/office/drawing/2014/main" id="{FC78E4A2-390F-D64C-8356-D94701A19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" y="2979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59" name="Freeform 35">
                <a:extLst>
                  <a:ext uri="{FF2B5EF4-FFF2-40B4-BE49-F238E27FC236}">
                    <a16:creationId xmlns:a16="http://schemas.microsoft.com/office/drawing/2014/main" id="{B2CA3548-6B2E-274D-9823-086A03CD9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2857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60" name="Freeform 36">
                <a:extLst>
                  <a:ext uri="{FF2B5EF4-FFF2-40B4-BE49-F238E27FC236}">
                    <a16:creationId xmlns:a16="http://schemas.microsoft.com/office/drawing/2014/main" id="{99578256-D248-5A42-AEBB-7652ECFD9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8" y="2783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7554" name="Rectangle 37">
              <a:extLst>
                <a:ext uri="{FF2B5EF4-FFF2-40B4-BE49-F238E27FC236}">
                  <a16:creationId xmlns:a16="http://schemas.microsoft.com/office/drawing/2014/main" id="{EBD8DDE0-1972-9649-981B-5A4A05ABB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" y="2742"/>
              <a:ext cx="1430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latin typeface="Comic Sans MS" panose="030F0902030302020204" pitchFamily="66" charset="0"/>
                </a:rPr>
                <a:t>Saturated</a:t>
              </a:r>
            </a:p>
            <a:p>
              <a:pPr algn="ctr">
                <a:lnSpc>
                  <a:spcPct val="7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latin typeface="Comic Sans MS" panose="030F0902030302020204" pitchFamily="66" charset="0"/>
                </a:rPr>
                <a:t>and</a:t>
              </a:r>
            </a:p>
            <a:p>
              <a:pPr algn="ctr">
                <a:lnSpc>
                  <a:spcPct val="7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latin typeface="Comic Sans MS" panose="030F0902030302020204" pitchFamily="66" charset="0"/>
                </a:rPr>
                <a:t>Surface Dry</a:t>
              </a:r>
            </a:p>
          </p:txBody>
        </p:sp>
      </p:grpSp>
      <p:grpSp>
        <p:nvGrpSpPr>
          <p:cNvPr id="107526" name="Group 38">
            <a:extLst>
              <a:ext uri="{FF2B5EF4-FFF2-40B4-BE49-F238E27FC236}">
                <a16:creationId xmlns:a16="http://schemas.microsoft.com/office/drawing/2014/main" id="{33D9928E-5788-5E4E-A09D-812646880E11}"/>
              </a:ext>
            </a:extLst>
          </p:cNvPr>
          <p:cNvGrpSpPr>
            <a:grpSpLocks/>
          </p:cNvGrpSpPr>
          <p:nvPr/>
        </p:nvGrpSpPr>
        <p:grpSpPr bwMode="auto">
          <a:xfrm>
            <a:off x="1781405" y="5033963"/>
            <a:ext cx="3005137" cy="1014412"/>
            <a:chOff x="269" y="3363"/>
            <a:chExt cx="1893" cy="639"/>
          </a:xfrm>
        </p:grpSpPr>
        <p:grpSp>
          <p:nvGrpSpPr>
            <p:cNvPr id="107543" name="Group 39">
              <a:extLst>
                <a:ext uri="{FF2B5EF4-FFF2-40B4-BE49-F238E27FC236}">
                  <a16:creationId xmlns:a16="http://schemas.microsoft.com/office/drawing/2014/main" id="{23B86688-5C40-D24B-8479-135DAE373C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1" y="3363"/>
              <a:ext cx="716" cy="598"/>
              <a:chOff x="1401" y="3363"/>
              <a:chExt cx="716" cy="598"/>
            </a:xfrm>
          </p:grpSpPr>
          <p:sp>
            <p:nvSpPr>
              <p:cNvPr id="107546" name="Freeform 40" descr="Recycled paper">
                <a:extLst>
                  <a:ext uri="{FF2B5EF4-FFF2-40B4-BE49-F238E27FC236}">
                    <a16:creationId xmlns:a16="http://schemas.microsoft.com/office/drawing/2014/main" id="{576D8F2E-8D2D-764B-90C6-86202D46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1" y="3363"/>
                <a:ext cx="716" cy="598"/>
              </a:xfrm>
              <a:custGeom>
                <a:avLst/>
                <a:gdLst>
                  <a:gd name="T0" fmla="*/ 345 w 716"/>
                  <a:gd name="T1" fmla="*/ 0 h 598"/>
                  <a:gd name="T2" fmla="*/ 445 w 716"/>
                  <a:gd name="T3" fmla="*/ 44 h 598"/>
                  <a:gd name="T4" fmla="*/ 498 w 716"/>
                  <a:gd name="T5" fmla="*/ 71 h 598"/>
                  <a:gd name="T6" fmla="*/ 571 w 716"/>
                  <a:gd name="T7" fmla="*/ 141 h 598"/>
                  <a:gd name="T8" fmla="*/ 623 w 716"/>
                  <a:gd name="T9" fmla="*/ 196 h 598"/>
                  <a:gd name="T10" fmla="*/ 660 w 716"/>
                  <a:gd name="T11" fmla="*/ 237 h 598"/>
                  <a:gd name="T12" fmla="*/ 715 w 716"/>
                  <a:gd name="T13" fmla="*/ 279 h 598"/>
                  <a:gd name="T14" fmla="*/ 715 w 716"/>
                  <a:gd name="T15" fmla="*/ 321 h 598"/>
                  <a:gd name="T16" fmla="*/ 715 w 716"/>
                  <a:gd name="T17" fmla="*/ 362 h 598"/>
                  <a:gd name="T18" fmla="*/ 696 w 716"/>
                  <a:gd name="T19" fmla="*/ 417 h 598"/>
                  <a:gd name="T20" fmla="*/ 660 w 716"/>
                  <a:gd name="T21" fmla="*/ 472 h 598"/>
                  <a:gd name="T22" fmla="*/ 643 w 716"/>
                  <a:gd name="T23" fmla="*/ 513 h 598"/>
                  <a:gd name="T24" fmla="*/ 590 w 716"/>
                  <a:gd name="T25" fmla="*/ 555 h 598"/>
                  <a:gd name="T26" fmla="*/ 554 w 716"/>
                  <a:gd name="T27" fmla="*/ 597 h 598"/>
                  <a:gd name="T28" fmla="*/ 498 w 716"/>
                  <a:gd name="T29" fmla="*/ 597 h 598"/>
                  <a:gd name="T30" fmla="*/ 445 w 716"/>
                  <a:gd name="T31" fmla="*/ 597 h 598"/>
                  <a:gd name="T32" fmla="*/ 392 w 716"/>
                  <a:gd name="T33" fmla="*/ 597 h 598"/>
                  <a:gd name="T34" fmla="*/ 337 w 716"/>
                  <a:gd name="T35" fmla="*/ 597 h 598"/>
                  <a:gd name="T36" fmla="*/ 284 w 716"/>
                  <a:gd name="T37" fmla="*/ 597 h 598"/>
                  <a:gd name="T38" fmla="*/ 231 w 716"/>
                  <a:gd name="T39" fmla="*/ 597 h 598"/>
                  <a:gd name="T40" fmla="*/ 175 w 716"/>
                  <a:gd name="T41" fmla="*/ 597 h 598"/>
                  <a:gd name="T42" fmla="*/ 142 w 716"/>
                  <a:gd name="T43" fmla="*/ 555 h 598"/>
                  <a:gd name="T44" fmla="*/ 122 w 716"/>
                  <a:gd name="T45" fmla="*/ 513 h 598"/>
                  <a:gd name="T46" fmla="*/ 106 w 716"/>
                  <a:gd name="T47" fmla="*/ 472 h 598"/>
                  <a:gd name="T48" fmla="*/ 70 w 716"/>
                  <a:gd name="T49" fmla="*/ 417 h 598"/>
                  <a:gd name="T50" fmla="*/ 33 w 716"/>
                  <a:gd name="T51" fmla="*/ 362 h 598"/>
                  <a:gd name="T52" fmla="*/ 0 w 716"/>
                  <a:gd name="T53" fmla="*/ 321 h 598"/>
                  <a:gd name="T54" fmla="*/ 33 w 716"/>
                  <a:gd name="T55" fmla="*/ 279 h 598"/>
                  <a:gd name="T56" fmla="*/ 89 w 716"/>
                  <a:gd name="T57" fmla="*/ 252 h 598"/>
                  <a:gd name="T58" fmla="*/ 122 w 716"/>
                  <a:gd name="T59" fmla="*/ 209 h 598"/>
                  <a:gd name="T60" fmla="*/ 142 w 716"/>
                  <a:gd name="T61" fmla="*/ 169 h 598"/>
                  <a:gd name="T62" fmla="*/ 142 w 716"/>
                  <a:gd name="T63" fmla="*/ 127 h 598"/>
                  <a:gd name="T64" fmla="*/ 195 w 716"/>
                  <a:gd name="T65" fmla="*/ 99 h 598"/>
                  <a:gd name="T66" fmla="*/ 248 w 716"/>
                  <a:gd name="T67" fmla="*/ 71 h 598"/>
                  <a:gd name="T68" fmla="*/ 345 w 716"/>
                  <a:gd name="T69" fmla="*/ 0 h 5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16"/>
                  <a:gd name="T106" fmla="*/ 0 h 598"/>
                  <a:gd name="T107" fmla="*/ 716 w 716"/>
                  <a:gd name="T108" fmla="*/ 598 h 5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16" h="598">
                    <a:moveTo>
                      <a:pt x="345" y="0"/>
                    </a:moveTo>
                    <a:lnTo>
                      <a:pt x="445" y="44"/>
                    </a:lnTo>
                    <a:lnTo>
                      <a:pt x="498" y="71"/>
                    </a:lnTo>
                    <a:lnTo>
                      <a:pt x="571" y="141"/>
                    </a:lnTo>
                    <a:lnTo>
                      <a:pt x="623" y="196"/>
                    </a:lnTo>
                    <a:lnTo>
                      <a:pt x="660" y="237"/>
                    </a:lnTo>
                    <a:lnTo>
                      <a:pt x="715" y="279"/>
                    </a:lnTo>
                    <a:lnTo>
                      <a:pt x="715" y="321"/>
                    </a:lnTo>
                    <a:lnTo>
                      <a:pt x="715" y="362"/>
                    </a:lnTo>
                    <a:lnTo>
                      <a:pt x="696" y="417"/>
                    </a:lnTo>
                    <a:lnTo>
                      <a:pt x="660" y="472"/>
                    </a:lnTo>
                    <a:lnTo>
                      <a:pt x="643" y="513"/>
                    </a:lnTo>
                    <a:lnTo>
                      <a:pt x="590" y="555"/>
                    </a:lnTo>
                    <a:lnTo>
                      <a:pt x="554" y="597"/>
                    </a:lnTo>
                    <a:lnTo>
                      <a:pt x="498" y="597"/>
                    </a:lnTo>
                    <a:lnTo>
                      <a:pt x="445" y="597"/>
                    </a:lnTo>
                    <a:lnTo>
                      <a:pt x="392" y="597"/>
                    </a:lnTo>
                    <a:lnTo>
                      <a:pt x="337" y="597"/>
                    </a:lnTo>
                    <a:lnTo>
                      <a:pt x="284" y="597"/>
                    </a:lnTo>
                    <a:lnTo>
                      <a:pt x="231" y="597"/>
                    </a:lnTo>
                    <a:lnTo>
                      <a:pt x="175" y="597"/>
                    </a:lnTo>
                    <a:lnTo>
                      <a:pt x="142" y="555"/>
                    </a:lnTo>
                    <a:lnTo>
                      <a:pt x="122" y="513"/>
                    </a:lnTo>
                    <a:lnTo>
                      <a:pt x="106" y="472"/>
                    </a:lnTo>
                    <a:lnTo>
                      <a:pt x="70" y="417"/>
                    </a:lnTo>
                    <a:lnTo>
                      <a:pt x="33" y="362"/>
                    </a:lnTo>
                    <a:lnTo>
                      <a:pt x="0" y="321"/>
                    </a:lnTo>
                    <a:lnTo>
                      <a:pt x="33" y="279"/>
                    </a:lnTo>
                    <a:lnTo>
                      <a:pt x="89" y="252"/>
                    </a:lnTo>
                    <a:lnTo>
                      <a:pt x="122" y="209"/>
                    </a:lnTo>
                    <a:lnTo>
                      <a:pt x="142" y="169"/>
                    </a:lnTo>
                    <a:lnTo>
                      <a:pt x="142" y="127"/>
                    </a:lnTo>
                    <a:lnTo>
                      <a:pt x="195" y="99"/>
                    </a:lnTo>
                    <a:lnTo>
                      <a:pt x="248" y="71"/>
                    </a:lnTo>
                    <a:lnTo>
                      <a:pt x="345" y="0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47" name="Freeform 41">
                <a:extLst>
                  <a:ext uri="{FF2B5EF4-FFF2-40B4-BE49-F238E27FC236}">
                    <a16:creationId xmlns:a16="http://schemas.microsoft.com/office/drawing/2014/main" id="{1DE2E9B2-BA56-CE45-AB12-60AB84A0A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" y="3829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48" name="Freeform 42">
                <a:extLst>
                  <a:ext uri="{FF2B5EF4-FFF2-40B4-BE49-F238E27FC236}">
                    <a16:creationId xmlns:a16="http://schemas.microsoft.com/office/drawing/2014/main" id="{AEA30C21-EBDA-1A45-A47B-25DF5A5AD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" y="3754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49" name="Freeform 43">
                <a:extLst>
                  <a:ext uri="{FF2B5EF4-FFF2-40B4-BE49-F238E27FC236}">
                    <a16:creationId xmlns:a16="http://schemas.microsoft.com/office/drawing/2014/main" id="{702FACDC-0E05-CD4D-A5DC-7B1CB469D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" y="3667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50" name="Freeform 44">
                <a:extLst>
                  <a:ext uri="{FF2B5EF4-FFF2-40B4-BE49-F238E27FC236}">
                    <a16:creationId xmlns:a16="http://schemas.microsoft.com/office/drawing/2014/main" id="{56D6963F-943B-6243-A7BD-F8A9CB58E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" y="3545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51" name="Freeform 45">
                <a:extLst>
                  <a:ext uri="{FF2B5EF4-FFF2-40B4-BE49-F238E27FC236}">
                    <a16:creationId xmlns:a16="http://schemas.microsoft.com/office/drawing/2014/main" id="{0573A0A8-22A1-5F4A-891A-91BDCD11C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3471"/>
                <a:ext cx="82" cy="57"/>
              </a:xfrm>
              <a:custGeom>
                <a:avLst/>
                <a:gdLst>
                  <a:gd name="T0" fmla="*/ 0 w 82"/>
                  <a:gd name="T1" fmla="*/ 29 h 57"/>
                  <a:gd name="T2" fmla="*/ 6 w 82"/>
                  <a:gd name="T3" fmla="*/ 21 h 57"/>
                  <a:gd name="T4" fmla="*/ 10 w 82"/>
                  <a:gd name="T5" fmla="*/ 17 h 57"/>
                  <a:gd name="T6" fmla="*/ 19 w 82"/>
                  <a:gd name="T7" fmla="*/ 12 h 57"/>
                  <a:gd name="T8" fmla="*/ 27 w 82"/>
                  <a:gd name="T9" fmla="*/ 7 h 57"/>
                  <a:gd name="T10" fmla="*/ 32 w 82"/>
                  <a:gd name="T11" fmla="*/ 5 h 57"/>
                  <a:gd name="T12" fmla="*/ 38 w 82"/>
                  <a:gd name="T13" fmla="*/ 0 h 57"/>
                  <a:gd name="T14" fmla="*/ 43 w 82"/>
                  <a:gd name="T15" fmla="*/ 0 h 57"/>
                  <a:gd name="T16" fmla="*/ 49 w 82"/>
                  <a:gd name="T17" fmla="*/ 0 h 57"/>
                  <a:gd name="T18" fmla="*/ 56 w 82"/>
                  <a:gd name="T19" fmla="*/ 2 h 57"/>
                  <a:gd name="T20" fmla="*/ 64 w 82"/>
                  <a:gd name="T21" fmla="*/ 5 h 57"/>
                  <a:gd name="T22" fmla="*/ 69 w 82"/>
                  <a:gd name="T23" fmla="*/ 6 h 57"/>
                  <a:gd name="T24" fmla="*/ 75 w 82"/>
                  <a:gd name="T25" fmla="*/ 10 h 57"/>
                  <a:gd name="T26" fmla="*/ 81 w 82"/>
                  <a:gd name="T27" fmla="*/ 13 h 57"/>
                  <a:gd name="T28" fmla="*/ 81 w 82"/>
                  <a:gd name="T29" fmla="*/ 17 h 57"/>
                  <a:gd name="T30" fmla="*/ 81 w 82"/>
                  <a:gd name="T31" fmla="*/ 21 h 57"/>
                  <a:gd name="T32" fmla="*/ 81 w 82"/>
                  <a:gd name="T33" fmla="*/ 25 h 57"/>
                  <a:gd name="T34" fmla="*/ 81 w 82"/>
                  <a:gd name="T35" fmla="*/ 30 h 57"/>
                  <a:gd name="T36" fmla="*/ 81 w 82"/>
                  <a:gd name="T37" fmla="*/ 34 h 57"/>
                  <a:gd name="T38" fmla="*/ 81 w 82"/>
                  <a:gd name="T39" fmla="*/ 38 h 57"/>
                  <a:gd name="T40" fmla="*/ 81 w 82"/>
                  <a:gd name="T41" fmla="*/ 42 h 57"/>
                  <a:gd name="T42" fmla="*/ 75 w 82"/>
                  <a:gd name="T43" fmla="*/ 45 h 57"/>
                  <a:gd name="T44" fmla="*/ 69 w 82"/>
                  <a:gd name="T45" fmla="*/ 46 h 57"/>
                  <a:gd name="T46" fmla="*/ 64 w 82"/>
                  <a:gd name="T47" fmla="*/ 48 h 57"/>
                  <a:gd name="T48" fmla="*/ 56 w 82"/>
                  <a:gd name="T49" fmla="*/ 51 h 57"/>
                  <a:gd name="T50" fmla="*/ 49 w 82"/>
                  <a:gd name="T51" fmla="*/ 53 h 57"/>
                  <a:gd name="T52" fmla="*/ 43 w 82"/>
                  <a:gd name="T53" fmla="*/ 56 h 57"/>
                  <a:gd name="T54" fmla="*/ 38 w 82"/>
                  <a:gd name="T55" fmla="*/ 53 h 57"/>
                  <a:gd name="T56" fmla="*/ 34 w 82"/>
                  <a:gd name="T57" fmla="*/ 49 h 57"/>
                  <a:gd name="T58" fmla="*/ 28 w 82"/>
                  <a:gd name="T59" fmla="*/ 46 h 57"/>
                  <a:gd name="T60" fmla="*/ 23 w 82"/>
                  <a:gd name="T61" fmla="*/ 45 h 57"/>
                  <a:gd name="T62" fmla="*/ 17 w 82"/>
                  <a:gd name="T63" fmla="*/ 45 h 57"/>
                  <a:gd name="T64" fmla="*/ 13 w 82"/>
                  <a:gd name="T65" fmla="*/ 41 h 57"/>
                  <a:gd name="T66" fmla="*/ 10 w 82"/>
                  <a:gd name="T67" fmla="*/ 37 h 57"/>
                  <a:gd name="T68" fmla="*/ 0 w 82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2"/>
                  <a:gd name="T106" fmla="*/ 0 h 57"/>
                  <a:gd name="T107" fmla="*/ 82 w 82"/>
                  <a:gd name="T108" fmla="*/ 57 h 5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2" h="57">
                    <a:moveTo>
                      <a:pt x="0" y="29"/>
                    </a:moveTo>
                    <a:lnTo>
                      <a:pt x="6" y="21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6" y="2"/>
                    </a:lnTo>
                    <a:lnTo>
                      <a:pt x="64" y="5"/>
                    </a:lnTo>
                    <a:lnTo>
                      <a:pt x="69" y="6"/>
                    </a:lnTo>
                    <a:lnTo>
                      <a:pt x="75" y="10"/>
                    </a:lnTo>
                    <a:lnTo>
                      <a:pt x="81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81" y="25"/>
                    </a:lnTo>
                    <a:lnTo>
                      <a:pt x="81" y="30"/>
                    </a:lnTo>
                    <a:lnTo>
                      <a:pt x="81" y="34"/>
                    </a:lnTo>
                    <a:lnTo>
                      <a:pt x="81" y="38"/>
                    </a:lnTo>
                    <a:lnTo>
                      <a:pt x="81" y="42"/>
                    </a:lnTo>
                    <a:lnTo>
                      <a:pt x="75" y="45"/>
                    </a:lnTo>
                    <a:lnTo>
                      <a:pt x="69" y="46"/>
                    </a:lnTo>
                    <a:lnTo>
                      <a:pt x="64" y="48"/>
                    </a:lnTo>
                    <a:lnTo>
                      <a:pt x="56" y="51"/>
                    </a:lnTo>
                    <a:lnTo>
                      <a:pt x="49" y="53"/>
                    </a:lnTo>
                    <a:lnTo>
                      <a:pt x="43" y="56"/>
                    </a:lnTo>
                    <a:lnTo>
                      <a:pt x="38" y="53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0" y="29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544" name="Oval 46">
              <a:extLst>
                <a:ext uri="{FF2B5EF4-FFF2-40B4-BE49-F238E27FC236}">
                  <a16:creationId xmlns:a16="http://schemas.microsoft.com/office/drawing/2014/main" id="{96718C52-E939-E64F-8AB1-25387F7E5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0" y="3378"/>
              <a:ext cx="822" cy="624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107545" name="Rectangle 47">
              <a:extLst>
                <a:ext uri="{FF2B5EF4-FFF2-40B4-BE49-F238E27FC236}">
                  <a16:creationId xmlns:a16="http://schemas.microsoft.com/office/drawing/2014/main" id="{133CE453-6CA0-C343-9343-08E7B6C8A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" y="3623"/>
              <a:ext cx="1430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latin typeface="Comic Sans MS" panose="030F0902030302020204" pitchFamily="66" charset="0"/>
                </a:rPr>
                <a:t>Moist</a:t>
              </a:r>
            </a:p>
          </p:txBody>
        </p:sp>
      </p:grpSp>
      <p:grpSp>
        <p:nvGrpSpPr>
          <p:cNvPr id="107527" name="Group 48">
            <a:extLst>
              <a:ext uri="{FF2B5EF4-FFF2-40B4-BE49-F238E27FC236}">
                <a16:creationId xmlns:a16="http://schemas.microsoft.com/office/drawing/2014/main" id="{67E05420-91F4-9343-96F8-2A5EA89E16F7}"/>
              </a:ext>
            </a:extLst>
          </p:cNvPr>
          <p:cNvGrpSpPr>
            <a:grpSpLocks/>
          </p:cNvGrpSpPr>
          <p:nvPr/>
        </p:nvGrpSpPr>
        <p:grpSpPr bwMode="auto">
          <a:xfrm>
            <a:off x="4942117" y="2590801"/>
            <a:ext cx="4156075" cy="3408363"/>
            <a:chOff x="2287" y="1586"/>
            <a:chExt cx="2618" cy="2147"/>
          </a:xfrm>
        </p:grpSpPr>
        <p:sp>
          <p:nvSpPr>
            <p:cNvPr id="107536" name="Line 49">
              <a:extLst>
                <a:ext uri="{FF2B5EF4-FFF2-40B4-BE49-F238E27FC236}">
                  <a16:creationId xmlns:a16="http://schemas.microsoft.com/office/drawing/2014/main" id="{641BC371-E9CF-254A-9DA1-70089508D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5" y="1586"/>
              <a:ext cx="2460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37" name="Line 50">
              <a:extLst>
                <a:ext uri="{FF2B5EF4-FFF2-40B4-BE49-F238E27FC236}">
                  <a16:creationId xmlns:a16="http://schemas.microsoft.com/office/drawing/2014/main" id="{0561CFF3-B092-A345-9E5A-C783FB4199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4" y="2997"/>
              <a:ext cx="2098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38" name="Line 51">
              <a:extLst>
                <a:ext uri="{FF2B5EF4-FFF2-40B4-BE49-F238E27FC236}">
                  <a16:creationId xmlns:a16="http://schemas.microsoft.com/office/drawing/2014/main" id="{198DE440-691B-F34E-B756-4B2C20AA61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4" y="3669"/>
              <a:ext cx="2460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39" name="Line 52">
              <a:extLst>
                <a:ext uri="{FF2B5EF4-FFF2-40B4-BE49-F238E27FC236}">
                  <a16:creationId xmlns:a16="http://schemas.microsoft.com/office/drawing/2014/main" id="{62EFC6F8-0E8F-2D41-9AA4-4F7C58A1D1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7" y="1614"/>
              <a:ext cx="0" cy="137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40" name="Line 53">
              <a:extLst>
                <a:ext uri="{FF2B5EF4-FFF2-40B4-BE49-F238E27FC236}">
                  <a16:creationId xmlns:a16="http://schemas.microsoft.com/office/drawing/2014/main" id="{18E2EF56-10C4-CC45-8B7E-ABEB221DAC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7" y="3019"/>
              <a:ext cx="0" cy="65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41" name="Rectangle 54">
              <a:extLst>
                <a:ext uri="{FF2B5EF4-FFF2-40B4-BE49-F238E27FC236}">
                  <a16:creationId xmlns:a16="http://schemas.microsoft.com/office/drawing/2014/main" id="{ED1455EF-5AEA-5E49-87F3-3FB0B1BF2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7" y="1997"/>
              <a:ext cx="1760" cy="5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Comic Sans MS" panose="030F0902030302020204" pitchFamily="66" charset="0"/>
                </a:rPr>
                <a:t>Absorbed moisture</a:t>
              </a:r>
            </a:p>
            <a:p>
              <a:pPr algn="ctr">
                <a:lnSpc>
                  <a:spcPct val="7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Comic Sans MS" panose="030F0902030302020204" pitchFamily="66" charset="0"/>
                </a:rPr>
                <a:t>(absorption)</a:t>
              </a:r>
            </a:p>
          </p:txBody>
        </p:sp>
        <p:sp>
          <p:nvSpPr>
            <p:cNvPr id="107542" name="Rectangle 55">
              <a:extLst>
                <a:ext uri="{FF2B5EF4-FFF2-40B4-BE49-F238E27FC236}">
                  <a16:creationId xmlns:a16="http://schemas.microsoft.com/office/drawing/2014/main" id="{B76FBEA5-4FC3-0545-8353-04D2EECD2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7" y="3178"/>
              <a:ext cx="1760" cy="5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Comic Sans MS" panose="030F0902030302020204" pitchFamily="66" charset="0"/>
                </a:rPr>
                <a:t>Free moisture</a:t>
              </a:r>
            </a:p>
            <a:p>
              <a:pPr algn="ctr">
                <a:lnSpc>
                  <a:spcPct val="7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Comic Sans MS" panose="030F0902030302020204" pitchFamily="66" charset="0"/>
                </a:rPr>
                <a:t>(moisture content)</a:t>
              </a:r>
            </a:p>
          </p:txBody>
        </p:sp>
      </p:grpSp>
      <p:grpSp>
        <p:nvGrpSpPr>
          <p:cNvPr id="107528" name="Group 56">
            <a:extLst>
              <a:ext uri="{FF2B5EF4-FFF2-40B4-BE49-F238E27FC236}">
                <a16:creationId xmlns:a16="http://schemas.microsoft.com/office/drawing/2014/main" id="{5B0C741F-0E61-2049-A621-5E26690B011A}"/>
              </a:ext>
            </a:extLst>
          </p:cNvPr>
          <p:cNvGrpSpPr>
            <a:grpSpLocks/>
          </p:cNvGrpSpPr>
          <p:nvPr/>
        </p:nvGrpSpPr>
        <p:grpSpPr bwMode="auto">
          <a:xfrm>
            <a:off x="7704366" y="2819400"/>
            <a:ext cx="2794000" cy="3282950"/>
            <a:chOff x="3796" y="1600"/>
            <a:chExt cx="1760" cy="2068"/>
          </a:xfrm>
        </p:grpSpPr>
        <p:sp>
          <p:nvSpPr>
            <p:cNvPr id="107533" name="Line 57">
              <a:extLst>
                <a:ext uri="{FF2B5EF4-FFF2-40B4-BE49-F238E27FC236}">
                  <a16:creationId xmlns:a16="http://schemas.microsoft.com/office/drawing/2014/main" id="{50A2C37A-9236-FE4D-A8DD-7980AB50E4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2" y="1600"/>
              <a:ext cx="0" cy="206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534" name="Rectangle 58">
              <a:extLst>
                <a:ext uri="{FF2B5EF4-FFF2-40B4-BE49-F238E27FC236}">
                  <a16:creationId xmlns:a16="http://schemas.microsoft.com/office/drawing/2014/main" id="{374AF266-9CEE-124C-B532-B9E1CBDE0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6" y="2438"/>
              <a:ext cx="1760" cy="1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endParaRPr lang="en-US" altLang="en-US" sz="2400"/>
            </a:p>
          </p:txBody>
        </p:sp>
        <p:sp>
          <p:nvSpPr>
            <p:cNvPr id="107535" name="Rectangle 59">
              <a:extLst>
                <a:ext uri="{FF2B5EF4-FFF2-40B4-BE49-F238E27FC236}">
                  <a16:creationId xmlns:a16="http://schemas.microsoft.com/office/drawing/2014/main" id="{5C48538C-BEF1-E647-981D-18F3E23D2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4" y="2467"/>
              <a:ext cx="1644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Comic Sans MS" panose="030F0902030302020204" pitchFamily="66" charset="0"/>
                </a:rPr>
                <a:t>Total water content</a:t>
              </a:r>
            </a:p>
          </p:txBody>
        </p:sp>
      </p:grpSp>
      <p:sp>
        <p:nvSpPr>
          <p:cNvPr id="107529" name="Text Box 60">
            <a:extLst>
              <a:ext uri="{FF2B5EF4-FFF2-40B4-BE49-F238E27FC236}">
                <a16:creationId xmlns:a16="http://schemas.microsoft.com/office/drawing/2014/main" id="{4ED48019-813C-5F4A-9A17-B988AD89A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116" y="4267200"/>
            <a:ext cx="18049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</a:pPr>
            <a:r>
              <a:rPr lang="en-US" altLang="en-US" sz="2400" b="1" dirty="0">
                <a:solidFill>
                  <a:srgbClr val="002060"/>
                </a:solidFill>
              </a:rPr>
              <a:t>SSD (ideal)</a:t>
            </a:r>
          </a:p>
        </p:txBody>
      </p:sp>
      <p:sp>
        <p:nvSpPr>
          <p:cNvPr id="107530" name="WordArt 61">
            <a:extLst>
              <a:ext uri="{FF2B5EF4-FFF2-40B4-BE49-F238E27FC236}">
                <a16:creationId xmlns:a16="http://schemas.microsoft.com/office/drawing/2014/main" id="{6D67766D-60FC-1144-81BC-3B7907F162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36155" y="5105401"/>
            <a:ext cx="1900237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subtract water</a:t>
            </a:r>
          </a:p>
        </p:txBody>
      </p:sp>
      <p:sp>
        <p:nvSpPr>
          <p:cNvPr id="107531" name="WordArt 62">
            <a:extLst>
              <a:ext uri="{FF2B5EF4-FFF2-40B4-BE49-F238E27FC236}">
                <a16:creationId xmlns:a16="http://schemas.microsoft.com/office/drawing/2014/main" id="{371D26C6-98C4-644D-93CF-5690188DC0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36154" y="3124201"/>
            <a:ext cx="1706562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add water</a:t>
            </a:r>
          </a:p>
        </p:txBody>
      </p:sp>
      <p:sp>
        <p:nvSpPr>
          <p:cNvPr id="64" name="Title 2">
            <a:extLst>
              <a:ext uri="{FF2B5EF4-FFF2-40B4-BE49-F238E27FC236}">
                <a16:creationId xmlns:a16="http://schemas.microsoft.com/office/drawing/2014/main" id="{B57311C8-CF84-4B86-91B1-4B647967DB5D}"/>
              </a:ext>
            </a:extLst>
          </p:cNvPr>
          <p:cNvSpPr txBox="1">
            <a:spLocks/>
          </p:cNvSpPr>
          <p:nvPr/>
        </p:nvSpPr>
        <p:spPr>
          <a:xfrm>
            <a:off x="2790455" y="357956"/>
            <a:ext cx="6389914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Absorption and moisture content</a:t>
            </a:r>
          </a:p>
        </p:txBody>
      </p:sp>
    </p:spTree>
    <p:extLst>
      <p:ext uri="{BB962C8B-B14F-4D97-AF65-F5344CB8AC3E}">
        <p14:creationId xmlns:p14="http://schemas.microsoft.com/office/powerpoint/2010/main" val="296357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>
            <a:extLst>
              <a:ext uri="{FF2B5EF4-FFF2-40B4-BE49-F238E27FC236}">
                <a16:creationId xmlns:a16="http://schemas.microsoft.com/office/drawing/2014/main" id="{F32D1E46-C2C1-3749-8955-31764D973A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1" y="2167466"/>
            <a:ext cx="10068338" cy="41148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marL="285750" indent="-285750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Aggregate particles are not solid...they contain pores that absorb water </a:t>
            </a:r>
          </a:p>
          <a:p>
            <a:pPr marL="285750" indent="-285750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Concrete mixes are designed based on aggregates being in the saturated surface-dry (SSD) condition</a:t>
            </a:r>
          </a:p>
          <a:p>
            <a:pPr marL="285750" indent="-285750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Aggregate in the SSD condition is in a state of equilibrium...it will neither absorb water from nor give up water to a concrete mix</a:t>
            </a:r>
          </a:p>
          <a:p>
            <a:pPr marL="285750" indent="-285750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reality, this state is not achievable in production concrete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9E906BB-3CE6-48E4-869A-FE03EAB4B96D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Absorption</a:t>
            </a:r>
          </a:p>
        </p:txBody>
      </p:sp>
    </p:spTree>
    <p:extLst>
      <p:ext uri="{BB962C8B-B14F-4D97-AF65-F5344CB8AC3E}">
        <p14:creationId xmlns:p14="http://schemas.microsoft.com/office/powerpoint/2010/main" val="346646733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>
            <a:extLst>
              <a:ext uri="{FF2B5EF4-FFF2-40B4-BE49-F238E27FC236}">
                <a16:creationId xmlns:a16="http://schemas.microsoft.com/office/drawing/2014/main" id="{6C9176DD-4543-9D4E-BF02-ADB775830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023533"/>
            <a:ext cx="86201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2200" b="1"/>
              <a:t>Total Moisture = Free moisture + Aggregate absorbed moisture</a:t>
            </a:r>
          </a:p>
        </p:txBody>
      </p:sp>
      <p:sp>
        <p:nvSpPr>
          <p:cNvPr id="112644" name="Rectangle 4">
            <a:extLst>
              <a:ext uri="{FF2B5EF4-FFF2-40B4-BE49-F238E27FC236}">
                <a16:creationId xmlns:a16="http://schemas.microsoft.com/office/drawing/2014/main" id="{3FC85992-52D8-DE40-95D3-ED2F66718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928533"/>
            <a:ext cx="23749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2200" b="1"/>
              <a:t>Example:  </a:t>
            </a:r>
          </a:p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chemeClr val="tx2"/>
                </a:solidFill>
              </a:rPr>
              <a:t>Wet Wt = 1000 g</a:t>
            </a:r>
          </a:p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2200" b="1">
                <a:solidFill>
                  <a:schemeClr val="tx2"/>
                </a:solidFill>
              </a:rPr>
              <a:t>Dry Wt =    980 g</a:t>
            </a:r>
          </a:p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200" b="1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200" b="1">
              <a:solidFill>
                <a:schemeClr val="tx2"/>
              </a:solidFill>
            </a:endParaRPr>
          </a:p>
        </p:txBody>
      </p:sp>
      <p:sp>
        <p:nvSpPr>
          <p:cNvPr id="112645" name="Rectangle 5">
            <a:extLst>
              <a:ext uri="{FF2B5EF4-FFF2-40B4-BE49-F238E27FC236}">
                <a16:creationId xmlns:a16="http://schemas.microsoft.com/office/drawing/2014/main" id="{54371479-36E3-5248-974D-F15963150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1" y="5917671"/>
            <a:ext cx="74977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2200" b="1"/>
              <a:t> %Free Moisture  = Total Moisture - Absorbed Moisture</a:t>
            </a:r>
          </a:p>
        </p:txBody>
      </p:sp>
      <p:grpSp>
        <p:nvGrpSpPr>
          <p:cNvPr id="112646" name="Group 6">
            <a:extLst>
              <a:ext uri="{FF2B5EF4-FFF2-40B4-BE49-F238E27FC236}">
                <a16:creationId xmlns:a16="http://schemas.microsoft.com/office/drawing/2014/main" id="{19E7A8A0-AF71-1F49-BB83-6B192E95D919}"/>
              </a:ext>
            </a:extLst>
          </p:cNvPr>
          <p:cNvGrpSpPr>
            <a:grpSpLocks/>
          </p:cNvGrpSpPr>
          <p:nvPr/>
        </p:nvGrpSpPr>
        <p:grpSpPr bwMode="auto">
          <a:xfrm>
            <a:off x="2085976" y="3090334"/>
            <a:ext cx="7364413" cy="854075"/>
            <a:chOff x="288" y="1584"/>
            <a:chExt cx="4638" cy="538"/>
          </a:xfrm>
        </p:grpSpPr>
        <p:sp>
          <p:nvSpPr>
            <p:cNvPr id="112653" name="Rectangle 7">
              <a:extLst>
                <a:ext uri="{FF2B5EF4-FFF2-40B4-BE49-F238E27FC236}">
                  <a16:creationId xmlns:a16="http://schemas.microsoft.com/office/drawing/2014/main" id="{F2336CD7-C24B-5643-BBC9-808FD36E6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584"/>
              <a:ext cx="4053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200" b="1" dirty="0"/>
                <a:t>% Total Moisture Content =    (</a:t>
              </a:r>
              <a:r>
                <a:rPr lang="en-US" altLang="en-US" sz="2200" b="1" u="sng" dirty="0"/>
                <a:t>Wet </a:t>
              </a:r>
              <a:r>
                <a:rPr lang="en-US" altLang="en-US" sz="2200" b="1" u="sng" dirty="0" err="1"/>
                <a:t>Wt</a:t>
              </a:r>
              <a:r>
                <a:rPr lang="en-US" altLang="en-US" sz="2200" b="1" u="sng" dirty="0"/>
                <a:t> - Dry </a:t>
              </a:r>
              <a:r>
                <a:rPr lang="en-US" altLang="en-US" sz="2200" b="1" u="sng" dirty="0" err="1"/>
                <a:t>Wt</a:t>
              </a:r>
              <a:r>
                <a:rPr lang="en-US" altLang="en-US" sz="2200" b="1" u="sng" dirty="0"/>
                <a:t>)</a:t>
              </a:r>
              <a:endParaRPr lang="en-US" altLang="en-US" sz="2200" b="1" dirty="0"/>
            </a:p>
          </p:txBody>
        </p:sp>
        <p:sp>
          <p:nvSpPr>
            <p:cNvPr id="112654" name="Text Box 8">
              <a:extLst>
                <a:ext uri="{FF2B5EF4-FFF2-40B4-BE49-F238E27FC236}">
                  <a16:creationId xmlns:a16="http://schemas.microsoft.com/office/drawing/2014/main" id="{096FD720-19A8-6040-A42C-BBDE973F04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872"/>
              <a:ext cx="6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Dry Wt</a:t>
              </a:r>
              <a:endParaRPr lang="en-US" altLang="en-US" sz="1600" b="1">
                <a:solidFill>
                  <a:schemeClr val="accent1"/>
                </a:solidFill>
              </a:endParaRPr>
            </a:p>
          </p:txBody>
        </p:sp>
        <p:sp>
          <p:nvSpPr>
            <p:cNvPr id="112655" name="Text Box 9">
              <a:extLst>
                <a:ext uri="{FF2B5EF4-FFF2-40B4-BE49-F238E27FC236}">
                  <a16:creationId xmlns:a16="http://schemas.microsoft.com/office/drawing/2014/main" id="{D2A04E5B-576A-F34F-ABA6-209BC3ED54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8" y="1632"/>
              <a:ext cx="53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Aft>
                  <a:spcPct val="25000"/>
                </a:spcAft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Aft>
                  <a:spcPct val="250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25000"/>
                </a:spcAft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2000" b="1"/>
                <a:t>X 100</a:t>
              </a:r>
              <a:endParaRPr lang="en-US" altLang="en-US" sz="1600" b="1">
                <a:solidFill>
                  <a:schemeClr val="accent1"/>
                </a:solidFill>
              </a:endParaRPr>
            </a:p>
          </p:txBody>
        </p:sp>
      </p:grpSp>
      <p:sp>
        <p:nvSpPr>
          <p:cNvPr id="112647" name="Text Box 10">
            <a:extLst>
              <a:ext uri="{FF2B5EF4-FFF2-40B4-BE49-F238E27FC236}">
                <a16:creationId xmlns:a16="http://schemas.microsoft.com/office/drawing/2014/main" id="{F73CF41C-8C26-0B4C-9F26-2048BED72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233333"/>
            <a:ext cx="139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2000" b="1" u="sng"/>
              <a:t>1000 - 980</a:t>
            </a:r>
          </a:p>
          <a:p>
            <a:pPr algn="ctr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1600" b="1"/>
          </a:p>
        </p:txBody>
      </p:sp>
      <p:sp>
        <p:nvSpPr>
          <p:cNvPr id="597003" name="Text Box 11">
            <a:extLst>
              <a:ext uri="{FF2B5EF4-FFF2-40B4-BE49-F238E27FC236}">
                <a16:creationId xmlns:a16="http://schemas.microsoft.com/office/drawing/2014/main" id="{FF7326B4-EE0B-420F-A6EB-A12D1960A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388" y="4615922"/>
            <a:ext cx="608012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980</a:t>
            </a:r>
            <a:endParaRPr lang="en-US" sz="16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12649" name="Text Box 12">
            <a:extLst>
              <a:ext uri="{FF2B5EF4-FFF2-40B4-BE49-F238E27FC236}">
                <a16:creationId xmlns:a16="http://schemas.microsoft.com/office/drawing/2014/main" id="{5A2DF264-880F-F440-80E4-AF2FAE4DD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363" y="4309533"/>
            <a:ext cx="1871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chemeClr val="tx2"/>
                </a:solidFill>
              </a:rPr>
              <a:t>X 100 = 2.</a:t>
            </a:r>
            <a:r>
              <a:rPr lang="el-GR" altLang="en-US" sz="2000" b="1">
                <a:solidFill>
                  <a:schemeClr val="tx2"/>
                </a:solidFill>
              </a:rPr>
              <a:t>0</a:t>
            </a:r>
            <a:r>
              <a:rPr lang="en-US" altLang="en-US" sz="2000" b="1">
                <a:solidFill>
                  <a:schemeClr val="tx2"/>
                </a:solidFill>
              </a:rPr>
              <a:t>4%</a:t>
            </a:r>
            <a:endParaRPr lang="en-US" altLang="en-US" sz="1600" b="1">
              <a:solidFill>
                <a:schemeClr val="accent1"/>
              </a:solidFill>
            </a:endParaRPr>
          </a:p>
        </p:txBody>
      </p:sp>
      <p:sp>
        <p:nvSpPr>
          <p:cNvPr id="112650" name="Text Box 13">
            <a:extLst>
              <a:ext uri="{FF2B5EF4-FFF2-40B4-BE49-F238E27FC236}">
                <a16:creationId xmlns:a16="http://schemas.microsoft.com/office/drawing/2014/main" id="{43FBDA48-09E8-2F4C-BD7F-7E5297407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064" y="5376333"/>
            <a:ext cx="3711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</a:rPr>
              <a:t>Never include the weight of the pan!</a:t>
            </a:r>
          </a:p>
        </p:txBody>
      </p:sp>
      <p:sp>
        <p:nvSpPr>
          <p:cNvPr id="112651" name="Line 14">
            <a:extLst>
              <a:ext uri="{FF2B5EF4-FFF2-40B4-BE49-F238E27FC236}">
                <a16:creationId xmlns:a16="http://schemas.microsoft.com/office/drawing/2014/main" id="{2FA564D0-29A4-0F4F-AE55-C6E577DCBA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633133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2" name="Line 15">
            <a:extLst>
              <a:ext uri="{FF2B5EF4-FFF2-40B4-BE49-F238E27FC236}">
                <a16:creationId xmlns:a16="http://schemas.microsoft.com/office/drawing/2014/main" id="{764229A0-5EA8-D04D-8E55-48A3FBFC20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90800" y="2404533"/>
            <a:ext cx="152400" cy="762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FC20BAAB-72F4-45D6-9421-308580E2FE6B}"/>
              </a:ext>
            </a:extLst>
          </p:cNvPr>
          <p:cNvSpPr txBox="1">
            <a:spLocks/>
          </p:cNvSpPr>
          <p:nvPr/>
        </p:nvSpPr>
        <p:spPr>
          <a:xfrm>
            <a:off x="838200" y="1379776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 Moisture Calculations</a:t>
            </a:r>
          </a:p>
        </p:txBody>
      </p:sp>
    </p:spTree>
    <p:extLst>
      <p:ext uri="{BB962C8B-B14F-4D97-AF65-F5344CB8AC3E}">
        <p14:creationId xmlns:p14="http://schemas.microsoft.com/office/powerpoint/2010/main" val="351704032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>
            <a:extLst>
              <a:ext uri="{FF2B5EF4-FFF2-40B4-BE49-F238E27FC236}">
                <a16:creationId xmlns:a16="http://schemas.microsoft.com/office/drawing/2014/main" id="{55A6A250-52AA-E244-855C-353CCC15E9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9971" y="2078831"/>
            <a:ext cx="6934200" cy="3611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Cook out method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Stove top or microwave</a:t>
            </a:r>
          </a:p>
          <a:p>
            <a:pPr lvl="1"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Chapman Flask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“Speedy” moisture meter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Moisture Probes</a:t>
            </a:r>
          </a:p>
        </p:txBody>
      </p:sp>
      <p:sp>
        <p:nvSpPr>
          <p:cNvPr id="590852" name="AutoShape 4">
            <a:extLst>
              <a:ext uri="{FF2B5EF4-FFF2-40B4-BE49-F238E27FC236}">
                <a16:creationId xmlns:a16="http://schemas.microsoft.com/office/drawing/2014/main" id="{188C6596-17C6-46D8-94FD-5A78D888A968}"/>
              </a:ext>
            </a:extLst>
          </p:cNvPr>
          <p:cNvSpPr>
            <a:spLocks/>
          </p:cNvSpPr>
          <p:nvPr/>
        </p:nvSpPr>
        <p:spPr bwMode="auto">
          <a:xfrm>
            <a:off x="6891905" y="2078831"/>
            <a:ext cx="1189038" cy="606425"/>
          </a:xfrm>
          <a:prstGeom prst="borderCallout1">
            <a:avLst>
              <a:gd name="adj1" fmla="val 58257"/>
              <a:gd name="adj2" fmla="val -9903"/>
              <a:gd name="adj3" fmla="val 63111"/>
              <a:gd name="adj4" fmla="val -178285"/>
            </a:avLst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Total moisture</a:t>
            </a:r>
          </a:p>
        </p:txBody>
      </p:sp>
      <p:sp>
        <p:nvSpPr>
          <p:cNvPr id="114693" name="AutoShape 6">
            <a:extLst>
              <a:ext uri="{FF2B5EF4-FFF2-40B4-BE49-F238E27FC236}">
                <a16:creationId xmlns:a16="http://schemas.microsoft.com/office/drawing/2014/main" id="{0C63A8D5-9376-F24A-A329-18B5ED248F15}"/>
              </a:ext>
            </a:extLst>
          </p:cNvPr>
          <p:cNvSpPr>
            <a:spLocks/>
          </p:cNvSpPr>
          <p:nvPr/>
        </p:nvSpPr>
        <p:spPr bwMode="auto">
          <a:xfrm>
            <a:off x="5262564" y="3355974"/>
            <a:ext cx="514350" cy="990600"/>
          </a:xfrm>
          <a:prstGeom prst="rightBrace">
            <a:avLst>
              <a:gd name="adj1" fmla="val 16049"/>
              <a:gd name="adj2" fmla="val 50000"/>
            </a:avLst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</a:pPr>
            <a:endParaRPr lang="en-US" altLang="en-US" sz="2400"/>
          </a:p>
        </p:txBody>
      </p:sp>
      <p:sp>
        <p:nvSpPr>
          <p:cNvPr id="590855" name="AutoShape 7">
            <a:extLst>
              <a:ext uri="{FF2B5EF4-FFF2-40B4-BE49-F238E27FC236}">
                <a16:creationId xmlns:a16="http://schemas.microsoft.com/office/drawing/2014/main" id="{50DC48B2-20FA-44A9-B141-1D025551EC86}"/>
              </a:ext>
            </a:extLst>
          </p:cNvPr>
          <p:cNvSpPr>
            <a:spLocks/>
          </p:cNvSpPr>
          <p:nvPr/>
        </p:nvSpPr>
        <p:spPr bwMode="auto">
          <a:xfrm>
            <a:off x="7167564" y="3660775"/>
            <a:ext cx="1200150" cy="606425"/>
          </a:xfrm>
          <a:prstGeom prst="borderCallout1">
            <a:avLst>
              <a:gd name="adj1" fmla="val 32555"/>
              <a:gd name="adj2" fmla="val -8944"/>
              <a:gd name="adj3" fmla="val 32722"/>
              <a:gd name="adj4" fmla="val -102514"/>
            </a:avLst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Free water</a:t>
            </a:r>
          </a:p>
        </p:txBody>
      </p:sp>
      <p:sp>
        <p:nvSpPr>
          <p:cNvPr id="590856" name="Rectangle 8">
            <a:extLst>
              <a:ext uri="{FF2B5EF4-FFF2-40B4-BE49-F238E27FC236}">
                <a16:creationId xmlns:a16="http://schemas.microsoft.com/office/drawing/2014/main" id="{E8EEEB1E-0B9F-4A20-8014-24DB5A3A8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1" y="5867400"/>
            <a:ext cx="7072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Total Moisture = Free moisture + Aggregate absorbed moisture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778355DA-E6FF-427B-AFF5-A2457BD9E95A}"/>
              </a:ext>
            </a:extLst>
          </p:cNvPr>
          <p:cNvSpPr>
            <a:spLocks/>
          </p:cNvSpPr>
          <p:nvPr/>
        </p:nvSpPr>
        <p:spPr bwMode="auto">
          <a:xfrm>
            <a:off x="6372226" y="4792776"/>
            <a:ext cx="1590675" cy="584200"/>
          </a:xfrm>
          <a:prstGeom prst="borderCallout1">
            <a:avLst>
              <a:gd name="adj1" fmla="val 58860"/>
              <a:gd name="adj2" fmla="val -9021"/>
              <a:gd name="adj3" fmla="val 59822"/>
              <a:gd name="adj4" fmla="val -141094"/>
            </a:avLst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08F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Total or free moisture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AF199135-79EB-4A9B-B353-E3A142F13B91}"/>
              </a:ext>
            </a:extLst>
          </p:cNvPr>
          <p:cNvSpPr txBox="1">
            <a:spLocks/>
          </p:cNvSpPr>
          <p:nvPr/>
        </p:nvSpPr>
        <p:spPr>
          <a:xfrm>
            <a:off x="838200" y="1379776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How do we measure moisture in aggregates </a:t>
            </a:r>
          </a:p>
        </p:txBody>
      </p:sp>
    </p:spTree>
    <p:extLst>
      <p:ext uri="{BB962C8B-B14F-4D97-AF65-F5344CB8AC3E}">
        <p14:creationId xmlns:p14="http://schemas.microsoft.com/office/powerpoint/2010/main" val="196524772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>
            <a:extLst>
              <a:ext uri="{FF2B5EF4-FFF2-40B4-BE49-F238E27FC236}">
                <a16:creationId xmlns:a16="http://schemas.microsoft.com/office/drawing/2014/main" id="{AA5C26AE-11CA-9649-B083-69EECCB046B1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800894" y="2079527"/>
            <a:ext cx="6913563" cy="39782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Fill Chapman flask to 200 ml mark with water</a:t>
            </a:r>
          </a:p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500.0 gram sample of damp aggregate</a:t>
            </a:r>
          </a:p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Add aggregate sample to flask</a:t>
            </a:r>
          </a:p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Agitate flask with sample to remove entrapped air</a:t>
            </a:r>
          </a:p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obtain reading from flask</a:t>
            </a:r>
          </a:p>
          <a:p>
            <a:pPr eaLnBrk="1" hangingPunct="1"/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Using SSD specific gravity of sand look up </a:t>
            </a:r>
            <a:r>
              <a:rPr lang="en-US" altLang="en-US" sz="2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moisture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on chart </a:t>
            </a:r>
            <a:endParaRPr lang="en-US" altLang="en-US" sz="2000" dirty="0"/>
          </a:p>
        </p:txBody>
      </p:sp>
      <p:pic>
        <p:nvPicPr>
          <p:cNvPr id="116740" name="Picture 4">
            <a:extLst>
              <a:ext uri="{FF2B5EF4-FFF2-40B4-BE49-F238E27FC236}">
                <a16:creationId xmlns:a16="http://schemas.microsoft.com/office/drawing/2014/main" id="{64A4D7DC-56E1-9B4F-AA85-6E22FCE19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1676278"/>
            <a:ext cx="3419475" cy="36576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99D84741-351D-492B-8F13-B6C0CFCE22D6}"/>
              </a:ext>
            </a:extLst>
          </p:cNvPr>
          <p:cNvSpPr txBox="1">
            <a:spLocks/>
          </p:cNvSpPr>
          <p:nvPr/>
        </p:nvSpPr>
        <p:spPr>
          <a:xfrm>
            <a:off x="838200" y="1379776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Chapman Flask Method </a:t>
            </a:r>
          </a:p>
        </p:txBody>
      </p:sp>
    </p:spTree>
    <p:extLst>
      <p:ext uri="{BB962C8B-B14F-4D97-AF65-F5344CB8AC3E}">
        <p14:creationId xmlns:p14="http://schemas.microsoft.com/office/powerpoint/2010/main" val="278949540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3B8230A1-3B13-5C47-A29A-E7F449A7BCF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24933" y="2362200"/>
            <a:ext cx="5955379" cy="281940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Gravel and crushed stone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 4.75 mm (0.2 in.), larger than #4 sieve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typically between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9.5 and 37.5 mm (3/8 &amp; 1½ in.) </a:t>
            </a:r>
          </a:p>
        </p:txBody>
      </p:sp>
      <p:pic>
        <p:nvPicPr>
          <p:cNvPr id="21508" name="Picture 4" descr="Fig_5_2">
            <a:extLst>
              <a:ext uri="{FF2B5EF4-FFF2-40B4-BE49-F238E27FC236}">
                <a16:creationId xmlns:a16="http://schemas.microsoft.com/office/drawing/2014/main" id="{49EA5E25-1F23-3B43-A26A-B585AC21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1352" r="999" b="1352"/>
          <a:stretch>
            <a:fillRect/>
          </a:stretch>
        </p:blipFill>
        <p:spPr bwMode="auto">
          <a:xfrm>
            <a:off x="6385740" y="1562100"/>
            <a:ext cx="5527964" cy="3619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7CCA292-6348-4ED7-878A-E1F6CB326811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Coarse Aggregate</a:t>
            </a:r>
          </a:p>
        </p:txBody>
      </p:sp>
    </p:spTree>
    <p:extLst>
      <p:ext uri="{BB962C8B-B14F-4D97-AF65-F5344CB8AC3E}">
        <p14:creationId xmlns:p14="http://schemas.microsoft.com/office/powerpoint/2010/main" val="2007191963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3">
            <a:extLst>
              <a:ext uri="{FF2B5EF4-FFF2-40B4-BE49-F238E27FC236}">
                <a16:creationId xmlns:a16="http://schemas.microsoft.com/office/drawing/2014/main" id="{FA099425-EF2C-3943-91DC-6E42BC7B397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89139"/>
            <a:ext cx="7924800" cy="6457950"/>
          </a:xfrm>
          <a:noFill/>
        </p:spPr>
      </p:pic>
      <p:sp>
        <p:nvSpPr>
          <p:cNvPr id="634884" name="Oval 4">
            <a:extLst>
              <a:ext uri="{FF2B5EF4-FFF2-40B4-BE49-F238E27FC236}">
                <a16:creationId xmlns:a16="http://schemas.microsoft.com/office/drawing/2014/main" id="{9BCF2C8E-781A-784D-BE3F-CAFFB2B3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287" y="4293704"/>
            <a:ext cx="609600" cy="5334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117765" name="Line 6">
            <a:extLst>
              <a:ext uri="{FF2B5EF4-FFF2-40B4-BE49-F238E27FC236}">
                <a16:creationId xmlns:a16="http://schemas.microsoft.com/office/drawing/2014/main" id="{B94BCECA-DB62-7749-B5A9-67DED20A10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0300" y="4560404"/>
            <a:ext cx="685800" cy="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6" name="Line 7">
            <a:extLst>
              <a:ext uri="{FF2B5EF4-FFF2-40B4-BE49-F238E27FC236}">
                <a16:creationId xmlns:a16="http://schemas.microsoft.com/office/drawing/2014/main" id="{8244BD18-E93C-E04B-8D83-A8DDCB5B13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769087" y="401913"/>
            <a:ext cx="0" cy="627408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6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348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3488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D3AAD610-8D90-43FD-B04D-FC2668D93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39617"/>
            <a:ext cx="10174357" cy="3810347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Used in batching</a:t>
            </a:r>
          </a:p>
          <a:p>
            <a:pPr>
              <a:buFontTx/>
              <a:buChar char="•"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Installed per manufactures recommendations</a:t>
            </a:r>
          </a:p>
          <a:p>
            <a:pPr>
              <a:buFontTx/>
              <a:buChar char="•"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Must be calibrated</a:t>
            </a:r>
          </a:p>
          <a:p>
            <a:pPr>
              <a:buFontTx/>
              <a:buChar char="•"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There is a difference between a mixer probe and a bin probe</a:t>
            </a:r>
          </a:p>
          <a:p>
            <a:pPr marL="857250" lvl="1" indent="-457200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Mixer probe measures the moisture of the material in your mixer and controls the water to optimize the moisture</a:t>
            </a:r>
          </a:p>
          <a:p>
            <a:pPr marL="857250" lvl="1" indent="-457200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Bin probes measure the moisture of fine aggregates and crushed stone in bin</a:t>
            </a:r>
          </a:p>
          <a:p>
            <a:pPr marL="400050" lvl="1" indent="0"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118788" name="Footer Placeholder 3">
            <a:extLst>
              <a:ext uri="{FF2B5EF4-FFF2-40B4-BE49-F238E27FC236}">
                <a16:creationId xmlns:a16="http://schemas.microsoft.com/office/drawing/2014/main" id="{E42ED321-D11E-CB46-9725-DE86E02DF5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24000" y="1143000"/>
            <a:ext cx="0" cy="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Aft>
                <a:spcPct val="2500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</a:pPr>
            <a:endParaRPr lang="en-US" altLang="en-US" sz="1000" dirty="0">
              <a:solidFill>
                <a:srgbClr val="F08F49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D9D5BB4-2310-4318-A02B-6F1E155E2DC3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Moisture Probes</a:t>
            </a:r>
          </a:p>
        </p:txBody>
      </p:sp>
    </p:spTree>
    <p:extLst>
      <p:ext uri="{BB962C8B-B14F-4D97-AF65-F5344CB8AC3E}">
        <p14:creationId xmlns:p14="http://schemas.microsoft.com/office/powerpoint/2010/main" val="24908936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ext Box 3">
            <a:extLst>
              <a:ext uri="{FF2B5EF4-FFF2-40B4-BE49-F238E27FC236}">
                <a16:creationId xmlns:a16="http://schemas.microsoft.com/office/drawing/2014/main" id="{4C60CE0D-7D4D-E543-BB2F-73BFE790E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47312"/>
            <a:ext cx="416242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2000" dirty="0"/>
              <a:t>Concrete Mix designs are most often based on SSD conditions for the aggregates, these conditions seldom exist in reality. A mix design containing 1400 pounds of sand with a free moisture of 5% will carry 70 pounds of addition water in to the mix. This water must be adjusted out of the design water</a:t>
            </a:r>
          </a:p>
        </p:txBody>
      </p:sp>
      <p:sp>
        <p:nvSpPr>
          <p:cNvPr id="119812" name="Text Box 4">
            <a:extLst>
              <a:ext uri="{FF2B5EF4-FFF2-40B4-BE49-F238E27FC236}">
                <a16:creationId xmlns:a16="http://schemas.microsoft.com/office/drawing/2014/main" id="{84C0446F-C9E7-4E46-A48C-4A21063D1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113" y="3369735"/>
            <a:ext cx="4278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600"/>
              <a:t>SAND:</a:t>
            </a:r>
          </a:p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600"/>
              <a:t>1400 lb X  5% (free) = 70.00 pounds of water</a:t>
            </a:r>
          </a:p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600"/>
              <a:t>Batch out (1400 + 70) = 1470</a:t>
            </a:r>
          </a:p>
        </p:txBody>
      </p:sp>
      <p:sp>
        <p:nvSpPr>
          <p:cNvPr id="119813" name="Text Box 5">
            <a:extLst>
              <a:ext uri="{FF2B5EF4-FFF2-40B4-BE49-F238E27FC236}">
                <a16:creationId xmlns:a16="http://schemas.microsoft.com/office/drawing/2014/main" id="{4BF29E11-0E1E-2B48-879D-1382CF302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714" y="2222524"/>
            <a:ext cx="20653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600" dirty="0"/>
              <a:t>Mix design calls for:</a:t>
            </a:r>
          </a:p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600" dirty="0"/>
              <a:t>Sand (SSD) 1400 lb.</a:t>
            </a:r>
          </a:p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600" dirty="0"/>
              <a:t>Water 300 lb.</a:t>
            </a:r>
          </a:p>
        </p:txBody>
      </p:sp>
      <p:sp>
        <p:nvSpPr>
          <p:cNvPr id="119814" name="Text Box 6">
            <a:extLst>
              <a:ext uri="{FF2B5EF4-FFF2-40B4-BE49-F238E27FC236}">
                <a16:creationId xmlns:a16="http://schemas.microsoft.com/office/drawing/2014/main" id="{10BDABC5-B417-E94B-96FB-DC7274349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113" y="4817534"/>
            <a:ext cx="2417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600"/>
              <a:t>WATER:</a:t>
            </a:r>
          </a:p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600"/>
              <a:t>300 - 70 = 230 net water</a:t>
            </a:r>
            <a:endParaRPr lang="en-US" altLang="en-US" sz="1600">
              <a:solidFill>
                <a:schemeClr val="accent1"/>
              </a:solidFill>
            </a:endParaRPr>
          </a:p>
        </p:txBody>
      </p:sp>
      <p:sp>
        <p:nvSpPr>
          <p:cNvPr id="119815" name="Text Box 7">
            <a:extLst>
              <a:ext uri="{FF2B5EF4-FFF2-40B4-BE49-F238E27FC236}">
                <a16:creationId xmlns:a16="http://schemas.microsoft.com/office/drawing/2014/main" id="{0FE9089A-CF69-CF41-ABEB-62D5A1ACC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863" y="5884334"/>
            <a:ext cx="3846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chemeClr val="tx2"/>
                </a:solidFill>
              </a:rPr>
              <a:t>All aggregates must be adjusted</a:t>
            </a:r>
            <a:endParaRPr lang="en-US" altLang="en-US" sz="1600" dirty="0">
              <a:solidFill>
                <a:schemeClr val="accent1"/>
              </a:solidFill>
            </a:endParaRPr>
          </a:p>
        </p:txBody>
      </p:sp>
      <p:sp>
        <p:nvSpPr>
          <p:cNvPr id="119816" name="Rectangle 8">
            <a:extLst>
              <a:ext uri="{FF2B5EF4-FFF2-40B4-BE49-F238E27FC236}">
                <a16:creationId xmlns:a16="http://schemas.microsoft.com/office/drawing/2014/main" id="{487C26ED-F1D5-9347-84D1-3D11D67B5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7713" y="3217334"/>
            <a:ext cx="4572000" cy="25908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119817" name="Text Box 9">
            <a:extLst>
              <a:ext uri="{FF2B5EF4-FFF2-40B4-BE49-F238E27FC236}">
                <a16:creationId xmlns:a16="http://schemas.microsoft.com/office/drawing/2014/main" id="{631FCA2B-16FC-8746-B018-617ACF121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3301" y="2912534"/>
            <a:ext cx="1503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Batch Weights</a:t>
            </a:r>
          </a:p>
        </p:txBody>
      </p:sp>
      <p:sp>
        <p:nvSpPr>
          <p:cNvPr id="119818" name="Text Box 10">
            <a:extLst>
              <a:ext uri="{FF2B5EF4-FFF2-40B4-BE49-F238E27FC236}">
                <a16:creationId xmlns:a16="http://schemas.microsoft.com/office/drawing/2014/main" id="{A89654DC-841D-E945-A6E4-694C0E6A2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5514" y="2421996"/>
            <a:ext cx="1616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Design Weights</a:t>
            </a:r>
          </a:p>
        </p:txBody>
      </p:sp>
      <p:sp>
        <p:nvSpPr>
          <p:cNvPr id="599052" name="Text Box 12">
            <a:extLst>
              <a:ext uri="{FF2B5EF4-FFF2-40B4-BE49-F238E27FC236}">
                <a16:creationId xmlns:a16="http://schemas.microsoft.com/office/drawing/2014/main" id="{DEF4BDD8-215E-4ED4-9B33-6171B23CC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2889" y="4261909"/>
            <a:ext cx="439737" cy="1200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720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!</a:t>
            </a:r>
            <a:endParaRPr lang="en-US" sz="160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48ED53DD-3E30-4605-9DC5-542C8655AD25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Moisture Compensation Example</a:t>
            </a:r>
          </a:p>
        </p:txBody>
      </p:sp>
    </p:spTree>
    <p:extLst>
      <p:ext uri="{BB962C8B-B14F-4D97-AF65-F5344CB8AC3E}">
        <p14:creationId xmlns:p14="http://schemas.microsoft.com/office/powerpoint/2010/main" val="156854597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Text Box 5">
            <a:extLst>
              <a:ext uri="{FF2B5EF4-FFF2-40B4-BE49-F238E27FC236}">
                <a16:creationId xmlns:a16="http://schemas.microsoft.com/office/drawing/2014/main" id="{72325BE8-9498-6242-B96B-89C05746E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543" y="6290127"/>
            <a:ext cx="7162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1600" u="sng"/>
              <a:t>Total moisture</a:t>
            </a:r>
            <a:r>
              <a:rPr lang="en-US" altLang="en-US" sz="1600"/>
              <a:t> = Free moisture + Aggregate absorption</a:t>
            </a:r>
          </a:p>
        </p:txBody>
      </p:sp>
      <p:graphicFrame>
        <p:nvGraphicFramePr>
          <p:cNvPr id="180349" name="Group 1149">
            <a:extLst>
              <a:ext uri="{FF2B5EF4-FFF2-40B4-BE49-F238E27FC236}">
                <a16:creationId xmlns:a16="http://schemas.microsoft.com/office/drawing/2014/main" id="{97EF99A3-21B0-496B-870C-031A678AE46D}"/>
              </a:ext>
            </a:extLst>
          </p:cNvPr>
          <p:cNvGraphicFramePr>
            <a:graphicFrameLocks noGrp="1"/>
          </p:cNvGraphicFramePr>
          <p:nvPr/>
        </p:nvGraphicFramePr>
        <p:xfrm>
          <a:off x="2286000" y="425451"/>
          <a:ext cx="8229601" cy="5686427"/>
        </p:xfrm>
        <a:graphic>
          <a:graphicData uri="http://schemas.openxmlformats.org/drawingml/2006/table">
            <a:tbl>
              <a:tblPr/>
              <a:tblGrid>
                <a:gridCol w="1354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9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4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678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2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304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Materials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Pounds of Material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S.G.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Abs Volume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SSD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Moisture Adjustment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Batch Weight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95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764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Cement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3.15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2.04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826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Type F Ash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2.48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764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826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Miller Stone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1873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2.85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10.53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1873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1910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826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Evert Sand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1247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2.62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7.63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1247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1297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826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Water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4.81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826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Air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5%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5%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826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3920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27.00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3920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2764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Density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145.2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145.2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27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2764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Materials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Moisture %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Absorption                    %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Free                        %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Moisture Adjustment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582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Miller Stone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3.00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37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582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Evert Sand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5.50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4.00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21982" name="Oval 1151">
            <a:extLst>
              <a:ext uri="{FF2B5EF4-FFF2-40B4-BE49-F238E27FC236}">
                <a16:creationId xmlns:a16="http://schemas.microsoft.com/office/drawing/2014/main" id="{B063CCB4-36B8-2041-A4FE-83327FA4A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5605" y="2451652"/>
            <a:ext cx="566530" cy="109993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121983" name="Line 1152">
            <a:extLst>
              <a:ext uri="{FF2B5EF4-FFF2-40B4-BE49-F238E27FC236}">
                <a16:creationId xmlns:a16="http://schemas.microsoft.com/office/drawing/2014/main" id="{DF0BF145-E689-0F46-8147-F96A7BB983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21148" y="3429000"/>
            <a:ext cx="1384852" cy="16764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0448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>
            <a:extLst>
              <a:ext uri="{FF2B5EF4-FFF2-40B4-BE49-F238E27FC236}">
                <a16:creationId xmlns:a16="http://schemas.microsoft.com/office/drawing/2014/main" id="{5C6A6F20-753D-7145-BA1D-412E11F1F1D8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838200" y="2320240"/>
            <a:ext cx="5334000" cy="3870325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marL="285750" indent="-28575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Affect the properties of fresh concrete:</a:t>
            </a:r>
          </a:p>
          <a:p>
            <a:pPr lvl="1" indent="-3429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rough textured, angular, elongated particles have greater surface area and require more cement paste than do smooth rounded particles</a:t>
            </a:r>
          </a:p>
          <a:p>
            <a:pPr lvl="1" indent="-3429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angular and poorly graded aggregates are harder to finish</a:t>
            </a:r>
          </a:p>
        </p:txBody>
      </p:sp>
      <p:sp>
        <p:nvSpPr>
          <p:cNvPr id="129028" name="Rectangle 4">
            <a:extLst>
              <a:ext uri="{FF2B5EF4-FFF2-40B4-BE49-F238E27FC236}">
                <a16:creationId xmlns:a16="http://schemas.microsoft.com/office/drawing/2014/main" id="{D25CF4D2-A4C8-1E4F-BD8E-FC7A6EE1B1DA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6377354" y="2306637"/>
            <a:ext cx="5181600" cy="3870325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marL="285750" indent="-28575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Generally:</a:t>
            </a:r>
          </a:p>
          <a:p>
            <a:pPr lvl="1" indent="-3429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rounded gravel makes stronger and more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finishable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lean mixes</a:t>
            </a:r>
          </a:p>
          <a:p>
            <a:pPr lvl="1" indent="-3429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angular crushed stone is better suited for high strength, richer cement paste mixes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ACF9162-4415-4327-8C15-16424CD589B6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 Texture and Shape</a:t>
            </a:r>
          </a:p>
        </p:txBody>
      </p:sp>
    </p:spTree>
    <p:extLst>
      <p:ext uri="{BB962C8B-B14F-4D97-AF65-F5344CB8AC3E}">
        <p14:creationId xmlns:p14="http://schemas.microsoft.com/office/powerpoint/2010/main" val="162826073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907" name="Picture 3" descr="Rounded">
            <a:extLst>
              <a:ext uri="{FF2B5EF4-FFF2-40B4-BE49-F238E27FC236}">
                <a16:creationId xmlns:a16="http://schemas.microsoft.com/office/drawing/2014/main" id="{42021C03-2F28-7641-B972-20457034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320925"/>
            <a:ext cx="19050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08" name="Picture 4" descr="Angular">
            <a:extLst>
              <a:ext uri="{FF2B5EF4-FFF2-40B4-BE49-F238E27FC236}">
                <a16:creationId xmlns:a16="http://schemas.microsoft.com/office/drawing/2014/main" id="{B363416C-BA57-0C49-A310-223A9F670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2465664"/>
            <a:ext cx="17526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09" name="Picture 5" descr="Flat">
            <a:extLst>
              <a:ext uri="{FF2B5EF4-FFF2-40B4-BE49-F238E27FC236}">
                <a16:creationId xmlns:a16="http://schemas.microsoft.com/office/drawing/2014/main" id="{510D67F3-818F-DE45-90AA-21AC09A42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4534355"/>
            <a:ext cx="17526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10" name="Picture 6" descr="Elongated">
            <a:extLst>
              <a:ext uri="{FF2B5EF4-FFF2-40B4-BE49-F238E27FC236}">
                <a16:creationId xmlns:a16="http://schemas.microsoft.com/office/drawing/2014/main" id="{D6793619-DA4C-474E-872F-ECFB2482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2311903"/>
            <a:ext cx="1981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911" name="Picture 7" descr="F&amp;E">
            <a:extLst>
              <a:ext uri="{FF2B5EF4-FFF2-40B4-BE49-F238E27FC236}">
                <a16:creationId xmlns:a16="http://schemas.microsoft.com/office/drawing/2014/main" id="{EAFC2D94-AA22-BC45-84A0-9D1D13372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4369303"/>
            <a:ext cx="21621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E3A0540C-8336-417A-AFB7-4008CD404645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 Texture and Shape</a:t>
            </a:r>
          </a:p>
        </p:txBody>
      </p:sp>
    </p:spTree>
    <p:extLst>
      <p:ext uri="{BB962C8B-B14F-4D97-AF65-F5344CB8AC3E}">
        <p14:creationId xmlns:p14="http://schemas.microsoft.com/office/powerpoint/2010/main" val="219478436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>
            <a:extLst>
              <a:ext uri="{FF2B5EF4-FFF2-40B4-BE49-F238E27FC236}">
                <a16:creationId xmlns:a16="http://schemas.microsoft.com/office/drawing/2014/main" id="{CBBE0F04-B7A1-BF47-BCA6-7EDB98331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199" y="2346854"/>
            <a:ext cx="10515600" cy="3988631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Mineralogy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Compressive or Flexural strength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Surface texture and cleanliness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Particle shape, max size, and gradation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Compatibility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Finishability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 general, the more rounded (especially in sand) the particle shape = better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finishability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Water Requirements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Grading, particle shape, mineralogy, and absorption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C478FDA-EB6C-4027-821E-F890A023FCE6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Review – Concrete Properties Influenced by Aggregates</a:t>
            </a:r>
          </a:p>
        </p:txBody>
      </p:sp>
    </p:spTree>
    <p:extLst>
      <p:ext uri="{BB962C8B-B14F-4D97-AF65-F5344CB8AC3E}">
        <p14:creationId xmlns:p14="http://schemas.microsoft.com/office/powerpoint/2010/main" val="24298782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>
            <a:extLst>
              <a:ext uri="{FF2B5EF4-FFF2-40B4-BE49-F238E27FC236}">
                <a16:creationId xmlns:a16="http://schemas.microsoft.com/office/drawing/2014/main" id="{6F36931F-927F-D44C-B37E-EF82844F6CE3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838200" y="2268099"/>
            <a:ext cx="10515600" cy="3937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Workability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Gradation </a:t>
            </a:r>
          </a:p>
          <a:p>
            <a:pPr lvl="2" eaLnBrk="1" hangingPunct="1"/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Particle size and distribution</a:t>
            </a:r>
          </a:p>
          <a:p>
            <a:pPr lvl="2" eaLnBrk="1" hangingPunct="1"/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Affects economy of mix design</a:t>
            </a:r>
          </a:p>
          <a:p>
            <a:pPr lvl="2" eaLnBrk="1" hangingPunct="1"/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Should be graded up to the largest size practical for job conditions</a:t>
            </a:r>
          </a:p>
          <a:p>
            <a:pPr lvl="2" eaLnBrk="1" hangingPunct="1"/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Affects workability and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placeability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Nature of particles</a:t>
            </a:r>
          </a:p>
          <a:p>
            <a:pPr lvl="2" eaLnBrk="1" hangingPunct="1"/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Shape, porosity, surface texture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C02EB94-3423-43B0-A962-EDE59E07A1A6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Review – Concrete Properties Influenced by Aggregates</a:t>
            </a:r>
          </a:p>
        </p:txBody>
      </p:sp>
    </p:spTree>
    <p:extLst>
      <p:ext uri="{BB962C8B-B14F-4D97-AF65-F5344CB8AC3E}">
        <p14:creationId xmlns:p14="http://schemas.microsoft.com/office/powerpoint/2010/main" val="16105846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>
            <a:extLst>
              <a:ext uri="{FF2B5EF4-FFF2-40B4-BE49-F238E27FC236}">
                <a16:creationId xmlns:a16="http://schemas.microsoft.com/office/drawing/2014/main" id="{24C93628-EA4F-9447-8CED-7817D7FAD2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199" y="2413001"/>
            <a:ext cx="10308771" cy="36115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Durability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Freeze-thaw resistance, potential for cracking, abrasion, wet/dry, heat/cool, ASR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Air entrainment will not protect against concrete made with non-durable aggregates</a:t>
            </a:r>
          </a:p>
          <a:p>
            <a:pPr eaLnBrk="1" hangingPunct="1"/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Shrinkage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Larger the volume fraction of aggregate, the lower the drying shrinkage of concrete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Use largest nominal max size of coarse aggregate to reduce potential of drying shrinkage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0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CE6C103-05C4-46CA-9DE5-A64F86B15629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Review – Concrete Properties Influenced by Aggregates</a:t>
            </a:r>
          </a:p>
        </p:txBody>
      </p:sp>
    </p:spTree>
    <p:extLst>
      <p:ext uri="{BB962C8B-B14F-4D97-AF65-F5344CB8AC3E}">
        <p14:creationId xmlns:p14="http://schemas.microsoft.com/office/powerpoint/2010/main" val="40781456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>
            <a:extLst>
              <a:ext uri="{FF2B5EF4-FFF2-40B4-BE49-F238E27FC236}">
                <a16:creationId xmlns:a16="http://schemas.microsoft.com/office/drawing/2014/main" id="{8213E3A0-511F-9A42-A8DD-530E4EB9BE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394857"/>
            <a:ext cx="5257800" cy="2909296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marL="285750" indent="-28575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Coarse sand or under-sanded mixes:</a:t>
            </a:r>
          </a:p>
          <a:p>
            <a:pPr lvl="1" indent="-3429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hard to pump</a:t>
            </a:r>
          </a:p>
          <a:p>
            <a:pPr lvl="1" indent="-3429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hard to consolidate</a:t>
            </a:r>
          </a:p>
          <a:p>
            <a:pPr lvl="1" indent="-3429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bleed excessively</a:t>
            </a:r>
          </a:p>
          <a:p>
            <a:pPr lvl="1" indent="-3429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segregate</a:t>
            </a:r>
          </a:p>
          <a:p>
            <a:pPr lvl="1" indent="-3429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hard to get accurate slump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DC8B91F-555C-40EB-A701-A1933E49F81F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Review – Concrete Properties Influenced by Aggregates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0F3BBB6-A05D-4D50-AABE-9AD0ED0D4601}"/>
              </a:ext>
            </a:extLst>
          </p:cNvPr>
          <p:cNvSpPr txBox="1">
            <a:spLocks noChangeArrowheads="1"/>
          </p:cNvSpPr>
          <p:nvPr/>
        </p:nvSpPr>
        <p:spPr>
          <a:xfrm>
            <a:off x="6694714" y="2408109"/>
            <a:ext cx="4659086" cy="3709661"/>
          </a:xfrm>
          <a:prstGeom prst="rect">
            <a:avLst/>
          </a:prstGeom>
          <a:noFill/>
        </p:spPr>
        <p:txBody>
          <a:bodyPr vert="horz" lIns="92075" tIns="46038" rIns="92075" bIns="4603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Fine sand or over-sanded mixes:</a:t>
            </a:r>
          </a:p>
          <a:p>
            <a:pPr lvl="1" indent="-3429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increase water demand</a:t>
            </a:r>
          </a:p>
          <a:p>
            <a:pPr lvl="1" indent="-3429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sticky, hard to finish surface</a:t>
            </a:r>
          </a:p>
          <a:p>
            <a:pPr lvl="1" indent="-3429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reduced strength</a:t>
            </a:r>
          </a:p>
          <a:p>
            <a:pPr lvl="1" indent="-3429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blister</a:t>
            </a:r>
          </a:p>
          <a:p>
            <a:pPr lvl="1" indent="-342900"/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bugholes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scaling</a:t>
            </a:r>
          </a:p>
          <a:p>
            <a:pPr marL="285750" indent="-285750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884921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D9321A34-FF6C-0244-97F4-83FD56FEE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4933" y="2438400"/>
            <a:ext cx="5849368" cy="2703443"/>
          </a:xfrm>
        </p:spPr>
        <p:txBody>
          <a:bodyPr>
            <a:noAutofit/>
          </a:bodyPr>
          <a:lstStyle/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Natural sand, manufactured sand or crushed stone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&lt; 4.75 mm (0.2 in.), will pass #4 sieve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F.A. content usually  35% to 45% by mass or volume of total aggregate</a:t>
            </a:r>
          </a:p>
        </p:txBody>
      </p:sp>
      <p:pic>
        <p:nvPicPr>
          <p:cNvPr id="23556" name="Picture 4" descr="Fig_5_1">
            <a:extLst>
              <a:ext uri="{FF2B5EF4-FFF2-40B4-BE49-F238E27FC236}">
                <a16:creationId xmlns:a16="http://schemas.microsoft.com/office/drawing/2014/main" id="{CC667975-7EE4-554B-A6BF-38B2BCDA4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2475" r="2000" b="2475"/>
          <a:stretch>
            <a:fillRect/>
          </a:stretch>
        </p:blipFill>
        <p:spPr bwMode="auto">
          <a:xfrm>
            <a:off x="6374301" y="1553848"/>
            <a:ext cx="5292766" cy="39998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B9E23C8-2AF4-4509-9CC5-A93E890B045B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Fine Aggregate</a:t>
            </a:r>
          </a:p>
        </p:txBody>
      </p:sp>
    </p:spTree>
    <p:extLst>
      <p:ext uri="{BB962C8B-B14F-4D97-AF65-F5344CB8AC3E}">
        <p14:creationId xmlns:p14="http://schemas.microsoft.com/office/powerpoint/2010/main" val="1644801420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>
            <a:extLst>
              <a:ext uri="{FF2B5EF4-FFF2-40B4-BE49-F238E27FC236}">
                <a16:creationId xmlns:a16="http://schemas.microsoft.com/office/drawing/2014/main" id="{4F84F8B5-C466-464A-B010-7B33CD703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2603500"/>
            <a:ext cx="2032000" cy="1651000"/>
          </a:xfrm>
          <a:prstGeom prst="rect">
            <a:avLst/>
          </a:prstGeom>
          <a:solidFill>
            <a:srgbClr val="AFAFA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272C1CA1-23EC-B44A-A43F-3575BE6D1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1689100"/>
            <a:ext cx="2032000" cy="1651000"/>
          </a:xfrm>
          <a:prstGeom prst="rect">
            <a:avLst/>
          </a:prstGeom>
          <a:solidFill>
            <a:schemeClr val="folHlink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132101" name="Line 5">
            <a:extLst>
              <a:ext uri="{FF2B5EF4-FFF2-40B4-BE49-F238E27FC236}">
                <a16:creationId xmlns:a16="http://schemas.microsoft.com/office/drawing/2014/main" id="{16E5079F-95EF-F04C-AEE4-3A803688F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4267200"/>
            <a:ext cx="22860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2" name="Line 6">
            <a:extLst>
              <a:ext uri="{FF2B5EF4-FFF2-40B4-BE49-F238E27FC236}">
                <a16:creationId xmlns:a16="http://schemas.microsoft.com/office/drawing/2014/main" id="{068C1AE5-996A-9042-B1F3-9ECAE9C09B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5100" y="3352800"/>
            <a:ext cx="23622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3" name="Line 7">
            <a:extLst>
              <a:ext uri="{FF2B5EF4-FFF2-40B4-BE49-F238E27FC236}">
                <a16:creationId xmlns:a16="http://schemas.microsoft.com/office/drawing/2014/main" id="{4A7D8738-62BC-6D4D-A17C-01E55B268F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4267200"/>
            <a:ext cx="0" cy="6096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4" name="Line 8">
            <a:extLst>
              <a:ext uri="{FF2B5EF4-FFF2-40B4-BE49-F238E27FC236}">
                <a16:creationId xmlns:a16="http://schemas.microsoft.com/office/drawing/2014/main" id="{D4EED496-7D4F-544D-902D-2657522F14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352800"/>
            <a:ext cx="0" cy="6096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5" name="Line 9">
            <a:extLst>
              <a:ext uri="{FF2B5EF4-FFF2-40B4-BE49-F238E27FC236}">
                <a16:creationId xmlns:a16="http://schemas.microsoft.com/office/drawing/2014/main" id="{A294D476-4139-F24F-9CA2-A92C88EA6C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3962400"/>
            <a:ext cx="3200400" cy="914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6" name="Line 10">
            <a:extLst>
              <a:ext uri="{FF2B5EF4-FFF2-40B4-BE49-F238E27FC236}">
                <a16:creationId xmlns:a16="http://schemas.microsoft.com/office/drawing/2014/main" id="{6647DC66-9DD0-034D-95A0-1BCE101D981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419600"/>
            <a:ext cx="0" cy="914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7" name="Line 11">
            <a:extLst>
              <a:ext uri="{FF2B5EF4-FFF2-40B4-BE49-F238E27FC236}">
                <a16:creationId xmlns:a16="http://schemas.microsoft.com/office/drawing/2014/main" id="{E9A87920-E55B-4146-A7FE-A94534318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334000"/>
            <a:ext cx="44958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6220" name="Rectangle 12">
            <a:extLst>
              <a:ext uri="{FF2B5EF4-FFF2-40B4-BE49-F238E27FC236}">
                <a16:creationId xmlns:a16="http://schemas.microsoft.com/office/drawing/2014/main" id="{66D63476-BD63-46B3-9DE4-5B26306B9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5526" y="2903538"/>
            <a:ext cx="1920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Stone:  Specific Gravity = 2.70</a:t>
            </a:r>
          </a:p>
        </p:txBody>
      </p:sp>
      <p:sp>
        <p:nvSpPr>
          <p:cNvPr id="606221" name="Rectangle 13">
            <a:extLst>
              <a:ext uri="{FF2B5EF4-FFF2-40B4-BE49-F238E27FC236}">
                <a16:creationId xmlns:a16="http://schemas.microsoft.com/office/drawing/2014/main" id="{03E8CDB1-F94A-4D0F-AA42-CCB127A2E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4" y="1912938"/>
            <a:ext cx="1920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Water:  Specific Gravity = 1.00</a:t>
            </a:r>
          </a:p>
        </p:txBody>
      </p:sp>
      <p:sp>
        <p:nvSpPr>
          <p:cNvPr id="606222" name="Rectangle 14">
            <a:extLst>
              <a:ext uri="{FF2B5EF4-FFF2-40B4-BE49-F238E27FC236}">
                <a16:creationId xmlns:a16="http://schemas.microsoft.com/office/drawing/2014/main" id="{FB841F8D-A8FE-4D06-A0F0-1B3AA82D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776" y="5570538"/>
            <a:ext cx="56689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22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Same Volume, but 2.70 Times More Mass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5889C838-5AB5-4052-B91B-BFC63E519FCF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Specific Gravity</a:t>
            </a:r>
          </a:p>
        </p:txBody>
      </p:sp>
    </p:spTree>
    <p:extLst>
      <p:ext uri="{BB962C8B-B14F-4D97-AF65-F5344CB8AC3E}">
        <p14:creationId xmlns:p14="http://schemas.microsoft.com/office/powerpoint/2010/main" val="148130971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>
            <a:extLst>
              <a:ext uri="{FF2B5EF4-FFF2-40B4-BE49-F238E27FC236}">
                <a16:creationId xmlns:a16="http://schemas.microsoft.com/office/drawing/2014/main" id="{A999755D-2A74-6741-BED0-01586561B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199" y="2146852"/>
            <a:ext cx="10918371" cy="3157300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marL="285750" indent="-285750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ratio of a material’s weight to the weight of an equal volume of water</a:t>
            </a:r>
          </a:p>
          <a:p>
            <a:pPr marL="285750" indent="-285750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Also, the relative density of a material compared to water</a:t>
            </a:r>
          </a:p>
          <a:p>
            <a:pPr marL="285750" indent="-285750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Bulk specific gravity (SSD)</a:t>
            </a:r>
          </a:p>
          <a:p>
            <a:pPr lvl="1" indent="-3429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Used to determine the “solid volume” (absolute volume) of a material going into concrete</a:t>
            </a:r>
          </a:p>
          <a:p>
            <a:pPr marL="285750" indent="-285750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Ensures proper yield</a:t>
            </a:r>
          </a:p>
          <a:p>
            <a:pPr marL="285750" indent="-285750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SG of normal weight aggregates vary from 2.40 to 2.80</a:t>
            </a:r>
          </a:p>
          <a:p>
            <a:pPr marL="285750" indent="-285750"/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endParaRPr lang="en-US" altLang="en-US" sz="18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93E0727-3495-4869-97B7-1D3D2606E3A3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Specific Gravity</a:t>
            </a:r>
          </a:p>
        </p:txBody>
      </p:sp>
    </p:spTree>
    <p:extLst>
      <p:ext uri="{BB962C8B-B14F-4D97-AF65-F5344CB8AC3E}">
        <p14:creationId xmlns:p14="http://schemas.microsoft.com/office/powerpoint/2010/main" val="197413550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>
            <a:extLst>
              <a:ext uri="{FF2B5EF4-FFF2-40B4-BE49-F238E27FC236}">
                <a16:creationId xmlns:a16="http://schemas.microsoft.com/office/drawing/2014/main" id="{8004C9CF-820B-0046-9622-D2FFFFB0DE8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38200" y="2307771"/>
            <a:ext cx="8232247" cy="354874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Obtain truly representative sample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Critical to any standardized testing of concrete materials.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Every time aggregate is moved, handled or stored they tend to segregate.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As particles tend to segregate (fines vs. coarse) samples obtained may not represent the pile		 </a:t>
            </a:r>
          </a:p>
        </p:txBody>
      </p:sp>
      <p:pic>
        <p:nvPicPr>
          <p:cNvPr id="136196" name="Picture 4" descr="IN01040_[1]">
            <a:extLst>
              <a:ext uri="{FF2B5EF4-FFF2-40B4-BE49-F238E27FC236}">
                <a16:creationId xmlns:a16="http://schemas.microsoft.com/office/drawing/2014/main" id="{A4B1E789-39F8-CB4A-B6D3-13E89D595C91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0447" y="1553848"/>
            <a:ext cx="2457450" cy="2836863"/>
          </a:xfrm>
          <a:noFill/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62A3E62C-0078-4796-82A5-E5E26C7F2877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Sampling Aggregate for testing</a:t>
            </a:r>
          </a:p>
        </p:txBody>
      </p:sp>
    </p:spTree>
    <p:extLst>
      <p:ext uri="{BB962C8B-B14F-4D97-AF65-F5344CB8AC3E}">
        <p14:creationId xmlns:p14="http://schemas.microsoft.com/office/powerpoint/2010/main" val="10742915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>
            <a:extLst>
              <a:ext uri="{FF2B5EF4-FFF2-40B4-BE49-F238E27FC236}">
                <a16:creationId xmlns:a16="http://schemas.microsoft.com/office/drawing/2014/main" id="{6992F0B0-DEC0-FF4C-949F-CEAA009093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2146851"/>
            <a:ext cx="10765971" cy="411001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ASTM D75 Collecting Sample from Stockpile</a:t>
            </a: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ASTM C702 Reducing Samples of Aggregate to Testing Size</a:t>
            </a: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Sample Splitter Method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Each sample must be representative of total product ( i.e., sampled correctly)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Sample Splitter</a:t>
            </a:r>
          </a:p>
          <a:p>
            <a:pPr lvl="2" eaLnBrk="1" hangingPunct="1">
              <a:lnSpc>
                <a:spcPct val="7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Must have equal width chutes</a:t>
            </a:r>
          </a:p>
          <a:p>
            <a:pPr lvl="2" eaLnBrk="1" hangingPunct="1">
              <a:lnSpc>
                <a:spcPct val="7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Must have two receptacles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Place sample in hopper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Distribute Evenly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Allow to Freely Flow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Repeat as many times as necessary.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066ECB4-7865-44C5-ACF1-5985C62A7FD8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Collecting and Reducing Field Samples</a:t>
            </a:r>
          </a:p>
        </p:txBody>
      </p:sp>
    </p:spTree>
    <p:extLst>
      <p:ext uri="{BB962C8B-B14F-4D97-AF65-F5344CB8AC3E}">
        <p14:creationId xmlns:p14="http://schemas.microsoft.com/office/powerpoint/2010/main" val="1759597399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3" descr="Splitter">
            <a:extLst>
              <a:ext uri="{FF2B5EF4-FFF2-40B4-BE49-F238E27FC236}">
                <a16:creationId xmlns:a16="http://schemas.microsoft.com/office/drawing/2014/main" id="{5B16C01E-49D2-0E41-9CEB-C1860C2F4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97782"/>
            <a:ext cx="3962400" cy="437991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531834-DB9B-4525-9B75-D29990E0CF8C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2329542"/>
            <a:ext cx="6455229" cy="3927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Sample Splitter Method</a:t>
            </a:r>
          </a:p>
          <a:p>
            <a:pPr lvl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Each sample must be representative of total product ( i.e., sampled correctly)</a:t>
            </a:r>
          </a:p>
          <a:p>
            <a:pPr lvl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Sample Splitter</a:t>
            </a:r>
          </a:p>
          <a:p>
            <a:pPr lvl="2">
              <a:lnSpc>
                <a:spcPct val="7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Must have equal width chutes</a:t>
            </a:r>
          </a:p>
          <a:p>
            <a:pPr lvl="2">
              <a:lnSpc>
                <a:spcPct val="70000"/>
              </a:lnSpc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Must have two receptacles</a:t>
            </a:r>
          </a:p>
          <a:p>
            <a:pPr lvl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Place sample in hopper</a:t>
            </a:r>
          </a:p>
          <a:p>
            <a:pPr lvl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Distribute Evenly</a:t>
            </a:r>
          </a:p>
          <a:p>
            <a:pPr lvl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Allow to Freely Flow</a:t>
            </a:r>
          </a:p>
          <a:p>
            <a:pPr lvl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Repeat as many times as necessary.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8EAADF0-A0D1-4CCA-95C0-015FA3E5F87E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Reducing Field Samples</a:t>
            </a:r>
          </a:p>
        </p:txBody>
      </p:sp>
    </p:spTree>
    <p:extLst>
      <p:ext uri="{BB962C8B-B14F-4D97-AF65-F5344CB8AC3E}">
        <p14:creationId xmlns:p14="http://schemas.microsoft.com/office/powerpoint/2010/main" val="3296953272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>
            <a:extLst>
              <a:ext uri="{FF2B5EF4-FFF2-40B4-BE49-F238E27FC236}">
                <a16:creationId xmlns:a16="http://schemas.microsoft.com/office/drawing/2014/main" id="{1C214014-A495-D244-8118-018F6ACDDD0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2373086"/>
            <a:ext cx="8922808" cy="3837745"/>
          </a:xfrm>
        </p:spPr>
        <p:txBody>
          <a:bodyPr/>
          <a:lstStyle/>
          <a:p>
            <a:pPr eaLnBrk="1" hangingPunct="1"/>
            <a:r>
              <a:rPr lang="en-US" altLang="en-US" dirty="0"/>
              <a:t>Stockpile Method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Mix Sample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Place in Single Pile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Divide Into Equal Quarters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Collect Opposite Quarters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D1B1CBF-E79C-48AD-A25E-38F53001EF58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Reducing Field Samples</a:t>
            </a:r>
          </a:p>
        </p:txBody>
      </p:sp>
    </p:spTree>
    <p:extLst>
      <p:ext uri="{BB962C8B-B14F-4D97-AF65-F5344CB8AC3E}">
        <p14:creationId xmlns:p14="http://schemas.microsoft.com/office/powerpoint/2010/main" val="3557422043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5" name="Picture 3" descr="SPLIT">
            <a:extLst>
              <a:ext uri="{FF2B5EF4-FFF2-40B4-BE49-F238E27FC236}">
                <a16:creationId xmlns:a16="http://schemas.microsoft.com/office/drawing/2014/main" id="{5C73B51F-128D-6E43-8CDD-23E7A57B7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019" y="1430868"/>
            <a:ext cx="68183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04" name="Text Box 4">
            <a:extLst>
              <a:ext uri="{FF2B5EF4-FFF2-40B4-BE49-F238E27FC236}">
                <a16:creationId xmlns:a16="http://schemas.microsoft.com/office/drawing/2014/main" id="{F05065C1-202D-4D3C-B802-6DE338BA1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932" y="3335869"/>
            <a:ext cx="2376487" cy="2444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Cone sample on hard, clean surface</a:t>
            </a:r>
          </a:p>
        </p:txBody>
      </p:sp>
      <p:sp>
        <p:nvSpPr>
          <p:cNvPr id="640005" name="Text Box 5">
            <a:extLst>
              <a:ext uri="{FF2B5EF4-FFF2-40B4-BE49-F238E27FC236}">
                <a16:creationId xmlns:a16="http://schemas.microsoft.com/office/drawing/2014/main" id="{4CAC2E79-FFF3-4A7F-9053-470EF1BCA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218" y="3335869"/>
            <a:ext cx="2057400" cy="2444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Mix by forming new cone</a:t>
            </a:r>
          </a:p>
        </p:txBody>
      </p:sp>
      <p:sp>
        <p:nvSpPr>
          <p:cNvPr id="640006" name="Text Box 6">
            <a:extLst>
              <a:ext uri="{FF2B5EF4-FFF2-40B4-BE49-F238E27FC236}">
                <a16:creationId xmlns:a16="http://schemas.microsoft.com/office/drawing/2014/main" id="{AF509ED0-A798-47C6-8756-7758D1866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418" y="3345394"/>
            <a:ext cx="2438400" cy="2444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Quarter after flattening cone</a:t>
            </a:r>
          </a:p>
        </p:txBody>
      </p:sp>
      <p:sp>
        <p:nvSpPr>
          <p:cNvPr id="640007" name="Text Box 7">
            <a:extLst>
              <a:ext uri="{FF2B5EF4-FFF2-40B4-BE49-F238E27FC236}">
                <a16:creationId xmlns:a16="http://schemas.microsoft.com/office/drawing/2014/main" id="{F10B1B1E-98D5-4628-9213-6F14D242A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018" y="5545669"/>
            <a:ext cx="2438400" cy="2444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Sample divided into quarters</a:t>
            </a:r>
          </a:p>
        </p:txBody>
      </p:sp>
      <p:sp>
        <p:nvSpPr>
          <p:cNvPr id="640008" name="Text Box 8">
            <a:extLst>
              <a:ext uri="{FF2B5EF4-FFF2-40B4-BE49-F238E27FC236}">
                <a16:creationId xmlns:a16="http://schemas.microsoft.com/office/drawing/2014/main" id="{7DD47D2A-7208-4E09-AAFE-71258979B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618" y="5545669"/>
            <a:ext cx="2438400" cy="3968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Retain opposite corners, reject other two corners</a:t>
            </a:r>
          </a:p>
        </p:txBody>
      </p:sp>
      <p:sp>
        <p:nvSpPr>
          <p:cNvPr id="640009" name="Text Box 9">
            <a:extLst>
              <a:ext uri="{FF2B5EF4-FFF2-40B4-BE49-F238E27FC236}">
                <a16:creationId xmlns:a16="http://schemas.microsoft.com/office/drawing/2014/main" id="{BBB3BD66-6B84-4C92-8C6F-7E205D7B1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618" y="5926668"/>
            <a:ext cx="3581400" cy="3048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Quartering on a Hard, Clean Surface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7C7A4F2C-48C7-4369-909F-F3F09FD967B3}"/>
              </a:ext>
            </a:extLst>
          </p:cNvPr>
          <p:cNvSpPr txBox="1">
            <a:spLocks/>
          </p:cNvSpPr>
          <p:nvPr/>
        </p:nvSpPr>
        <p:spPr>
          <a:xfrm>
            <a:off x="838200" y="1553847"/>
            <a:ext cx="3385457" cy="22779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Reducing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Field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Samples</a:t>
            </a:r>
          </a:p>
        </p:txBody>
      </p:sp>
    </p:spTree>
    <p:extLst>
      <p:ext uri="{BB962C8B-B14F-4D97-AF65-F5344CB8AC3E}">
        <p14:creationId xmlns:p14="http://schemas.microsoft.com/office/powerpoint/2010/main" val="2650229997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>
            <a:extLst>
              <a:ext uri="{FF2B5EF4-FFF2-40B4-BE49-F238E27FC236}">
                <a16:creationId xmlns:a16="http://schemas.microsoft.com/office/drawing/2014/main" id="{8D80F941-AE53-6B46-A629-A5F5D36EE8A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38200" y="2307772"/>
            <a:ext cx="10330543" cy="348342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Ensures aggregates are sampled and tested correctly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Critical to obtain predictable and consistent concrete properties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A65D419-501B-431F-9BE6-83BF1AC2796C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QC/QA Program</a:t>
            </a:r>
          </a:p>
        </p:txBody>
      </p:sp>
    </p:spTree>
    <p:extLst>
      <p:ext uri="{BB962C8B-B14F-4D97-AF65-F5344CB8AC3E}">
        <p14:creationId xmlns:p14="http://schemas.microsoft.com/office/powerpoint/2010/main" val="30292074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3" descr="PipeStack1">
            <a:extLst>
              <a:ext uri="{FF2B5EF4-FFF2-40B4-BE49-F238E27FC236}">
                <a16:creationId xmlns:a16="http://schemas.microsoft.com/office/drawing/2014/main" id="{DD25F3BF-DDE7-7A41-982A-8D314F42226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4" r="10274" b="14724"/>
          <a:stretch/>
        </p:blipFill>
        <p:spPr>
          <a:xfrm>
            <a:off x="-130630" y="0"/>
            <a:ext cx="12322629" cy="6858000"/>
          </a:xfr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1B42B1-E692-4457-95AF-FF13C558D86A}"/>
              </a:ext>
            </a:extLst>
          </p:cNvPr>
          <p:cNvSpPr txBox="1">
            <a:spLocks noChangeArrowheads="1"/>
          </p:cNvSpPr>
          <p:nvPr/>
        </p:nvSpPr>
        <p:spPr>
          <a:xfrm>
            <a:off x="2588138" y="2209800"/>
            <a:ext cx="7924800" cy="1219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08F49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6000" kern="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5360217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AD9D5CCD-E012-DB47-9AC2-EAB43FFD37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131" y="2291786"/>
            <a:ext cx="10515600" cy="3159442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lvl="1" indent="-342900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Durability, Freeze - Thaw and Chemical Resistance</a:t>
            </a:r>
          </a:p>
          <a:p>
            <a:pPr lvl="1" indent="-342900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Hardness, Toughness, Abrasion</a:t>
            </a:r>
          </a:p>
          <a:p>
            <a:pPr lvl="1" indent="-342900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Texture &amp; Shape</a:t>
            </a:r>
          </a:p>
          <a:p>
            <a:pPr lvl="1" indent="-342900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</a:p>
          <a:p>
            <a:pPr lvl="1" indent="-342900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Unit Weight / Density</a:t>
            </a:r>
          </a:p>
          <a:p>
            <a:pPr lvl="1" indent="-342900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Cleanliness</a:t>
            </a:r>
          </a:p>
        </p:txBody>
      </p:sp>
      <p:sp>
        <p:nvSpPr>
          <p:cNvPr id="539652" name="Rectangle 4">
            <a:extLst>
              <a:ext uri="{FF2B5EF4-FFF2-40B4-BE49-F238E27FC236}">
                <a16:creationId xmlns:a16="http://schemas.microsoft.com/office/drawing/2014/main" id="{1E0E2EB6-159E-4982-8D10-568B5BB46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241925"/>
            <a:ext cx="3733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endParaRPr lang="en-US" sz="20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D43F747-ADC5-4E75-BC30-17FE65D810CF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Important Aggregate Properties</a:t>
            </a:r>
          </a:p>
        </p:txBody>
      </p:sp>
    </p:spTree>
    <p:extLst>
      <p:ext uri="{BB962C8B-B14F-4D97-AF65-F5344CB8AC3E}">
        <p14:creationId xmlns:p14="http://schemas.microsoft.com/office/powerpoint/2010/main" val="43578930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>
            <a:extLst>
              <a:ext uri="{FF2B5EF4-FFF2-40B4-BE49-F238E27FC236}">
                <a16:creationId xmlns:a16="http://schemas.microsoft.com/office/drawing/2014/main" id="{C104F833-5ABA-5545-AF83-891F708A0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199" y="2504040"/>
            <a:ext cx="9776791" cy="2362566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marL="285750" indent="-285750"/>
            <a:r>
              <a:rPr lang="en-US" altLang="en-US" dirty="0"/>
              <a:t>ASTM C33 - Normal Weight Aggregates</a:t>
            </a:r>
          </a:p>
          <a:p>
            <a:pPr marL="285750" indent="-285750"/>
            <a:r>
              <a:rPr lang="en-US" altLang="en-US" dirty="0"/>
              <a:t>ASTM C330 - Lightweight Aggregates</a:t>
            </a:r>
          </a:p>
          <a:p>
            <a:pPr marL="285750" indent="-285750"/>
            <a:r>
              <a:rPr lang="en-US" altLang="en-US" dirty="0"/>
              <a:t>ASTM C637 - Radiation Shielding Aggregates (Heavyweight)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BA91846-7262-4624-ABA2-6C486B1CC14E}"/>
              </a:ext>
            </a:extLst>
          </p:cNvPr>
          <p:cNvSpPr txBox="1">
            <a:spLocks/>
          </p:cNvSpPr>
          <p:nvPr/>
        </p:nvSpPr>
        <p:spPr>
          <a:xfrm>
            <a:off x="838200" y="1553848"/>
            <a:ext cx="10515600" cy="593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Aggregate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351383646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ED5484D-4785-4FA8-863F-5AF1D896AE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53361" y="1332889"/>
          <a:ext cx="7619592" cy="49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133720" imgH="3333461" progId="Acrobat.Document.2017">
                  <p:embed/>
                </p:oleObj>
              </mc:Choice>
              <mc:Fallback>
                <p:oleObj name="Acrobat Document" r:id="rId2" imgW="5133720" imgH="3333461" progId="Acrobat.Document.2017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ED5484D-4785-4FA8-863F-5AF1D896AE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53361" y="1332889"/>
                        <a:ext cx="7619592" cy="4947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AutoShape 4">
            <a:extLst>
              <a:ext uri="{FF2B5EF4-FFF2-40B4-BE49-F238E27FC236}">
                <a16:creationId xmlns:a16="http://schemas.microsoft.com/office/drawing/2014/main" id="{078EE9FB-44CD-E044-8264-FE72AE5DED5E}"/>
              </a:ext>
            </a:extLst>
          </p:cNvPr>
          <p:cNvSpPr>
            <a:spLocks noChangeArrowheads="1"/>
          </p:cNvSpPr>
          <p:nvPr/>
        </p:nvSpPr>
        <p:spPr bwMode="auto">
          <a:xfrm rot="885524">
            <a:off x="4293087" y="3977072"/>
            <a:ext cx="1206248" cy="609600"/>
          </a:xfrm>
          <a:prstGeom prst="rightArrow">
            <a:avLst>
              <a:gd name="adj1" fmla="val 50000"/>
              <a:gd name="adj2" fmla="val 44010"/>
            </a:avLst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C8C89761-2227-4149-902A-8AA6FE0F5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1152" y="4501661"/>
            <a:ext cx="3525956" cy="228600"/>
          </a:xfrm>
          <a:prstGeom prst="rect">
            <a:avLst/>
          </a:prstGeom>
          <a:noFill/>
          <a:ln w="635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  <p:sp>
        <p:nvSpPr>
          <p:cNvPr id="31750" name="Oval 6">
            <a:extLst>
              <a:ext uri="{FF2B5EF4-FFF2-40B4-BE49-F238E27FC236}">
                <a16:creationId xmlns:a16="http://schemas.microsoft.com/office/drawing/2014/main" id="{13BC52DE-1CD1-C34A-920A-5EF84E0ED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612" y="1253582"/>
            <a:ext cx="2514600" cy="762000"/>
          </a:xfrm>
          <a:prstGeom prst="ellips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Aft>
                <a:spcPct val="2500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Aft>
                <a:spcPct val="2500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Aft>
                <a:spcPct val="25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02100804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ality School Template" id="{15ED2C6E-5F5F-4D20-923C-689F1D049047}" vid="{D63B5F20-18DC-4B17-8C3D-9DD3BBAF08F2}"/>
    </a:ext>
  </a:extLst>
</a:theme>
</file>

<file path=ppt/theme/theme2.xml><?xml version="1.0" encoding="utf-8"?>
<a:theme xmlns:a="http://schemas.openxmlformats.org/drawingml/2006/main" name="1_Office Theme">
  <a:themeElements>
    <a:clrScheme name="ACPA">
      <a:dk1>
        <a:srgbClr val="0C0C0C"/>
      </a:dk1>
      <a:lt1>
        <a:sysClr val="window" lastClr="FFFFFF"/>
      </a:lt1>
      <a:dk2>
        <a:srgbClr val="142B4F"/>
      </a:dk2>
      <a:lt2>
        <a:srgbClr val="E7E6E6"/>
      </a:lt2>
      <a:accent1>
        <a:srgbClr val="CF7046"/>
      </a:accent1>
      <a:accent2>
        <a:srgbClr val="857667"/>
      </a:accent2>
      <a:accent3>
        <a:srgbClr val="676767"/>
      </a:accent3>
      <a:accent4>
        <a:srgbClr val="142B4F"/>
      </a:accent4>
      <a:accent5>
        <a:srgbClr val="CDE6F5"/>
      </a:accent5>
      <a:accent6>
        <a:srgbClr val="F7F3E3"/>
      </a:accent6>
      <a:hlink>
        <a:srgbClr val="CF7046"/>
      </a:hlink>
      <a:folHlink>
        <a:srgbClr val="857667"/>
      </a:folHlink>
    </a:clrScheme>
    <a:fontScheme name="ACPip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Quality School Template</Template>
  <TotalTime>132</TotalTime>
  <Words>4090</Words>
  <Application>Microsoft Office PowerPoint</Application>
  <PresentationFormat>Widescreen</PresentationFormat>
  <Paragraphs>1240</Paragraphs>
  <Slides>68</Slides>
  <Notes>49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68</vt:i4>
      </vt:variant>
    </vt:vector>
  </HeadingPairs>
  <TitlesOfParts>
    <vt:vector size="86" baseType="lpstr">
      <vt:lpstr>Arial</vt:lpstr>
      <vt:lpstr>Bodoni MT Condensed</vt:lpstr>
      <vt:lpstr>Calibri</vt:lpstr>
      <vt:lpstr>Comic Sans MS</vt:lpstr>
      <vt:lpstr>Futura Condensed Medium</vt:lpstr>
      <vt:lpstr>Impact</vt:lpstr>
      <vt:lpstr>Montserrat</vt:lpstr>
      <vt:lpstr>Montserrat SemiBold</vt:lpstr>
      <vt:lpstr>Stencil</vt:lpstr>
      <vt:lpstr>Times-Roman</vt:lpstr>
      <vt:lpstr>Wingdings</vt:lpstr>
      <vt:lpstr>Office Theme</vt:lpstr>
      <vt:lpstr>1_Office Theme</vt:lpstr>
      <vt:lpstr>Chart</vt:lpstr>
      <vt:lpstr>Acrobat Document</vt:lpstr>
      <vt:lpstr>Document</vt:lpstr>
      <vt:lpstr>Equation</vt:lpstr>
      <vt:lpstr>Worksheet</vt:lpstr>
      <vt:lpstr>Aggregates for Use In Concrete</vt:lpstr>
      <vt:lpstr>PowerPoint Presentation</vt:lpstr>
      <vt:lpstr>PowerPoint Presentation</vt:lpstr>
      <vt:lpstr>Aggregate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Always read the Materials section of an ASTM</vt:lpstr>
      <vt:lpstr>PowerPoint Presentation</vt:lpstr>
      <vt:lpstr>PowerPoint Presentation</vt:lpstr>
      <vt:lpstr>PowerPoint Presentation</vt:lpstr>
      <vt:lpstr>        Sand              Stone               Well Graded Blend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Jaakko Jyrkama</dc:creator>
  <cp:lastModifiedBy>Rich Brewster</cp:lastModifiedBy>
  <cp:revision>10</cp:revision>
  <dcterms:created xsi:type="dcterms:W3CDTF">2020-05-28T19:59:38Z</dcterms:created>
  <dcterms:modified xsi:type="dcterms:W3CDTF">2024-01-04T21:22:19Z</dcterms:modified>
</cp:coreProperties>
</file>