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270" r:id="rId3"/>
    <p:sldId id="453" r:id="rId4"/>
    <p:sldId id="336" r:id="rId5"/>
    <p:sldId id="337" r:id="rId6"/>
    <p:sldId id="279" r:id="rId7"/>
    <p:sldId id="405" r:id="rId8"/>
    <p:sldId id="441" r:id="rId9"/>
    <p:sldId id="283" r:id="rId10"/>
    <p:sldId id="376" r:id="rId11"/>
    <p:sldId id="377" r:id="rId12"/>
    <p:sldId id="284" r:id="rId13"/>
    <p:sldId id="285" r:id="rId14"/>
    <p:sldId id="378" r:id="rId15"/>
    <p:sldId id="442" r:id="rId16"/>
    <p:sldId id="286" r:id="rId17"/>
    <p:sldId id="288" r:id="rId18"/>
    <p:sldId id="334" r:id="rId19"/>
    <p:sldId id="439" r:id="rId20"/>
    <p:sldId id="452" r:id="rId21"/>
    <p:sldId id="292" r:id="rId22"/>
    <p:sldId id="438" r:id="rId23"/>
    <p:sldId id="296" r:id="rId24"/>
    <p:sldId id="440" r:id="rId25"/>
    <p:sldId id="443" r:id="rId26"/>
    <p:sldId id="369" r:id="rId27"/>
    <p:sldId id="331" r:id="rId28"/>
    <p:sldId id="398" r:id="rId29"/>
    <p:sldId id="407" r:id="rId30"/>
    <p:sldId id="429" r:id="rId31"/>
    <p:sldId id="445" r:id="rId32"/>
    <p:sldId id="299" r:id="rId33"/>
    <p:sldId id="393" r:id="rId34"/>
    <p:sldId id="447" r:id="rId35"/>
    <p:sldId id="342" r:id="rId36"/>
    <p:sldId id="339" r:id="rId37"/>
    <p:sldId id="343" r:id="rId38"/>
    <p:sldId id="448" r:id="rId39"/>
    <p:sldId id="371" r:id="rId40"/>
    <p:sldId id="449" r:id="rId41"/>
    <p:sldId id="408" r:id="rId42"/>
    <p:sldId id="353" r:id="rId43"/>
    <p:sldId id="290" r:id="rId44"/>
    <p:sldId id="373" r:id="rId45"/>
    <p:sldId id="294" r:id="rId46"/>
    <p:sldId id="409" r:id="rId47"/>
    <p:sldId id="386" r:id="rId48"/>
    <p:sldId id="385" r:id="rId49"/>
    <p:sldId id="450" r:id="rId50"/>
    <p:sldId id="390" r:id="rId51"/>
    <p:sldId id="367" r:id="rId52"/>
    <p:sldId id="35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F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9" autoAdjust="0"/>
  </p:normalViewPr>
  <p:slideViewPr>
    <p:cSldViewPr snapToGrid="0">
      <p:cViewPr varScale="1">
        <p:scale>
          <a:sx n="111" d="100"/>
          <a:sy n="111" d="100"/>
        </p:scale>
        <p:origin x="594"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1CB05-3887-7B4B-9CFE-FB8FEFF7A6C2}" type="doc">
      <dgm:prSet loTypeId="urn:microsoft.com/office/officeart/2005/8/layout/orgChart1" loCatId="hierarchy" qsTypeId="urn:microsoft.com/office/officeart/2005/8/quickstyle/simple1" qsCatId="simple" csTypeId="urn:microsoft.com/office/officeart/2005/8/colors/accent1_2" csCatId="accent1"/>
      <dgm:spPr/>
    </dgm:pt>
    <dgm:pt modelId="{1F7CBB87-F6BF-7945-AFB9-A1D1556AB51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tx1"/>
              </a:solidFill>
              <a:effectLst/>
              <a:latin typeface="Arial" panose="020B0604020202020204" pitchFamily="34" charset="0"/>
            </a:rPr>
            <a:t>Hydraulic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tx1"/>
              </a:solidFill>
              <a:effectLst/>
              <a:latin typeface="Arial" panose="020B0604020202020204" pitchFamily="34" charset="0"/>
            </a:rPr>
            <a:t> Cement</a:t>
          </a:r>
          <a:r>
            <a:rPr kumimoji="0" lang="en-US" altLang="en-US" b="0" i="0" u="none" strike="noStrike" cap="none" normalizeH="0" baseline="0">
              <a:ln>
                <a:noFill/>
              </a:ln>
              <a:solidFill>
                <a:schemeClr val="tx1"/>
              </a:solidFill>
              <a:effectLst/>
              <a:latin typeface="Arial" panose="020B0604020202020204" pitchFamily="34" charset="0"/>
            </a:rPr>
            <a:t> </a:t>
          </a:r>
        </a:p>
      </dgm:t>
    </dgm:pt>
    <dgm:pt modelId="{C60B32DC-C679-7146-BFE1-AF8E425B8A09}" type="parTrans" cxnId="{E27D3886-684D-9A46-99D4-23A450A57C13}">
      <dgm:prSet/>
      <dgm:spPr/>
    </dgm:pt>
    <dgm:pt modelId="{4C57CBEE-6F36-4942-AB11-A275B6FB8B76}" type="sibTrans" cxnId="{E27D3886-684D-9A46-99D4-23A450A57C13}">
      <dgm:prSet/>
      <dgm:spPr/>
    </dgm:pt>
    <dgm:pt modelId="{9A0FCBB5-FF22-7841-98A5-743986A54C5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rPr>
            <a:t>ASTM C150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rPr>
            <a:t>“Portland Cement”</a:t>
          </a:r>
        </a:p>
      </dgm:t>
    </dgm:pt>
    <dgm:pt modelId="{D70B0A4B-FEB0-DA43-BA24-3B213CC569A5}" type="parTrans" cxnId="{C10F6CF5-5F61-E447-A853-F002A830D285}">
      <dgm:prSet/>
      <dgm:spPr/>
    </dgm:pt>
    <dgm:pt modelId="{0E6A1BE4-8C01-DD4F-8D12-3050C18D7F56}" type="sibTrans" cxnId="{C10F6CF5-5F61-E447-A853-F002A830D285}">
      <dgm:prSet/>
      <dgm:spPr/>
    </dgm:pt>
    <dgm:pt modelId="{2D8948F6-A41C-794D-8EFD-A9978FA22D7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rPr>
            <a:t>ASTM C595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rPr>
            <a:t>“Blended Cement”</a:t>
          </a:r>
        </a:p>
      </dgm:t>
    </dgm:pt>
    <dgm:pt modelId="{4DF49AE5-2205-4443-9C25-6A3ECCA4E01A}" type="parTrans" cxnId="{95D0C9F5-11D8-CD4F-AAEB-BCE55D4D03CC}">
      <dgm:prSet/>
      <dgm:spPr/>
    </dgm:pt>
    <dgm:pt modelId="{47D75E4E-527E-7148-8B56-224B1E2FD9CC}" type="sibTrans" cxnId="{95D0C9F5-11D8-CD4F-AAEB-BCE55D4D03CC}">
      <dgm:prSet/>
      <dgm:spPr/>
    </dgm:pt>
    <dgm:pt modelId="{CAD87295-6928-0B46-8034-C1CBBE36958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rPr>
            <a:t>ASTM C1157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rPr>
            <a:t>“Performance Cement”</a:t>
          </a:r>
        </a:p>
      </dgm:t>
    </dgm:pt>
    <dgm:pt modelId="{4FAF83A2-17D7-DA4D-A6A9-995891FB47A0}" type="parTrans" cxnId="{7DAFBB17-70D7-8744-B83C-7B4B5E51C2F8}">
      <dgm:prSet/>
      <dgm:spPr/>
    </dgm:pt>
    <dgm:pt modelId="{3AC4ECF5-1AC9-4943-8316-882DAF3E11C3}" type="sibTrans" cxnId="{7DAFBB17-70D7-8744-B83C-7B4B5E51C2F8}">
      <dgm:prSet/>
      <dgm:spPr/>
    </dgm:pt>
    <dgm:pt modelId="{090841F3-7637-BC41-922A-8660E3F09D7E}" type="pres">
      <dgm:prSet presAssocID="{7331CB05-3887-7B4B-9CFE-FB8FEFF7A6C2}" presName="hierChild1" presStyleCnt="0">
        <dgm:presLayoutVars>
          <dgm:orgChart val="1"/>
          <dgm:chPref val="1"/>
          <dgm:dir/>
          <dgm:animOne val="branch"/>
          <dgm:animLvl val="lvl"/>
          <dgm:resizeHandles/>
        </dgm:presLayoutVars>
      </dgm:prSet>
      <dgm:spPr/>
    </dgm:pt>
    <dgm:pt modelId="{F3D9185F-4023-FF42-AB8E-BE61EA8ADBFA}" type="pres">
      <dgm:prSet presAssocID="{1F7CBB87-F6BF-7945-AFB9-A1D1556AB518}" presName="hierRoot1" presStyleCnt="0">
        <dgm:presLayoutVars>
          <dgm:hierBranch/>
        </dgm:presLayoutVars>
      </dgm:prSet>
      <dgm:spPr/>
    </dgm:pt>
    <dgm:pt modelId="{B95AD3AE-E84F-5342-B21E-967FCEA4C042}" type="pres">
      <dgm:prSet presAssocID="{1F7CBB87-F6BF-7945-AFB9-A1D1556AB518}" presName="rootComposite1" presStyleCnt="0"/>
      <dgm:spPr/>
    </dgm:pt>
    <dgm:pt modelId="{895CCFE0-41D2-324F-8B75-7DA5BC687617}" type="pres">
      <dgm:prSet presAssocID="{1F7CBB87-F6BF-7945-AFB9-A1D1556AB518}" presName="rootText1" presStyleLbl="node0" presStyleIdx="0" presStyleCnt="1">
        <dgm:presLayoutVars>
          <dgm:chPref val="3"/>
        </dgm:presLayoutVars>
      </dgm:prSet>
      <dgm:spPr/>
    </dgm:pt>
    <dgm:pt modelId="{7C1DB680-5531-7A4F-BD19-9F2A0B4E32E1}" type="pres">
      <dgm:prSet presAssocID="{1F7CBB87-F6BF-7945-AFB9-A1D1556AB518}" presName="rootConnector1" presStyleLbl="node1" presStyleIdx="0" presStyleCnt="0"/>
      <dgm:spPr/>
    </dgm:pt>
    <dgm:pt modelId="{CE6837FC-6AD9-7147-9563-C8FF77B2F0A3}" type="pres">
      <dgm:prSet presAssocID="{1F7CBB87-F6BF-7945-AFB9-A1D1556AB518}" presName="hierChild2" presStyleCnt="0"/>
      <dgm:spPr/>
    </dgm:pt>
    <dgm:pt modelId="{3E01CF38-ED19-FB4D-92D7-42B6505ADA42}" type="pres">
      <dgm:prSet presAssocID="{D70B0A4B-FEB0-DA43-BA24-3B213CC569A5}" presName="Name35" presStyleLbl="parChTrans1D2" presStyleIdx="0" presStyleCnt="3"/>
      <dgm:spPr/>
    </dgm:pt>
    <dgm:pt modelId="{E3D05E33-C752-964E-90B0-FF028E81EB12}" type="pres">
      <dgm:prSet presAssocID="{9A0FCBB5-FF22-7841-98A5-743986A54C51}" presName="hierRoot2" presStyleCnt="0">
        <dgm:presLayoutVars>
          <dgm:hierBranch/>
        </dgm:presLayoutVars>
      </dgm:prSet>
      <dgm:spPr/>
    </dgm:pt>
    <dgm:pt modelId="{10B15612-9E02-2740-8582-7949F2C852EC}" type="pres">
      <dgm:prSet presAssocID="{9A0FCBB5-FF22-7841-98A5-743986A54C51}" presName="rootComposite" presStyleCnt="0"/>
      <dgm:spPr/>
    </dgm:pt>
    <dgm:pt modelId="{D3C0ECD0-D6CA-1F4B-A622-EB12FB92780A}" type="pres">
      <dgm:prSet presAssocID="{9A0FCBB5-FF22-7841-98A5-743986A54C51}" presName="rootText" presStyleLbl="node2" presStyleIdx="0" presStyleCnt="3">
        <dgm:presLayoutVars>
          <dgm:chPref val="3"/>
        </dgm:presLayoutVars>
      </dgm:prSet>
      <dgm:spPr/>
    </dgm:pt>
    <dgm:pt modelId="{4B9F3F78-DEE8-534A-A4A0-F25E0A095FC4}" type="pres">
      <dgm:prSet presAssocID="{9A0FCBB5-FF22-7841-98A5-743986A54C51}" presName="rootConnector" presStyleLbl="node2" presStyleIdx="0" presStyleCnt="3"/>
      <dgm:spPr/>
    </dgm:pt>
    <dgm:pt modelId="{F3A868B2-D557-3A4D-A8CC-04BD6356C39C}" type="pres">
      <dgm:prSet presAssocID="{9A0FCBB5-FF22-7841-98A5-743986A54C51}" presName="hierChild4" presStyleCnt="0"/>
      <dgm:spPr/>
    </dgm:pt>
    <dgm:pt modelId="{F7B5BC49-C6FD-EB41-BFA3-7D162E774E88}" type="pres">
      <dgm:prSet presAssocID="{9A0FCBB5-FF22-7841-98A5-743986A54C51}" presName="hierChild5" presStyleCnt="0"/>
      <dgm:spPr/>
    </dgm:pt>
    <dgm:pt modelId="{4E301B0B-420D-8B49-BE6F-03CF2A1FAE14}" type="pres">
      <dgm:prSet presAssocID="{4DF49AE5-2205-4443-9C25-6A3ECCA4E01A}" presName="Name35" presStyleLbl="parChTrans1D2" presStyleIdx="1" presStyleCnt="3"/>
      <dgm:spPr/>
    </dgm:pt>
    <dgm:pt modelId="{D4A1BD6C-6E68-5A4E-BE65-E2557C07BF23}" type="pres">
      <dgm:prSet presAssocID="{2D8948F6-A41C-794D-8EFD-A9978FA22D70}" presName="hierRoot2" presStyleCnt="0">
        <dgm:presLayoutVars>
          <dgm:hierBranch/>
        </dgm:presLayoutVars>
      </dgm:prSet>
      <dgm:spPr/>
    </dgm:pt>
    <dgm:pt modelId="{1209B16E-ED0B-B842-AA50-0EB20D082729}" type="pres">
      <dgm:prSet presAssocID="{2D8948F6-A41C-794D-8EFD-A9978FA22D70}" presName="rootComposite" presStyleCnt="0"/>
      <dgm:spPr/>
    </dgm:pt>
    <dgm:pt modelId="{BBC8EE86-F543-A748-84EC-0AB78AB432BE}" type="pres">
      <dgm:prSet presAssocID="{2D8948F6-A41C-794D-8EFD-A9978FA22D70}" presName="rootText" presStyleLbl="node2" presStyleIdx="1" presStyleCnt="3">
        <dgm:presLayoutVars>
          <dgm:chPref val="3"/>
        </dgm:presLayoutVars>
      </dgm:prSet>
      <dgm:spPr/>
    </dgm:pt>
    <dgm:pt modelId="{6C9A27D5-AB83-084B-9300-FEBB2CBDA1EC}" type="pres">
      <dgm:prSet presAssocID="{2D8948F6-A41C-794D-8EFD-A9978FA22D70}" presName="rootConnector" presStyleLbl="node2" presStyleIdx="1" presStyleCnt="3"/>
      <dgm:spPr/>
    </dgm:pt>
    <dgm:pt modelId="{1CD6E019-0654-8443-BD88-C6F4283B8CAA}" type="pres">
      <dgm:prSet presAssocID="{2D8948F6-A41C-794D-8EFD-A9978FA22D70}" presName="hierChild4" presStyleCnt="0"/>
      <dgm:spPr/>
    </dgm:pt>
    <dgm:pt modelId="{C78ADCE3-4665-2D45-B66E-4ED205CD09B6}" type="pres">
      <dgm:prSet presAssocID="{2D8948F6-A41C-794D-8EFD-A9978FA22D70}" presName="hierChild5" presStyleCnt="0"/>
      <dgm:spPr/>
    </dgm:pt>
    <dgm:pt modelId="{0CAC3B66-1C61-F542-8AE7-75248602EA6F}" type="pres">
      <dgm:prSet presAssocID="{4FAF83A2-17D7-DA4D-A6A9-995891FB47A0}" presName="Name35" presStyleLbl="parChTrans1D2" presStyleIdx="2" presStyleCnt="3"/>
      <dgm:spPr/>
    </dgm:pt>
    <dgm:pt modelId="{9A773BDD-F904-F949-8AD7-CC2DE6238F04}" type="pres">
      <dgm:prSet presAssocID="{CAD87295-6928-0B46-8034-C1CBBE369586}" presName="hierRoot2" presStyleCnt="0">
        <dgm:presLayoutVars>
          <dgm:hierBranch/>
        </dgm:presLayoutVars>
      </dgm:prSet>
      <dgm:spPr/>
    </dgm:pt>
    <dgm:pt modelId="{DB662345-07A1-D147-AFA1-1B30EFE1487B}" type="pres">
      <dgm:prSet presAssocID="{CAD87295-6928-0B46-8034-C1CBBE369586}" presName="rootComposite" presStyleCnt="0"/>
      <dgm:spPr/>
    </dgm:pt>
    <dgm:pt modelId="{CAA98414-AE68-C640-96E2-BBCE491F7F2A}" type="pres">
      <dgm:prSet presAssocID="{CAD87295-6928-0B46-8034-C1CBBE369586}" presName="rootText" presStyleLbl="node2" presStyleIdx="2" presStyleCnt="3">
        <dgm:presLayoutVars>
          <dgm:chPref val="3"/>
        </dgm:presLayoutVars>
      </dgm:prSet>
      <dgm:spPr/>
    </dgm:pt>
    <dgm:pt modelId="{5F6D50E3-434B-E54F-9429-7195DFA2626C}" type="pres">
      <dgm:prSet presAssocID="{CAD87295-6928-0B46-8034-C1CBBE369586}" presName="rootConnector" presStyleLbl="node2" presStyleIdx="2" presStyleCnt="3"/>
      <dgm:spPr/>
    </dgm:pt>
    <dgm:pt modelId="{D9EA5721-1A9F-F543-A4A9-E062F4A130B4}" type="pres">
      <dgm:prSet presAssocID="{CAD87295-6928-0B46-8034-C1CBBE369586}" presName="hierChild4" presStyleCnt="0"/>
      <dgm:spPr/>
    </dgm:pt>
    <dgm:pt modelId="{E709622C-E1EC-1D4B-B029-CFC3E6E059C8}" type="pres">
      <dgm:prSet presAssocID="{CAD87295-6928-0B46-8034-C1CBBE369586}" presName="hierChild5" presStyleCnt="0"/>
      <dgm:spPr/>
    </dgm:pt>
    <dgm:pt modelId="{B4B1F239-F226-8246-9B96-C4B361BF76CB}" type="pres">
      <dgm:prSet presAssocID="{1F7CBB87-F6BF-7945-AFB9-A1D1556AB518}" presName="hierChild3" presStyleCnt="0"/>
      <dgm:spPr/>
    </dgm:pt>
  </dgm:ptLst>
  <dgm:cxnLst>
    <dgm:cxn modelId="{7DAFBB17-70D7-8744-B83C-7B4B5E51C2F8}" srcId="{1F7CBB87-F6BF-7945-AFB9-A1D1556AB518}" destId="{CAD87295-6928-0B46-8034-C1CBBE369586}" srcOrd="2" destOrd="0" parTransId="{4FAF83A2-17D7-DA4D-A6A9-995891FB47A0}" sibTransId="{3AC4ECF5-1AC9-4943-8316-882DAF3E11C3}"/>
    <dgm:cxn modelId="{C7F09A1C-9012-F24C-8863-FEBEBAF3ECC3}" type="presOf" srcId="{1F7CBB87-F6BF-7945-AFB9-A1D1556AB518}" destId="{7C1DB680-5531-7A4F-BD19-9F2A0B4E32E1}" srcOrd="1" destOrd="0" presId="urn:microsoft.com/office/officeart/2005/8/layout/orgChart1"/>
    <dgm:cxn modelId="{CF49BB28-A38E-1E40-A6AE-AA902A3B01CE}" type="presOf" srcId="{D70B0A4B-FEB0-DA43-BA24-3B213CC569A5}" destId="{3E01CF38-ED19-FB4D-92D7-42B6505ADA42}" srcOrd="0" destOrd="0" presId="urn:microsoft.com/office/officeart/2005/8/layout/orgChart1"/>
    <dgm:cxn modelId="{1B3BF139-7088-2941-8727-D0964A7D86AB}" type="presOf" srcId="{2D8948F6-A41C-794D-8EFD-A9978FA22D70}" destId="{BBC8EE86-F543-A748-84EC-0AB78AB432BE}" srcOrd="0" destOrd="0" presId="urn:microsoft.com/office/officeart/2005/8/layout/orgChart1"/>
    <dgm:cxn modelId="{17DCB83D-1259-3244-99FC-8BEC55AA255C}" type="presOf" srcId="{4DF49AE5-2205-4443-9C25-6A3ECCA4E01A}" destId="{4E301B0B-420D-8B49-BE6F-03CF2A1FAE14}" srcOrd="0" destOrd="0" presId="urn:microsoft.com/office/officeart/2005/8/layout/orgChart1"/>
    <dgm:cxn modelId="{B8A10E42-A7CB-8F45-A283-FE4E78287771}" type="presOf" srcId="{4FAF83A2-17D7-DA4D-A6A9-995891FB47A0}" destId="{0CAC3B66-1C61-F542-8AE7-75248602EA6F}" srcOrd="0" destOrd="0" presId="urn:microsoft.com/office/officeart/2005/8/layout/orgChart1"/>
    <dgm:cxn modelId="{94335951-7AD0-A946-8A02-FABFED6C0BD4}" type="presOf" srcId="{9A0FCBB5-FF22-7841-98A5-743986A54C51}" destId="{D3C0ECD0-D6CA-1F4B-A622-EB12FB92780A}" srcOrd="0" destOrd="0" presId="urn:microsoft.com/office/officeart/2005/8/layout/orgChart1"/>
    <dgm:cxn modelId="{E27D3886-684D-9A46-99D4-23A450A57C13}" srcId="{7331CB05-3887-7B4B-9CFE-FB8FEFF7A6C2}" destId="{1F7CBB87-F6BF-7945-AFB9-A1D1556AB518}" srcOrd="0" destOrd="0" parTransId="{C60B32DC-C679-7146-BFE1-AF8E425B8A09}" sibTransId="{4C57CBEE-6F36-4942-AB11-A275B6FB8B76}"/>
    <dgm:cxn modelId="{B8FC92A1-95A0-2F4C-9D82-ACEF515236C7}" type="presOf" srcId="{1F7CBB87-F6BF-7945-AFB9-A1D1556AB518}" destId="{895CCFE0-41D2-324F-8B75-7DA5BC687617}" srcOrd="0" destOrd="0" presId="urn:microsoft.com/office/officeart/2005/8/layout/orgChart1"/>
    <dgm:cxn modelId="{6E8D80C7-D104-1844-B7B4-78CA3B90C745}" type="presOf" srcId="{9A0FCBB5-FF22-7841-98A5-743986A54C51}" destId="{4B9F3F78-DEE8-534A-A4A0-F25E0A095FC4}" srcOrd="1" destOrd="0" presId="urn:microsoft.com/office/officeart/2005/8/layout/orgChart1"/>
    <dgm:cxn modelId="{FF2B6BEC-3E6D-564E-BC4E-765B6ECFA024}" type="presOf" srcId="{CAD87295-6928-0B46-8034-C1CBBE369586}" destId="{CAA98414-AE68-C640-96E2-BBCE491F7F2A}" srcOrd="0" destOrd="0" presId="urn:microsoft.com/office/officeart/2005/8/layout/orgChart1"/>
    <dgm:cxn modelId="{D55024EE-02B8-E042-AE55-D96136164B88}" type="presOf" srcId="{2D8948F6-A41C-794D-8EFD-A9978FA22D70}" destId="{6C9A27D5-AB83-084B-9300-FEBB2CBDA1EC}" srcOrd="1" destOrd="0" presId="urn:microsoft.com/office/officeart/2005/8/layout/orgChart1"/>
    <dgm:cxn modelId="{C10F6CF5-5F61-E447-A853-F002A830D285}" srcId="{1F7CBB87-F6BF-7945-AFB9-A1D1556AB518}" destId="{9A0FCBB5-FF22-7841-98A5-743986A54C51}" srcOrd="0" destOrd="0" parTransId="{D70B0A4B-FEB0-DA43-BA24-3B213CC569A5}" sibTransId="{0E6A1BE4-8C01-DD4F-8D12-3050C18D7F56}"/>
    <dgm:cxn modelId="{95D0C9F5-11D8-CD4F-AAEB-BCE55D4D03CC}" srcId="{1F7CBB87-F6BF-7945-AFB9-A1D1556AB518}" destId="{2D8948F6-A41C-794D-8EFD-A9978FA22D70}" srcOrd="1" destOrd="0" parTransId="{4DF49AE5-2205-4443-9C25-6A3ECCA4E01A}" sibTransId="{47D75E4E-527E-7148-8B56-224B1E2FD9CC}"/>
    <dgm:cxn modelId="{7ADB1BFB-3D31-924F-A0B9-1497D2D725E9}" type="presOf" srcId="{7331CB05-3887-7B4B-9CFE-FB8FEFF7A6C2}" destId="{090841F3-7637-BC41-922A-8660E3F09D7E}" srcOrd="0" destOrd="0" presId="urn:microsoft.com/office/officeart/2005/8/layout/orgChart1"/>
    <dgm:cxn modelId="{AB4572FF-8754-9D49-ABC7-A87A7D956B0B}" type="presOf" srcId="{CAD87295-6928-0B46-8034-C1CBBE369586}" destId="{5F6D50E3-434B-E54F-9429-7195DFA2626C}" srcOrd="1" destOrd="0" presId="urn:microsoft.com/office/officeart/2005/8/layout/orgChart1"/>
    <dgm:cxn modelId="{13FF4813-EB6B-C84D-88BF-1DA736ABDBD2}" type="presParOf" srcId="{090841F3-7637-BC41-922A-8660E3F09D7E}" destId="{F3D9185F-4023-FF42-AB8E-BE61EA8ADBFA}" srcOrd="0" destOrd="0" presId="urn:microsoft.com/office/officeart/2005/8/layout/orgChart1"/>
    <dgm:cxn modelId="{2BC2EAC4-F8B1-F74A-8AC2-E569C00288DB}" type="presParOf" srcId="{F3D9185F-4023-FF42-AB8E-BE61EA8ADBFA}" destId="{B95AD3AE-E84F-5342-B21E-967FCEA4C042}" srcOrd="0" destOrd="0" presId="urn:microsoft.com/office/officeart/2005/8/layout/orgChart1"/>
    <dgm:cxn modelId="{BF70ADFE-43FD-3949-8193-A78B21F89F5D}" type="presParOf" srcId="{B95AD3AE-E84F-5342-B21E-967FCEA4C042}" destId="{895CCFE0-41D2-324F-8B75-7DA5BC687617}" srcOrd="0" destOrd="0" presId="urn:microsoft.com/office/officeart/2005/8/layout/orgChart1"/>
    <dgm:cxn modelId="{63E441DF-1C17-8B4B-BEDC-9F6D63D35735}" type="presParOf" srcId="{B95AD3AE-E84F-5342-B21E-967FCEA4C042}" destId="{7C1DB680-5531-7A4F-BD19-9F2A0B4E32E1}" srcOrd="1" destOrd="0" presId="urn:microsoft.com/office/officeart/2005/8/layout/orgChart1"/>
    <dgm:cxn modelId="{9CFA76E8-5634-824C-A163-AC2F14031DD7}" type="presParOf" srcId="{F3D9185F-4023-FF42-AB8E-BE61EA8ADBFA}" destId="{CE6837FC-6AD9-7147-9563-C8FF77B2F0A3}" srcOrd="1" destOrd="0" presId="urn:microsoft.com/office/officeart/2005/8/layout/orgChart1"/>
    <dgm:cxn modelId="{7832C950-C384-5B4D-BFEC-5FEB2631F607}" type="presParOf" srcId="{CE6837FC-6AD9-7147-9563-C8FF77B2F0A3}" destId="{3E01CF38-ED19-FB4D-92D7-42B6505ADA42}" srcOrd="0" destOrd="0" presId="urn:microsoft.com/office/officeart/2005/8/layout/orgChart1"/>
    <dgm:cxn modelId="{C1E0844E-D4AB-4246-9FD7-7960B3B0C7FD}" type="presParOf" srcId="{CE6837FC-6AD9-7147-9563-C8FF77B2F0A3}" destId="{E3D05E33-C752-964E-90B0-FF028E81EB12}" srcOrd="1" destOrd="0" presId="urn:microsoft.com/office/officeart/2005/8/layout/orgChart1"/>
    <dgm:cxn modelId="{63A404A7-B8ED-434C-BB62-6E67A73C4A13}" type="presParOf" srcId="{E3D05E33-C752-964E-90B0-FF028E81EB12}" destId="{10B15612-9E02-2740-8582-7949F2C852EC}" srcOrd="0" destOrd="0" presId="urn:microsoft.com/office/officeart/2005/8/layout/orgChart1"/>
    <dgm:cxn modelId="{152A7B30-4B4A-3743-AA50-0D29ECC551DD}" type="presParOf" srcId="{10B15612-9E02-2740-8582-7949F2C852EC}" destId="{D3C0ECD0-D6CA-1F4B-A622-EB12FB92780A}" srcOrd="0" destOrd="0" presId="urn:microsoft.com/office/officeart/2005/8/layout/orgChart1"/>
    <dgm:cxn modelId="{4FA07D14-6872-2A47-B866-C749FDD06150}" type="presParOf" srcId="{10B15612-9E02-2740-8582-7949F2C852EC}" destId="{4B9F3F78-DEE8-534A-A4A0-F25E0A095FC4}" srcOrd="1" destOrd="0" presId="urn:microsoft.com/office/officeart/2005/8/layout/orgChart1"/>
    <dgm:cxn modelId="{67845194-88CC-1742-9623-DFCF067CA77C}" type="presParOf" srcId="{E3D05E33-C752-964E-90B0-FF028E81EB12}" destId="{F3A868B2-D557-3A4D-A8CC-04BD6356C39C}" srcOrd="1" destOrd="0" presId="urn:microsoft.com/office/officeart/2005/8/layout/orgChart1"/>
    <dgm:cxn modelId="{CC79B39B-D444-784A-BD03-DD55079C87A5}" type="presParOf" srcId="{E3D05E33-C752-964E-90B0-FF028E81EB12}" destId="{F7B5BC49-C6FD-EB41-BFA3-7D162E774E88}" srcOrd="2" destOrd="0" presId="urn:microsoft.com/office/officeart/2005/8/layout/orgChart1"/>
    <dgm:cxn modelId="{79A08C51-D7C1-634F-BD76-3A23CD71560B}" type="presParOf" srcId="{CE6837FC-6AD9-7147-9563-C8FF77B2F0A3}" destId="{4E301B0B-420D-8B49-BE6F-03CF2A1FAE14}" srcOrd="2" destOrd="0" presId="urn:microsoft.com/office/officeart/2005/8/layout/orgChart1"/>
    <dgm:cxn modelId="{C4E1BDD6-07F7-8A4B-8083-FF8BC92C792F}" type="presParOf" srcId="{CE6837FC-6AD9-7147-9563-C8FF77B2F0A3}" destId="{D4A1BD6C-6E68-5A4E-BE65-E2557C07BF23}" srcOrd="3" destOrd="0" presId="urn:microsoft.com/office/officeart/2005/8/layout/orgChart1"/>
    <dgm:cxn modelId="{7909B373-8E61-7543-8239-105628BA2974}" type="presParOf" srcId="{D4A1BD6C-6E68-5A4E-BE65-E2557C07BF23}" destId="{1209B16E-ED0B-B842-AA50-0EB20D082729}" srcOrd="0" destOrd="0" presId="urn:microsoft.com/office/officeart/2005/8/layout/orgChart1"/>
    <dgm:cxn modelId="{D82D6644-F975-6B4A-A705-1559EA06FA7C}" type="presParOf" srcId="{1209B16E-ED0B-B842-AA50-0EB20D082729}" destId="{BBC8EE86-F543-A748-84EC-0AB78AB432BE}" srcOrd="0" destOrd="0" presId="urn:microsoft.com/office/officeart/2005/8/layout/orgChart1"/>
    <dgm:cxn modelId="{38190B44-1316-0C42-8390-D083C840257B}" type="presParOf" srcId="{1209B16E-ED0B-B842-AA50-0EB20D082729}" destId="{6C9A27D5-AB83-084B-9300-FEBB2CBDA1EC}" srcOrd="1" destOrd="0" presId="urn:microsoft.com/office/officeart/2005/8/layout/orgChart1"/>
    <dgm:cxn modelId="{BCA4D6CE-7452-F149-97D8-EE3000CFC4B9}" type="presParOf" srcId="{D4A1BD6C-6E68-5A4E-BE65-E2557C07BF23}" destId="{1CD6E019-0654-8443-BD88-C6F4283B8CAA}" srcOrd="1" destOrd="0" presId="urn:microsoft.com/office/officeart/2005/8/layout/orgChart1"/>
    <dgm:cxn modelId="{9F0B3059-7ADE-E249-8949-717AA127F84A}" type="presParOf" srcId="{D4A1BD6C-6E68-5A4E-BE65-E2557C07BF23}" destId="{C78ADCE3-4665-2D45-B66E-4ED205CD09B6}" srcOrd="2" destOrd="0" presId="urn:microsoft.com/office/officeart/2005/8/layout/orgChart1"/>
    <dgm:cxn modelId="{FE9CF281-36A6-4445-9870-2540193E5B67}" type="presParOf" srcId="{CE6837FC-6AD9-7147-9563-C8FF77B2F0A3}" destId="{0CAC3B66-1C61-F542-8AE7-75248602EA6F}" srcOrd="4" destOrd="0" presId="urn:microsoft.com/office/officeart/2005/8/layout/orgChart1"/>
    <dgm:cxn modelId="{2776C01F-D0E2-DE41-93E5-B667D843D8F1}" type="presParOf" srcId="{CE6837FC-6AD9-7147-9563-C8FF77B2F0A3}" destId="{9A773BDD-F904-F949-8AD7-CC2DE6238F04}" srcOrd="5" destOrd="0" presId="urn:microsoft.com/office/officeart/2005/8/layout/orgChart1"/>
    <dgm:cxn modelId="{409C7E2F-A481-9745-B194-F4138EC502A1}" type="presParOf" srcId="{9A773BDD-F904-F949-8AD7-CC2DE6238F04}" destId="{DB662345-07A1-D147-AFA1-1B30EFE1487B}" srcOrd="0" destOrd="0" presId="urn:microsoft.com/office/officeart/2005/8/layout/orgChart1"/>
    <dgm:cxn modelId="{4E1C3DFD-6A8A-5F40-B3B1-6F8906D75276}" type="presParOf" srcId="{DB662345-07A1-D147-AFA1-1B30EFE1487B}" destId="{CAA98414-AE68-C640-96E2-BBCE491F7F2A}" srcOrd="0" destOrd="0" presId="urn:microsoft.com/office/officeart/2005/8/layout/orgChart1"/>
    <dgm:cxn modelId="{39E8B74A-E57C-3147-ABBC-460276475105}" type="presParOf" srcId="{DB662345-07A1-D147-AFA1-1B30EFE1487B}" destId="{5F6D50E3-434B-E54F-9429-7195DFA2626C}" srcOrd="1" destOrd="0" presId="urn:microsoft.com/office/officeart/2005/8/layout/orgChart1"/>
    <dgm:cxn modelId="{EAD3436B-68D8-BD43-BF1B-79AE4AAC41C6}" type="presParOf" srcId="{9A773BDD-F904-F949-8AD7-CC2DE6238F04}" destId="{D9EA5721-1A9F-F543-A4A9-E062F4A130B4}" srcOrd="1" destOrd="0" presId="urn:microsoft.com/office/officeart/2005/8/layout/orgChart1"/>
    <dgm:cxn modelId="{289E37E5-21F4-BE4C-9577-187843E9E659}" type="presParOf" srcId="{9A773BDD-F904-F949-8AD7-CC2DE6238F04}" destId="{E709622C-E1EC-1D4B-B029-CFC3E6E059C8}" srcOrd="2" destOrd="0" presId="urn:microsoft.com/office/officeart/2005/8/layout/orgChart1"/>
    <dgm:cxn modelId="{B08B16E3-55CB-BC44-AC07-63B7073849BC}" type="presParOf" srcId="{F3D9185F-4023-FF42-AB8E-BE61EA8ADBFA}" destId="{B4B1F239-F226-8246-9B96-C4B361BF76C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C3B66-1C61-F542-8AE7-75248602EA6F}">
      <dsp:nvSpPr>
        <dsp:cNvPr id="0" name=""/>
        <dsp:cNvSpPr/>
      </dsp:nvSpPr>
      <dsp:spPr>
        <a:xfrm>
          <a:off x="3047999" y="1320992"/>
          <a:ext cx="2156482" cy="374265"/>
        </a:xfrm>
        <a:custGeom>
          <a:avLst/>
          <a:gdLst/>
          <a:ahLst/>
          <a:cxnLst/>
          <a:rect l="0" t="0" r="0" b="0"/>
          <a:pathLst>
            <a:path>
              <a:moveTo>
                <a:pt x="0" y="0"/>
              </a:moveTo>
              <a:lnTo>
                <a:pt x="0" y="187132"/>
              </a:lnTo>
              <a:lnTo>
                <a:pt x="2156482" y="187132"/>
              </a:lnTo>
              <a:lnTo>
                <a:pt x="2156482" y="3742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301B0B-420D-8B49-BE6F-03CF2A1FAE14}">
      <dsp:nvSpPr>
        <dsp:cNvPr id="0" name=""/>
        <dsp:cNvSpPr/>
      </dsp:nvSpPr>
      <dsp:spPr>
        <a:xfrm>
          <a:off x="3002279" y="1320992"/>
          <a:ext cx="91440" cy="374265"/>
        </a:xfrm>
        <a:custGeom>
          <a:avLst/>
          <a:gdLst/>
          <a:ahLst/>
          <a:cxnLst/>
          <a:rect l="0" t="0" r="0" b="0"/>
          <a:pathLst>
            <a:path>
              <a:moveTo>
                <a:pt x="45720" y="0"/>
              </a:moveTo>
              <a:lnTo>
                <a:pt x="45720" y="3742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01CF38-ED19-FB4D-92D7-42B6505ADA42}">
      <dsp:nvSpPr>
        <dsp:cNvPr id="0" name=""/>
        <dsp:cNvSpPr/>
      </dsp:nvSpPr>
      <dsp:spPr>
        <a:xfrm>
          <a:off x="891517" y="1320992"/>
          <a:ext cx="2156482" cy="374265"/>
        </a:xfrm>
        <a:custGeom>
          <a:avLst/>
          <a:gdLst/>
          <a:ahLst/>
          <a:cxnLst/>
          <a:rect l="0" t="0" r="0" b="0"/>
          <a:pathLst>
            <a:path>
              <a:moveTo>
                <a:pt x="2156482" y="0"/>
              </a:moveTo>
              <a:lnTo>
                <a:pt x="2156482" y="187132"/>
              </a:lnTo>
              <a:lnTo>
                <a:pt x="0" y="187132"/>
              </a:lnTo>
              <a:lnTo>
                <a:pt x="0" y="3742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5CCFE0-41D2-324F-8B75-7DA5BC687617}">
      <dsp:nvSpPr>
        <dsp:cNvPr id="0" name=""/>
        <dsp:cNvSpPr/>
      </dsp:nvSpPr>
      <dsp:spPr>
        <a:xfrm>
          <a:off x="2156891" y="429883"/>
          <a:ext cx="1782216" cy="891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kern="1200" cap="none" normalizeH="0" baseline="0">
              <a:ln>
                <a:noFill/>
              </a:ln>
              <a:solidFill>
                <a:schemeClr val="tx1"/>
              </a:solidFill>
              <a:effectLst/>
              <a:latin typeface="Arial" panose="020B0604020202020204" pitchFamily="34" charset="0"/>
            </a:rPr>
            <a:t>Hydraulic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kern="1200" cap="none" normalizeH="0" baseline="0">
              <a:ln>
                <a:noFill/>
              </a:ln>
              <a:solidFill>
                <a:schemeClr val="tx1"/>
              </a:solidFill>
              <a:effectLst/>
              <a:latin typeface="Arial" panose="020B0604020202020204" pitchFamily="34" charset="0"/>
            </a:rPr>
            <a:t> Cement</a:t>
          </a:r>
          <a:r>
            <a:rPr kumimoji="0" lang="en-US" altLang="en-US" sz="1900" b="0" i="0" u="none" strike="noStrike" kern="1200" cap="none" normalizeH="0" baseline="0">
              <a:ln>
                <a:noFill/>
              </a:ln>
              <a:solidFill>
                <a:schemeClr val="tx1"/>
              </a:solidFill>
              <a:effectLst/>
              <a:latin typeface="Arial" panose="020B0604020202020204" pitchFamily="34" charset="0"/>
            </a:rPr>
            <a:t> </a:t>
          </a:r>
        </a:p>
      </dsp:txBody>
      <dsp:txXfrm>
        <a:off x="2156891" y="429883"/>
        <a:ext cx="1782216" cy="891108"/>
      </dsp:txXfrm>
    </dsp:sp>
    <dsp:sp modelId="{D3C0ECD0-D6CA-1F4B-A622-EB12FB92780A}">
      <dsp:nvSpPr>
        <dsp:cNvPr id="0" name=""/>
        <dsp:cNvSpPr/>
      </dsp:nvSpPr>
      <dsp:spPr>
        <a:xfrm>
          <a:off x="409" y="1695257"/>
          <a:ext cx="1782216" cy="891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kern="1200" cap="none" normalizeH="0" baseline="0">
              <a:ln>
                <a:noFill/>
              </a:ln>
              <a:solidFill>
                <a:schemeClr val="tx1"/>
              </a:solidFill>
              <a:effectLst/>
              <a:latin typeface="Arial" panose="020B0604020202020204" pitchFamily="34" charset="0"/>
            </a:rPr>
            <a:t>ASTM C150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kern="1200" cap="none" normalizeH="0" baseline="0">
              <a:ln>
                <a:noFill/>
              </a:ln>
              <a:solidFill>
                <a:schemeClr val="tx1"/>
              </a:solidFill>
              <a:effectLst/>
              <a:latin typeface="Arial" panose="020B0604020202020204" pitchFamily="34" charset="0"/>
            </a:rPr>
            <a:t>“Portland Cement”</a:t>
          </a:r>
        </a:p>
      </dsp:txBody>
      <dsp:txXfrm>
        <a:off x="409" y="1695257"/>
        <a:ext cx="1782216" cy="891108"/>
      </dsp:txXfrm>
    </dsp:sp>
    <dsp:sp modelId="{BBC8EE86-F543-A748-84EC-0AB78AB432BE}">
      <dsp:nvSpPr>
        <dsp:cNvPr id="0" name=""/>
        <dsp:cNvSpPr/>
      </dsp:nvSpPr>
      <dsp:spPr>
        <a:xfrm>
          <a:off x="2156891" y="1695257"/>
          <a:ext cx="1782216" cy="891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kern="1200" cap="none" normalizeH="0" baseline="0">
              <a:ln>
                <a:noFill/>
              </a:ln>
              <a:solidFill>
                <a:schemeClr val="tx1"/>
              </a:solidFill>
              <a:effectLst/>
              <a:latin typeface="Arial" panose="020B0604020202020204" pitchFamily="34" charset="0"/>
            </a:rPr>
            <a:t>ASTM C595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kern="1200" cap="none" normalizeH="0" baseline="0">
              <a:ln>
                <a:noFill/>
              </a:ln>
              <a:solidFill>
                <a:schemeClr val="tx1"/>
              </a:solidFill>
              <a:effectLst/>
              <a:latin typeface="Arial" panose="020B0604020202020204" pitchFamily="34" charset="0"/>
            </a:rPr>
            <a:t>“Blended Cement”</a:t>
          </a:r>
        </a:p>
      </dsp:txBody>
      <dsp:txXfrm>
        <a:off x="2156891" y="1695257"/>
        <a:ext cx="1782216" cy="891108"/>
      </dsp:txXfrm>
    </dsp:sp>
    <dsp:sp modelId="{CAA98414-AE68-C640-96E2-BBCE491F7F2A}">
      <dsp:nvSpPr>
        <dsp:cNvPr id="0" name=""/>
        <dsp:cNvSpPr/>
      </dsp:nvSpPr>
      <dsp:spPr>
        <a:xfrm>
          <a:off x="4313373" y="1695257"/>
          <a:ext cx="1782216" cy="891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kern="1200" cap="none" normalizeH="0" baseline="0">
              <a:ln>
                <a:noFill/>
              </a:ln>
              <a:solidFill>
                <a:schemeClr val="tx1"/>
              </a:solidFill>
              <a:effectLst/>
              <a:latin typeface="Arial" panose="020B0604020202020204" pitchFamily="34" charset="0"/>
            </a:rPr>
            <a:t>ASTM C1157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kern="1200" cap="none" normalizeH="0" baseline="0">
              <a:ln>
                <a:noFill/>
              </a:ln>
              <a:solidFill>
                <a:schemeClr val="tx1"/>
              </a:solidFill>
              <a:effectLst/>
              <a:latin typeface="Arial" panose="020B0604020202020204" pitchFamily="34" charset="0"/>
            </a:rPr>
            <a:t>“Performance Cement”</a:t>
          </a:r>
        </a:p>
      </dsp:txBody>
      <dsp:txXfrm>
        <a:off x="4313373" y="1695257"/>
        <a:ext cx="1782216" cy="89110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A5428-4042-4DE7-AB72-21B681C2CF46}"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4E0F0-3949-457C-9558-E692FD79763D}" type="slidenum">
              <a:rPr lang="en-US" smtClean="0"/>
              <a:t>‹#›</a:t>
            </a:fld>
            <a:endParaRPr lang="en-US"/>
          </a:p>
        </p:txBody>
      </p:sp>
    </p:spTree>
    <p:extLst>
      <p:ext uri="{BB962C8B-B14F-4D97-AF65-F5344CB8AC3E}">
        <p14:creationId xmlns:p14="http://schemas.microsoft.com/office/powerpoint/2010/main" val="147600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2F56BC6A-9604-5846-9363-05EE6CECF71B}"/>
              </a:ext>
            </a:extLst>
          </p:cNvPr>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pPr algn="r"/>
            <a:fld id="{DFC7FB65-C697-1B45-9286-B2F3E5B78F12}" type="slidenum">
              <a:rPr lang="de-DE" altLang="en-US" sz="1200"/>
              <a:pPr algn="r"/>
              <a:t>3</a:t>
            </a:fld>
            <a:endParaRPr lang="de-DE" altLang="en-US" sz="1200"/>
          </a:p>
        </p:txBody>
      </p:sp>
      <p:sp>
        <p:nvSpPr>
          <p:cNvPr id="91139" name="Rectangle 2">
            <a:extLst>
              <a:ext uri="{FF2B5EF4-FFF2-40B4-BE49-F238E27FC236}">
                <a16:creationId xmlns:a16="http://schemas.microsoft.com/office/drawing/2014/main" id="{D59792CE-AC05-714A-9E0C-CC7800321C06}"/>
              </a:ext>
            </a:extLst>
          </p:cNvPr>
          <p:cNvSpPr>
            <a:spLocks noGrp="1" noRot="1" noChangeAspect="1" noChangeArrowheads="1" noTextEdit="1"/>
          </p:cNvSpPr>
          <p:nvPr>
            <p:ph type="sldImg"/>
          </p:nvPr>
        </p:nvSpPr>
        <p:spPr>
          <a:xfrm>
            <a:off x="619125" y="720725"/>
            <a:ext cx="6399213" cy="3600450"/>
          </a:xfrm>
          <a:ln/>
        </p:spPr>
      </p:sp>
      <p:sp>
        <p:nvSpPr>
          <p:cNvPr id="91140" name="Rectangle 3">
            <a:extLst>
              <a:ext uri="{FF2B5EF4-FFF2-40B4-BE49-F238E27FC236}">
                <a16:creationId xmlns:a16="http://schemas.microsoft.com/office/drawing/2014/main" id="{3EB1C982-C912-3F4E-854F-CE5DF61F0D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500">
                <a:latin typeface="Arial" panose="020B0604020202020204" pitchFamily="34" charset="0"/>
              </a:rPr>
              <a:t>Aspin’s  early cement was nothing more than hydraulic lime, but this 1824 paten gave him the priority for the use of the term Portland Cement even though his product was not the Portland Cement that we know today.</a:t>
            </a:r>
          </a:p>
          <a:p>
            <a:pPr eaLnBrk="1" hangingPunct="1">
              <a:buFontTx/>
              <a:buChar char="•"/>
            </a:pPr>
            <a:r>
              <a:rPr lang="en-US" altLang="en-US" sz="1500">
                <a:latin typeface="Arial" panose="020B0604020202020204" pitchFamily="34" charset="0"/>
              </a:rPr>
              <a:t>The name “Portland” came from the color of the limestone on the Isle of Portland.</a:t>
            </a:r>
          </a:p>
          <a:p>
            <a:pPr eaLnBrk="1" hangingPunct="1">
              <a:buFontTx/>
              <a:buChar char="•"/>
            </a:pPr>
            <a:r>
              <a:rPr lang="en-US" altLang="en-US" sz="1500">
                <a:latin typeface="Arial" panose="020B0604020202020204" pitchFamily="34" charset="0"/>
              </a:rPr>
              <a:t>Lime- various chemical and physical forms of quicklime, hydrated lime, and hydraulic lime. </a:t>
            </a:r>
          </a:p>
          <a:p>
            <a:pPr eaLnBrk="1" hangingPunct="1">
              <a:buFontTx/>
              <a:buChar char="•"/>
            </a:pPr>
            <a:r>
              <a:rPr lang="en-US" altLang="en-US" sz="1500">
                <a:latin typeface="Arial" panose="020B0604020202020204" pitchFamily="34" charset="0"/>
              </a:rPr>
              <a:t>Quicklime- calcined limestone; major part calcium oxide , or calcium oxide with magnesium oxide.</a:t>
            </a:r>
          </a:p>
          <a:p>
            <a:pPr eaLnBrk="1" hangingPunct="1">
              <a:buFontTx/>
              <a:buChar char="•"/>
            </a:pPr>
            <a:r>
              <a:rPr lang="en-US" altLang="en-US" sz="1500">
                <a:latin typeface="Arial" panose="020B0604020202020204" pitchFamily="34" charset="0"/>
              </a:rPr>
              <a:t>Hydratd lime- produced when quicklime and H2O are mixed</a:t>
            </a:r>
          </a:p>
        </p:txBody>
      </p:sp>
      <p:sp>
        <p:nvSpPr>
          <p:cNvPr id="91141" name="Text Box 4">
            <a:extLst>
              <a:ext uri="{FF2B5EF4-FFF2-40B4-BE49-F238E27FC236}">
                <a16:creationId xmlns:a16="http://schemas.microsoft.com/office/drawing/2014/main" id="{B9DFB040-8D05-8D49-BFA1-9D6951F5BC37}"/>
              </a:ext>
            </a:extLst>
          </p:cNvPr>
          <p:cNvSpPr txBox="1">
            <a:spLocks noChangeArrowheads="1"/>
          </p:cNvSpPr>
          <p:nvPr/>
        </p:nvSpPr>
        <p:spPr bwMode="auto">
          <a:xfrm>
            <a:off x="1057275" y="5680075"/>
            <a:ext cx="4632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7" tIns="48314" rIns="96627" bIns="48314">
            <a:spAutoFit/>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100">
                <a:solidFill>
                  <a:srgbClr val="FF0000"/>
                </a:solidFill>
                <a:latin typeface="Times New Roman" panose="02020603050405020304" pitchFamily="18" charset="0"/>
              </a:rPr>
              <a:t>Proto-cement</a:t>
            </a:r>
            <a:r>
              <a:rPr lang="en-US" altLang="en-US" sz="1100">
                <a:latin typeface="Times New Roman" panose="02020603050405020304" pitchFamily="18" charset="0"/>
              </a:rPr>
              <a:t>:   little evidence of  Silica - Lime reaction</a:t>
            </a:r>
            <a:endParaRPr lang="en-US" altLang="en-US">
              <a:latin typeface="Times New Roman" panose="02020603050405020304" pitchFamily="18" charset="0"/>
            </a:endParaRPr>
          </a:p>
        </p:txBody>
      </p:sp>
    </p:spTree>
    <p:extLst>
      <p:ext uri="{BB962C8B-B14F-4D97-AF65-F5344CB8AC3E}">
        <p14:creationId xmlns:p14="http://schemas.microsoft.com/office/powerpoint/2010/main" val="300456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a multivitamin, different compounds affect different things</a:t>
            </a:r>
          </a:p>
          <a:p>
            <a:r>
              <a:rPr lang="en-US" dirty="0" err="1"/>
              <a:t>Eg.</a:t>
            </a:r>
            <a:r>
              <a:rPr lang="en-US" dirty="0"/>
              <a:t> Vitamin A – Vision, Immune System, Vitamin B – Energy, Brain Function</a:t>
            </a:r>
          </a:p>
          <a:p>
            <a:endParaRPr lang="en-US" dirty="0"/>
          </a:p>
        </p:txBody>
      </p:sp>
      <p:sp>
        <p:nvSpPr>
          <p:cNvPr id="4" name="Slide Number Placeholder 3"/>
          <p:cNvSpPr>
            <a:spLocks noGrp="1"/>
          </p:cNvSpPr>
          <p:nvPr>
            <p:ph type="sldNum" sz="quarter" idx="10"/>
          </p:nvPr>
        </p:nvSpPr>
        <p:spPr/>
        <p:txBody>
          <a:bodyPr/>
          <a:lstStyle/>
          <a:p>
            <a:fld id="{8ADDCEDA-33F2-E042-9044-1D9AEBE644D8}" type="slidenum">
              <a:rPr lang="en-US" smtClean="0"/>
              <a:t>19</a:t>
            </a:fld>
            <a:endParaRPr lang="en-US"/>
          </a:p>
        </p:txBody>
      </p:sp>
    </p:spTree>
    <p:extLst>
      <p:ext uri="{BB962C8B-B14F-4D97-AF65-F5344CB8AC3E}">
        <p14:creationId xmlns:p14="http://schemas.microsoft.com/office/powerpoint/2010/main" val="2523580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5C706E9A-66CC-1C41-B07B-DD69F42FFB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417B5390-6AE2-224E-AE93-814881EE365E}" type="slidenum">
              <a:rPr lang="de-DE" altLang="en-US" sz="1200" smtClean="0"/>
              <a:pPr/>
              <a:t>20</a:t>
            </a:fld>
            <a:endParaRPr lang="de-DE" altLang="en-US" sz="1200"/>
          </a:p>
        </p:txBody>
      </p:sp>
      <p:sp>
        <p:nvSpPr>
          <p:cNvPr id="129027" name="Rectangle 2">
            <a:extLst>
              <a:ext uri="{FF2B5EF4-FFF2-40B4-BE49-F238E27FC236}">
                <a16:creationId xmlns:a16="http://schemas.microsoft.com/office/drawing/2014/main" id="{88E7554A-B668-8240-92D4-8DB571C37ED2}"/>
              </a:ext>
            </a:extLst>
          </p:cNvPr>
          <p:cNvSpPr>
            <a:spLocks noGrp="1" noRot="1" noChangeAspect="1" noChangeArrowheads="1" noTextEdit="1"/>
          </p:cNvSpPr>
          <p:nvPr>
            <p:ph type="sldImg"/>
          </p:nvPr>
        </p:nvSpPr>
        <p:spPr>
          <a:xfrm>
            <a:off x="457200" y="720725"/>
            <a:ext cx="6400800" cy="3600450"/>
          </a:xfrm>
          <a:ln/>
        </p:spPr>
      </p:sp>
      <p:sp>
        <p:nvSpPr>
          <p:cNvPr id="129028" name="Rectangle 3">
            <a:extLst>
              <a:ext uri="{FF2B5EF4-FFF2-40B4-BE49-F238E27FC236}">
                <a16:creationId xmlns:a16="http://schemas.microsoft.com/office/drawing/2014/main" id="{2998B44D-E854-1845-8BB3-504A5C9681B3}"/>
              </a:ext>
            </a:extLst>
          </p:cNvPr>
          <p:cNvSpPr>
            <a:spLocks noGrp="1" noChangeArrowheads="1"/>
          </p:cNvSpPr>
          <p:nvPr>
            <p:ph type="body" idx="1"/>
          </p:nvPr>
        </p:nvSpPr>
        <p:spPr>
          <a:xfrm>
            <a:off x="974725" y="6237288"/>
            <a:ext cx="2433638" cy="966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The only product you have to add to the clinker is Gypsum to control set time. Nowadays there are other products added such as limestone and slag to lower greenhouse gases.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42922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altLang="en-US" dirty="0">
                <a:latin typeface="Arial" panose="020B0604020202020204" pitchFamily="34" charset="0"/>
              </a:rPr>
              <a:t>Ball mill, two compartments, first contains large steel balls up to 4 1/2 inch diameter and second compartment contains balls down to ¾” the larger balls crush and the smaller ones grind finer.</a:t>
            </a:r>
            <a:endParaRPr lang="en-US" dirty="0"/>
          </a:p>
        </p:txBody>
      </p:sp>
      <p:sp>
        <p:nvSpPr>
          <p:cNvPr id="4" name="Slide Number Placeholder 3"/>
          <p:cNvSpPr>
            <a:spLocks noGrp="1"/>
          </p:cNvSpPr>
          <p:nvPr>
            <p:ph type="sldNum" sz="quarter" idx="10"/>
          </p:nvPr>
        </p:nvSpPr>
        <p:spPr/>
        <p:txBody>
          <a:bodyPr/>
          <a:lstStyle/>
          <a:p>
            <a:fld id="{8ADDCEDA-33F2-E042-9044-1D9AEBE644D8}" type="slidenum">
              <a:rPr lang="en-US" smtClean="0"/>
              <a:t>21</a:t>
            </a:fld>
            <a:endParaRPr lang="en-US"/>
          </a:p>
        </p:txBody>
      </p:sp>
    </p:spTree>
    <p:extLst>
      <p:ext uri="{BB962C8B-B14F-4D97-AF65-F5344CB8AC3E}">
        <p14:creationId xmlns:p14="http://schemas.microsoft.com/office/powerpoint/2010/main" val="530244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F674627D-4527-6D4A-A1DB-277391188FDB}"/>
              </a:ext>
            </a:extLst>
          </p:cNvPr>
          <p:cNvSpPr>
            <a:spLocks noGrp="1" noRot="1" noChangeAspect="1" noTextEdit="1"/>
          </p:cNvSpPr>
          <p:nvPr>
            <p:ph type="sldImg"/>
          </p:nvPr>
        </p:nvSpPr>
        <p:spPr>
          <a:ln/>
        </p:spPr>
      </p:sp>
      <p:sp>
        <p:nvSpPr>
          <p:cNvPr id="137219" name="Notes Placeholder 2">
            <a:extLst>
              <a:ext uri="{FF2B5EF4-FFF2-40B4-BE49-F238E27FC236}">
                <a16:creationId xmlns:a16="http://schemas.microsoft.com/office/drawing/2014/main" id="{01A5194E-0894-9C43-9ACE-49687BEF1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latin typeface="Arial" panose="020B0604020202020204" pitchFamily="34" charset="0"/>
              </a:rPr>
              <a:t>Basically it takes 1.5 to 1.7 tons of raw material to make 1 ton of cement.</a:t>
            </a:r>
          </a:p>
          <a:p>
            <a:pPr>
              <a:buFontTx/>
              <a:buChar char="•"/>
            </a:pPr>
            <a:r>
              <a:rPr lang="en-US" altLang="en-US" dirty="0">
                <a:latin typeface="Arial" panose="020B0604020202020204" pitchFamily="34" charset="0"/>
              </a:rPr>
              <a:t>1 ton of cement produces 1 ton of C02 from both raw materials and fuels</a:t>
            </a:r>
          </a:p>
          <a:p>
            <a:pPr>
              <a:buFontTx/>
              <a:buChar char="•"/>
            </a:pPr>
            <a:r>
              <a:rPr lang="en-US" altLang="en-US" dirty="0">
                <a:latin typeface="Arial" panose="020B0604020202020204" pitchFamily="34" charset="0"/>
              </a:rPr>
              <a:t>The 0.5-0.7 is waste made up of moisture and oxides</a:t>
            </a:r>
          </a:p>
          <a:p>
            <a:endParaRPr lang="en-US" altLang="en-US" dirty="0">
              <a:latin typeface="Arial" panose="020B0604020202020204" pitchFamily="34" charset="0"/>
            </a:endParaRPr>
          </a:p>
        </p:txBody>
      </p:sp>
      <p:sp>
        <p:nvSpPr>
          <p:cNvPr id="137220" name="Slide Number Placeholder 3">
            <a:extLst>
              <a:ext uri="{FF2B5EF4-FFF2-40B4-BE49-F238E27FC236}">
                <a16:creationId xmlns:a16="http://schemas.microsoft.com/office/drawing/2014/main" id="{CA574B3D-B4F4-5845-A0BF-1718947418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7816883A-DF30-BB48-97BD-92E76896FB95}" type="slidenum">
              <a:rPr lang="en-US" altLang="en-US" sz="1200" smtClean="0"/>
              <a:pPr/>
              <a:t>22</a:t>
            </a:fld>
            <a:endParaRPr lang="en-US" altLang="en-US" sz="1200"/>
          </a:p>
        </p:txBody>
      </p:sp>
    </p:spTree>
    <p:extLst>
      <p:ext uri="{BB962C8B-B14F-4D97-AF65-F5344CB8AC3E}">
        <p14:creationId xmlns:p14="http://schemas.microsoft.com/office/powerpoint/2010/main" val="3430952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79715DCB-4795-4A4C-BFF3-5D0298F15811}"/>
              </a:ext>
            </a:extLst>
          </p:cNvPr>
          <p:cNvSpPr>
            <a:spLocks noGrp="1" noChangeArrowheads="1"/>
          </p:cNvSpPr>
          <p:nvPr>
            <p:ph type="sldNum" sz="quarter" idx="5"/>
          </p:nvPr>
        </p:nvSpPr>
        <p:spPr>
          <a:noFill/>
        </p:spPr>
        <p:txBody>
          <a:bodyPr/>
          <a:lstStyle>
            <a:lvl1pPr>
              <a:defRPr sz="2700">
                <a:solidFill>
                  <a:schemeClr val="tx1"/>
                </a:solidFill>
                <a:latin typeface="Arial" panose="020B0604020202020204" pitchFamily="34" charset="0"/>
              </a:defRPr>
            </a:lvl1pPr>
            <a:lvl2pPr marL="877638" indent="-337553">
              <a:defRPr sz="2700">
                <a:solidFill>
                  <a:schemeClr val="tx1"/>
                </a:solidFill>
                <a:latin typeface="Arial" panose="020B0604020202020204" pitchFamily="34" charset="0"/>
              </a:defRPr>
            </a:lvl2pPr>
            <a:lvl3pPr marL="1350212" indent="-270043">
              <a:defRPr sz="2700">
                <a:solidFill>
                  <a:schemeClr val="tx1"/>
                </a:solidFill>
                <a:latin typeface="Arial" panose="020B0604020202020204" pitchFamily="34" charset="0"/>
              </a:defRPr>
            </a:lvl3pPr>
            <a:lvl4pPr marL="1890297" indent="-270043">
              <a:defRPr sz="2700">
                <a:solidFill>
                  <a:schemeClr val="tx1"/>
                </a:solidFill>
                <a:latin typeface="Arial" panose="020B0604020202020204" pitchFamily="34" charset="0"/>
              </a:defRPr>
            </a:lvl4pPr>
            <a:lvl5pPr marL="2430383" indent="-270043">
              <a:defRPr sz="2700">
                <a:solidFill>
                  <a:schemeClr val="tx1"/>
                </a:solidFill>
                <a:latin typeface="Arial" panose="020B0604020202020204" pitchFamily="34" charset="0"/>
              </a:defRPr>
            </a:lvl5pPr>
            <a:lvl6pPr marL="2970468" indent="-270043" eaLnBrk="0" fontAlgn="base" hangingPunct="0">
              <a:spcBef>
                <a:spcPct val="0"/>
              </a:spcBef>
              <a:spcAft>
                <a:spcPct val="0"/>
              </a:spcAft>
              <a:defRPr sz="2700">
                <a:solidFill>
                  <a:schemeClr val="tx1"/>
                </a:solidFill>
                <a:latin typeface="Arial" panose="020B0604020202020204" pitchFamily="34" charset="0"/>
              </a:defRPr>
            </a:lvl6pPr>
            <a:lvl7pPr marL="3510553" indent="-270043" eaLnBrk="0" fontAlgn="base" hangingPunct="0">
              <a:spcBef>
                <a:spcPct val="0"/>
              </a:spcBef>
              <a:spcAft>
                <a:spcPct val="0"/>
              </a:spcAft>
              <a:defRPr sz="2700">
                <a:solidFill>
                  <a:schemeClr val="tx1"/>
                </a:solidFill>
                <a:latin typeface="Arial" panose="020B0604020202020204" pitchFamily="34" charset="0"/>
              </a:defRPr>
            </a:lvl7pPr>
            <a:lvl8pPr marL="4050637" indent="-270043" eaLnBrk="0" fontAlgn="base" hangingPunct="0">
              <a:spcBef>
                <a:spcPct val="0"/>
              </a:spcBef>
              <a:spcAft>
                <a:spcPct val="0"/>
              </a:spcAft>
              <a:defRPr sz="2700">
                <a:solidFill>
                  <a:schemeClr val="tx1"/>
                </a:solidFill>
                <a:latin typeface="Arial" panose="020B0604020202020204" pitchFamily="34" charset="0"/>
              </a:defRPr>
            </a:lvl8pPr>
            <a:lvl9pPr marL="4590722" indent="-270043" eaLnBrk="0" fontAlgn="base" hangingPunct="0">
              <a:spcBef>
                <a:spcPct val="0"/>
              </a:spcBef>
              <a:spcAft>
                <a:spcPct val="0"/>
              </a:spcAft>
              <a:defRPr sz="2700">
                <a:solidFill>
                  <a:schemeClr val="tx1"/>
                </a:solidFill>
                <a:latin typeface="Arial" panose="020B0604020202020204" pitchFamily="34" charset="0"/>
              </a:defRPr>
            </a:lvl9pPr>
          </a:lstStyle>
          <a:p>
            <a:fld id="{AF4E5C31-E738-4767-9BAD-63F8358A2145}" type="slidenum">
              <a:rPr lang="en-US" altLang="en-US" sz="1500"/>
              <a:pPr/>
              <a:t>24</a:t>
            </a:fld>
            <a:endParaRPr lang="en-US" altLang="en-US" sz="1500"/>
          </a:p>
        </p:txBody>
      </p:sp>
      <p:sp>
        <p:nvSpPr>
          <p:cNvPr id="96259" name="Rectangle 7">
            <a:extLst>
              <a:ext uri="{FF2B5EF4-FFF2-40B4-BE49-F238E27FC236}">
                <a16:creationId xmlns:a16="http://schemas.microsoft.com/office/drawing/2014/main" id="{3D4ED01D-FB8A-45C3-80E4-C19FD761CBC9}"/>
              </a:ext>
            </a:extLst>
          </p:cNvPr>
          <p:cNvSpPr txBox="1">
            <a:spLocks noGrp="1" noChangeArrowheads="1"/>
          </p:cNvSpPr>
          <p:nvPr/>
        </p:nvSpPr>
        <p:spPr bwMode="auto">
          <a:xfrm>
            <a:off x="4714482" y="10054221"/>
            <a:ext cx="3606665" cy="52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18" tIns="54009" rIns="108018" bIns="54009"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E02DE4CC-A8A4-4868-A04A-04097EF29776}" type="slidenum">
              <a:rPr lang="en-US" altLang="en-US" sz="1500"/>
              <a:pPr algn="r" eaLnBrk="1" hangingPunct="1"/>
              <a:t>24</a:t>
            </a:fld>
            <a:endParaRPr lang="en-US" altLang="en-US" sz="1500"/>
          </a:p>
        </p:txBody>
      </p:sp>
      <p:sp>
        <p:nvSpPr>
          <p:cNvPr id="96260" name="Rectangle 2">
            <a:extLst>
              <a:ext uri="{FF2B5EF4-FFF2-40B4-BE49-F238E27FC236}">
                <a16:creationId xmlns:a16="http://schemas.microsoft.com/office/drawing/2014/main" id="{854A0BC7-B3C7-4A93-B5ED-11944C7D2A1D}"/>
              </a:ext>
            </a:extLst>
          </p:cNvPr>
          <p:cNvSpPr>
            <a:spLocks noGrp="1" noRot="1" noChangeAspect="1" noChangeArrowheads="1" noTextEdit="1"/>
          </p:cNvSpPr>
          <p:nvPr>
            <p:ph type="sldImg"/>
          </p:nvPr>
        </p:nvSpPr>
        <p:spPr>
          <a:ln/>
        </p:spPr>
      </p:sp>
      <p:sp>
        <p:nvSpPr>
          <p:cNvPr id="96261" name="Rectangle 3">
            <a:extLst>
              <a:ext uri="{FF2B5EF4-FFF2-40B4-BE49-F238E27FC236}">
                <a16:creationId xmlns:a16="http://schemas.microsoft.com/office/drawing/2014/main" id="{91EE8DE8-5131-40EA-A0D9-7E74C1CC8A46}"/>
              </a:ext>
            </a:extLst>
          </p:cNvPr>
          <p:cNvSpPr>
            <a:spLocks noGrp="1" noChangeArrowheads="1"/>
          </p:cNvSpPr>
          <p:nvPr>
            <p:ph type="body" idx="1"/>
          </p:nvPr>
        </p:nvSpPr>
        <p:spPr>
          <a:xfrm>
            <a:off x="832307" y="5028030"/>
            <a:ext cx="6658458" cy="4763395"/>
          </a:xfrm>
          <a:noFill/>
        </p:spPr>
        <p:txBody>
          <a:bodyPr/>
          <a:lstStyle/>
          <a:p>
            <a:pPr eaLnBrk="1" hangingPunct="1"/>
            <a:r>
              <a:rPr lang="en-US" altLang="en-US" dirty="0">
                <a:latin typeface="Arial" panose="020B0604020202020204" pitchFamily="34" charset="0"/>
              </a:rPr>
              <a:t>Type III is basically a Type I cement ground finer.  The finer the grind, the faster the reaction with water thus the high early strength.</a:t>
            </a:r>
          </a:p>
          <a:p>
            <a:pPr eaLnBrk="1" hangingPunct="1"/>
            <a:r>
              <a:rPr lang="en-US" altLang="en-US" dirty="0">
                <a:latin typeface="Arial" panose="020B0604020202020204" pitchFamily="34" charset="0"/>
              </a:rPr>
              <a:t>Type I/II meets the requirements for both Type I and Type II cements. C</a:t>
            </a:r>
            <a:r>
              <a:rPr lang="en-US" altLang="en-US" baseline="-25000" dirty="0">
                <a:latin typeface="Arial" panose="020B0604020202020204" pitchFamily="34" charset="0"/>
              </a:rPr>
              <a:t>3</a:t>
            </a:r>
            <a:r>
              <a:rPr lang="en-US" altLang="en-US" dirty="0">
                <a:latin typeface="Arial" panose="020B0604020202020204" pitchFamily="34" charset="0"/>
              </a:rPr>
              <a:t>A is limited to 8% max in both Type I/II and Type II.</a:t>
            </a:r>
          </a:p>
        </p:txBody>
      </p:sp>
    </p:spTree>
    <p:extLst>
      <p:ext uri="{BB962C8B-B14F-4D97-AF65-F5344CB8AC3E}">
        <p14:creationId xmlns:p14="http://schemas.microsoft.com/office/powerpoint/2010/main" val="2105036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6B7E6D8A-55FF-7747-A7E4-829F76915B65}"/>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B4D3987C-54B7-1344-83BF-A87EE9E755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C1157 are currently not permitted for use in C76</a:t>
            </a:r>
          </a:p>
        </p:txBody>
      </p:sp>
      <p:sp>
        <p:nvSpPr>
          <p:cNvPr id="138244" name="Slide Number Placeholder 3">
            <a:extLst>
              <a:ext uri="{FF2B5EF4-FFF2-40B4-BE49-F238E27FC236}">
                <a16:creationId xmlns:a16="http://schemas.microsoft.com/office/drawing/2014/main" id="{9B3E9488-FCAF-9648-88C1-7E588E8409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798D769B-F4CD-174C-99D9-370CE251AE3D}" type="slidenum">
              <a:rPr lang="en-US" altLang="en-US" sz="1200" smtClean="0"/>
              <a:pPr/>
              <a:t>26</a:t>
            </a:fld>
            <a:endParaRPr lang="en-US" altLang="en-US" sz="1200"/>
          </a:p>
        </p:txBody>
      </p:sp>
    </p:spTree>
    <p:extLst>
      <p:ext uri="{BB962C8B-B14F-4D97-AF65-F5344CB8AC3E}">
        <p14:creationId xmlns:p14="http://schemas.microsoft.com/office/powerpoint/2010/main" val="853750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879EED1F-FA2D-274F-919C-504A4E88EA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B2960F72-4EE3-F940-82B1-FDF1761B3C0C}" type="slidenum">
              <a:rPr lang="de-DE" altLang="en-US" sz="1200" smtClean="0"/>
              <a:pPr/>
              <a:t>27</a:t>
            </a:fld>
            <a:endParaRPr lang="de-DE" altLang="en-US" sz="1200"/>
          </a:p>
        </p:txBody>
      </p:sp>
      <p:sp>
        <p:nvSpPr>
          <p:cNvPr id="144387" name="Rectangle 2">
            <a:extLst>
              <a:ext uri="{FF2B5EF4-FFF2-40B4-BE49-F238E27FC236}">
                <a16:creationId xmlns:a16="http://schemas.microsoft.com/office/drawing/2014/main" id="{2D497E59-49D2-3647-A264-524CEE441A40}"/>
              </a:ext>
            </a:extLst>
          </p:cNvPr>
          <p:cNvSpPr>
            <a:spLocks noGrp="1" noRot="1" noChangeAspect="1" noChangeArrowheads="1" noTextEdit="1"/>
          </p:cNvSpPr>
          <p:nvPr>
            <p:ph type="sldImg"/>
          </p:nvPr>
        </p:nvSpPr>
        <p:spPr>
          <a:xfrm>
            <a:off x="460375" y="722313"/>
            <a:ext cx="6392863" cy="3597275"/>
          </a:xfrm>
          <a:ln w="12700" cap="flat"/>
        </p:spPr>
      </p:sp>
      <p:sp>
        <p:nvSpPr>
          <p:cNvPr id="144388" name="Rectangle 3">
            <a:extLst>
              <a:ext uri="{FF2B5EF4-FFF2-40B4-BE49-F238E27FC236}">
                <a16:creationId xmlns:a16="http://schemas.microsoft.com/office/drawing/2014/main" id="{28076E91-D43A-E147-AF9D-08BBE6E4AB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04" tIns="47752" rIns="95504" bIns="47752"/>
          <a:lstStyle/>
          <a:p>
            <a:pPr eaLnBrk="1" hangingPunct="1">
              <a:buFontTx/>
              <a:buChar char="•"/>
            </a:pPr>
            <a:r>
              <a:rPr lang="en-US" altLang="en-US" dirty="0">
                <a:latin typeface="Arial" panose="020B0604020202020204" pitchFamily="34" charset="0"/>
              </a:rPr>
              <a:t>Shows that the manufacture conforms to particular specs including limits and results</a:t>
            </a:r>
          </a:p>
          <a:p>
            <a:pPr eaLnBrk="1" hangingPunct="1">
              <a:buFontTx/>
              <a:buChar char="•"/>
            </a:pPr>
            <a:r>
              <a:rPr lang="en-US" altLang="en-US" dirty="0">
                <a:latin typeface="Arial" panose="020B0604020202020204" pitchFamily="34" charset="0"/>
              </a:rPr>
              <a:t>Mill Certs represents a composite of tests done by the manufacture for a particular prior time period.</a:t>
            </a:r>
          </a:p>
          <a:p>
            <a:pPr eaLnBrk="1" hangingPunct="1">
              <a:buFontTx/>
              <a:buChar char="•"/>
            </a:pPr>
            <a:r>
              <a:rPr lang="en-US" altLang="en-US" dirty="0">
                <a:latin typeface="Arial" panose="020B0604020202020204" pitchFamily="34" charset="0"/>
              </a:rPr>
              <a:t>Spec does no define a time frame for mill certs, but industry norm is 1 month.</a:t>
            </a:r>
          </a:p>
        </p:txBody>
      </p:sp>
    </p:spTree>
    <p:extLst>
      <p:ext uri="{BB962C8B-B14F-4D97-AF65-F5344CB8AC3E}">
        <p14:creationId xmlns:p14="http://schemas.microsoft.com/office/powerpoint/2010/main" val="500005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latin typeface="Arial" charset="0"/>
            </a:endParaRPr>
          </a:p>
        </p:txBody>
      </p:sp>
    </p:spTree>
    <p:extLst>
      <p:ext uri="{BB962C8B-B14F-4D97-AF65-F5344CB8AC3E}">
        <p14:creationId xmlns:p14="http://schemas.microsoft.com/office/powerpoint/2010/main" val="2276119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latin typeface="Arial" charset="0"/>
            </a:endParaRPr>
          </a:p>
        </p:txBody>
      </p:sp>
    </p:spTree>
    <p:extLst>
      <p:ext uri="{BB962C8B-B14F-4D97-AF65-F5344CB8AC3E}">
        <p14:creationId xmlns:p14="http://schemas.microsoft.com/office/powerpoint/2010/main" val="157149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85F4A4F2-3D84-2047-9530-EAE2816A67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745521F7-744C-DC4F-9EBD-9C72667760EB}" type="slidenum">
              <a:rPr lang="de-DE" altLang="en-US" sz="1200" smtClean="0"/>
              <a:pPr/>
              <a:t>31</a:t>
            </a:fld>
            <a:endParaRPr lang="de-DE" altLang="en-US" sz="1200"/>
          </a:p>
        </p:txBody>
      </p:sp>
      <p:sp>
        <p:nvSpPr>
          <p:cNvPr id="148483" name="Rectangle 2">
            <a:extLst>
              <a:ext uri="{FF2B5EF4-FFF2-40B4-BE49-F238E27FC236}">
                <a16:creationId xmlns:a16="http://schemas.microsoft.com/office/drawing/2014/main" id="{9ADA5434-F8CE-4C49-9921-ADD2F402812C}"/>
              </a:ext>
            </a:extLst>
          </p:cNvPr>
          <p:cNvSpPr>
            <a:spLocks noGrp="1" noRot="1" noChangeAspect="1" noChangeArrowheads="1" noTextEdit="1"/>
          </p:cNvSpPr>
          <p:nvPr>
            <p:ph type="sldImg"/>
          </p:nvPr>
        </p:nvSpPr>
        <p:spPr>
          <a:xfrm>
            <a:off x="-2436813" y="733425"/>
            <a:ext cx="11947526" cy="6721475"/>
          </a:xfrm>
          <a:ln/>
        </p:spPr>
      </p:sp>
      <p:sp>
        <p:nvSpPr>
          <p:cNvPr id="148484" name="Rectangle 3">
            <a:extLst>
              <a:ext uri="{FF2B5EF4-FFF2-40B4-BE49-F238E27FC236}">
                <a16:creationId xmlns:a16="http://schemas.microsoft.com/office/drawing/2014/main" id="{11CC5C33-2C01-1245-977E-CB5A0E9D7383}"/>
              </a:ext>
            </a:extLst>
          </p:cNvPr>
          <p:cNvSpPr>
            <a:spLocks noGrp="1" noChangeArrowheads="1"/>
          </p:cNvSpPr>
          <p:nvPr>
            <p:ph type="body" idx="1"/>
          </p:nvPr>
        </p:nvSpPr>
        <p:spPr>
          <a:xfrm>
            <a:off x="974725" y="7572375"/>
            <a:ext cx="5365750" cy="1308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Fig. 3-1. Supplementary cementitious materials. From left to right, fly ash (Class C), metakaolin (calcined clay), silica fume, fly ash (Class F), slag, and calcined shale. </a:t>
            </a:r>
          </a:p>
        </p:txBody>
      </p:sp>
    </p:spTree>
    <p:extLst>
      <p:ext uri="{BB962C8B-B14F-4D97-AF65-F5344CB8AC3E}">
        <p14:creationId xmlns:p14="http://schemas.microsoft.com/office/powerpoint/2010/main" val="8708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89C0390D-D4E8-654C-A8B5-E88145EFAC18}"/>
              </a:ext>
            </a:extLst>
          </p:cNvPr>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pPr algn="r"/>
            <a:fld id="{01D8E592-C8F3-A04F-9F23-059CC8DA6527}" type="slidenum">
              <a:rPr lang="de-DE" altLang="en-US" sz="1200"/>
              <a:pPr algn="r"/>
              <a:t>4</a:t>
            </a:fld>
            <a:endParaRPr lang="de-DE" altLang="en-US" sz="1200"/>
          </a:p>
        </p:txBody>
      </p:sp>
      <p:sp>
        <p:nvSpPr>
          <p:cNvPr id="93187" name="Rectangle 2">
            <a:extLst>
              <a:ext uri="{FF2B5EF4-FFF2-40B4-BE49-F238E27FC236}">
                <a16:creationId xmlns:a16="http://schemas.microsoft.com/office/drawing/2014/main" id="{CEF5DAE7-5527-B94E-B693-55A87AD7425A}"/>
              </a:ext>
            </a:extLst>
          </p:cNvPr>
          <p:cNvSpPr>
            <a:spLocks noGrp="1" noRot="1" noChangeAspect="1" noChangeArrowheads="1" noTextEdit="1"/>
          </p:cNvSpPr>
          <p:nvPr>
            <p:ph type="sldImg"/>
          </p:nvPr>
        </p:nvSpPr>
        <p:spPr>
          <a:xfrm>
            <a:off x="457200" y="720725"/>
            <a:ext cx="6400800" cy="3600450"/>
          </a:xfrm>
          <a:ln/>
        </p:spPr>
      </p:sp>
      <p:sp>
        <p:nvSpPr>
          <p:cNvPr id="93188" name="Rectangle 3">
            <a:extLst>
              <a:ext uri="{FF2B5EF4-FFF2-40B4-BE49-F238E27FC236}">
                <a16:creationId xmlns:a16="http://schemas.microsoft.com/office/drawing/2014/main" id="{036D747D-26DF-A249-A922-513B04B5CC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Continuous process always adding material in and always producing product at the other end.  Know today as the 24/7 process</a:t>
            </a:r>
          </a:p>
        </p:txBody>
      </p:sp>
    </p:spTree>
    <p:extLst>
      <p:ext uri="{BB962C8B-B14F-4D97-AF65-F5344CB8AC3E}">
        <p14:creationId xmlns:p14="http://schemas.microsoft.com/office/powerpoint/2010/main" val="4228662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B9FF5ABB-B361-FB41-B499-4438E17CE861}"/>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77A1B9FA-02FC-8643-BBAC-B97B3C9682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7263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2CD9A99F-D2C1-45DA-84BC-7516498C3193}"/>
              </a:ext>
            </a:extLst>
          </p:cNvPr>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defRPr>
            </a:lvl1pPr>
            <a:lvl2pPr marL="785372" indent="-302066">
              <a:defRPr sz="2500">
                <a:solidFill>
                  <a:schemeClr val="tx1"/>
                </a:solidFill>
                <a:latin typeface="Arial" panose="020B0604020202020204" pitchFamily="34" charset="0"/>
              </a:defRPr>
            </a:lvl2pPr>
            <a:lvl3pPr marL="1208265" indent="-241653">
              <a:defRPr sz="2500">
                <a:solidFill>
                  <a:schemeClr val="tx1"/>
                </a:solidFill>
                <a:latin typeface="Arial" panose="020B0604020202020204" pitchFamily="34" charset="0"/>
              </a:defRPr>
            </a:lvl3pPr>
            <a:lvl4pPr marL="1691571" indent="-241653">
              <a:defRPr sz="2500">
                <a:solidFill>
                  <a:schemeClr val="tx1"/>
                </a:solidFill>
                <a:latin typeface="Arial" panose="020B0604020202020204" pitchFamily="34" charset="0"/>
              </a:defRPr>
            </a:lvl4pPr>
            <a:lvl5pPr marL="2174878" indent="-241653">
              <a:defRPr sz="2500">
                <a:solidFill>
                  <a:schemeClr val="tx1"/>
                </a:solidFill>
                <a:latin typeface="Arial" panose="020B0604020202020204" pitchFamily="34" charset="0"/>
              </a:defRPr>
            </a:lvl5pPr>
            <a:lvl6pPr marL="2658184" indent="-241653" eaLnBrk="0" fontAlgn="base" hangingPunct="0">
              <a:spcBef>
                <a:spcPct val="0"/>
              </a:spcBef>
              <a:spcAft>
                <a:spcPct val="0"/>
              </a:spcAft>
              <a:defRPr sz="2500">
                <a:solidFill>
                  <a:schemeClr val="tx1"/>
                </a:solidFill>
                <a:latin typeface="Arial" panose="020B0604020202020204" pitchFamily="34" charset="0"/>
              </a:defRPr>
            </a:lvl6pPr>
            <a:lvl7pPr marL="3141490" indent="-241653" eaLnBrk="0" fontAlgn="base" hangingPunct="0">
              <a:spcBef>
                <a:spcPct val="0"/>
              </a:spcBef>
              <a:spcAft>
                <a:spcPct val="0"/>
              </a:spcAft>
              <a:defRPr sz="2500">
                <a:solidFill>
                  <a:schemeClr val="tx1"/>
                </a:solidFill>
                <a:latin typeface="Arial" panose="020B0604020202020204" pitchFamily="34" charset="0"/>
              </a:defRPr>
            </a:lvl7pPr>
            <a:lvl8pPr marL="3624796" indent="-241653" eaLnBrk="0" fontAlgn="base" hangingPunct="0">
              <a:spcBef>
                <a:spcPct val="0"/>
              </a:spcBef>
              <a:spcAft>
                <a:spcPct val="0"/>
              </a:spcAft>
              <a:defRPr sz="2500">
                <a:solidFill>
                  <a:schemeClr val="tx1"/>
                </a:solidFill>
                <a:latin typeface="Arial" panose="020B0604020202020204" pitchFamily="34" charset="0"/>
              </a:defRPr>
            </a:lvl8pPr>
            <a:lvl9pPr marL="4108102" indent="-241653" eaLnBrk="0" fontAlgn="base" hangingPunct="0">
              <a:spcBef>
                <a:spcPct val="0"/>
              </a:spcBef>
              <a:spcAft>
                <a:spcPct val="0"/>
              </a:spcAft>
              <a:defRPr sz="2500">
                <a:solidFill>
                  <a:schemeClr val="tx1"/>
                </a:solidFill>
                <a:latin typeface="Arial" panose="020B0604020202020204" pitchFamily="34" charset="0"/>
              </a:defRPr>
            </a:lvl9pPr>
          </a:lstStyle>
          <a:p>
            <a:fld id="{79D1AD2B-4D36-4166-B9A8-D87BFEC8B73B}" type="slidenum">
              <a:rPr lang="en-US" altLang="en-US" sz="1300"/>
              <a:pPr/>
              <a:t>33</a:t>
            </a:fld>
            <a:endParaRPr lang="en-US" altLang="en-US" sz="1300"/>
          </a:p>
        </p:txBody>
      </p:sp>
      <p:sp>
        <p:nvSpPr>
          <p:cNvPr id="98307" name="Rectangle 7">
            <a:extLst>
              <a:ext uri="{FF2B5EF4-FFF2-40B4-BE49-F238E27FC236}">
                <a16:creationId xmlns:a16="http://schemas.microsoft.com/office/drawing/2014/main" id="{7B5249F3-9594-4C50-9C39-069572AE5297}"/>
              </a:ext>
            </a:extLst>
          </p:cNvPr>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6EA6DB7D-7640-41DF-9967-13645451E0FF}" type="slidenum">
              <a:rPr lang="de-DE" altLang="en-US" sz="1300"/>
              <a:pPr algn="r"/>
              <a:t>33</a:t>
            </a:fld>
            <a:endParaRPr lang="de-DE" altLang="en-US" sz="1300"/>
          </a:p>
        </p:txBody>
      </p:sp>
      <p:sp>
        <p:nvSpPr>
          <p:cNvPr id="98308" name="Rectangle 2">
            <a:extLst>
              <a:ext uri="{FF2B5EF4-FFF2-40B4-BE49-F238E27FC236}">
                <a16:creationId xmlns:a16="http://schemas.microsoft.com/office/drawing/2014/main" id="{6ED90B54-7116-4B2F-84E1-0287980CCF00}"/>
              </a:ext>
            </a:extLst>
          </p:cNvPr>
          <p:cNvSpPr>
            <a:spLocks noGrp="1" noRot="1" noChangeAspect="1" noChangeArrowheads="1" noTextEdit="1"/>
          </p:cNvSpPr>
          <p:nvPr>
            <p:ph type="sldImg"/>
          </p:nvPr>
        </p:nvSpPr>
        <p:spPr>
          <a:xfrm>
            <a:off x="457200" y="750888"/>
            <a:ext cx="6400800" cy="3600450"/>
          </a:xfrm>
          <a:ln/>
        </p:spPr>
      </p:sp>
      <p:sp>
        <p:nvSpPr>
          <p:cNvPr id="98309" name="Rectangle 3">
            <a:extLst>
              <a:ext uri="{FF2B5EF4-FFF2-40B4-BE49-F238E27FC236}">
                <a16:creationId xmlns:a16="http://schemas.microsoft.com/office/drawing/2014/main" id="{94F61FF6-C3E4-4AE0-831A-9027D234640F}"/>
              </a:ext>
            </a:extLst>
          </p:cNvPr>
          <p:cNvSpPr>
            <a:spLocks noGrp="1" noChangeArrowheads="1"/>
          </p:cNvSpPr>
          <p:nvPr>
            <p:ph type="body" idx="1"/>
          </p:nvPr>
        </p:nvSpPr>
        <p:spPr>
          <a:xfrm>
            <a:off x="973667" y="6570822"/>
            <a:ext cx="1278466" cy="285036"/>
          </a:xfrm>
          <a:noFill/>
        </p:spPr>
        <p:txBody>
          <a:bodyPr lIns="96656" tIns="48328" rIns="96656" bIns="48328"/>
          <a:lstStyle/>
          <a:p>
            <a:pPr eaLnBrk="1" hangingPunct="1">
              <a:buFontTx/>
              <a:buChar char="•"/>
            </a:pPr>
            <a:r>
              <a:rPr lang="en-US" altLang="en-US" dirty="0">
                <a:latin typeface="Arial" panose="020B0604020202020204" pitchFamily="34" charset="0"/>
              </a:rPr>
              <a:t>Explain Strength Activity index</a:t>
            </a:r>
          </a:p>
          <a:p>
            <a:pPr eaLnBrk="1" hangingPunct="1">
              <a:buFontTx/>
              <a:buChar char="•"/>
            </a:pPr>
            <a:r>
              <a:rPr lang="en-US" altLang="en-US" dirty="0">
                <a:latin typeface="Arial" panose="020B0604020202020204" pitchFamily="34" charset="0"/>
              </a:rPr>
              <a:t>C76 and C1433 specifies Grade 100 or 120 only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CB7F48-98E0-4BC9-B6B5-9F683C922D18}"/>
              </a:ext>
            </a:extLst>
          </p:cNvPr>
          <p:cNvSpPr>
            <a:spLocks noGrp="1" noChangeArrowheads="1"/>
          </p:cNvSpPr>
          <p:nvPr>
            <p:ph type="sldNum" sz="quarter" idx="5"/>
          </p:nvPr>
        </p:nvSpPr>
        <p:spPr/>
        <p:txBody>
          <a:bodyPr/>
          <a:lstStyle>
            <a:lvl1pPr defTabSz="985072" eaLnBrk="0" hangingPunct="0">
              <a:defRPr sz="2500">
                <a:solidFill>
                  <a:schemeClr val="tx1"/>
                </a:solidFill>
                <a:latin typeface="Arial" panose="020B0604020202020204" pitchFamily="34" charset="0"/>
                <a:cs typeface="Arial" panose="020B0604020202020204" pitchFamily="34" charset="0"/>
              </a:defRPr>
            </a:lvl1pPr>
            <a:lvl2pPr marL="785372" indent="-302066" defTabSz="985072" eaLnBrk="0" hangingPunct="0">
              <a:defRPr sz="2500">
                <a:solidFill>
                  <a:schemeClr val="tx1"/>
                </a:solidFill>
                <a:latin typeface="Arial" panose="020B0604020202020204" pitchFamily="34" charset="0"/>
                <a:cs typeface="Arial" panose="020B0604020202020204" pitchFamily="34" charset="0"/>
              </a:defRPr>
            </a:lvl2pPr>
            <a:lvl3pPr marL="1208265" indent="-241653" defTabSz="985072" eaLnBrk="0" hangingPunct="0">
              <a:defRPr sz="2500">
                <a:solidFill>
                  <a:schemeClr val="tx1"/>
                </a:solidFill>
                <a:latin typeface="Arial" panose="020B0604020202020204" pitchFamily="34" charset="0"/>
                <a:cs typeface="Arial" panose="020B0604020202020204" pitchFamily="34" charset="0"/>
              </a:defRPr>
            </a:lvl3pPr>
            <a:lvl4pPr marL="1691571" indent="-241653" defTabSz="985072" eaLnBrk="0" hangingPunct="0">
              <a:defRPr sz="2500">
                <a:solidFill>
                  <a:schemeClr val="tx1"/>
                </a:solidFill>
                <a:latin typeface="Arial" panose="020B0604020202020204" pitchFamily="34" charset="0"/>
                <a:cs typeface="Arial" panose="020B0604020202020204" pitchFamily="34" charset="0"/>
              </a:defRPr>
            </a:lvl4pPr>
            <a:lvl5pPr marL="2174878" indent="-241653" defTabSz="985072" eaLnBrk="0" hangingPunct="0">
              <a:defRPr sz="2500">
                <a:solidFill>
                  <a:schemeClr val="tx1"/>
                </a:solidFill>
                <a:latin typeface="Arial" panose="020B0604020202020204" pitchFamily="34" charset="0"/>
                <a:cs typeface="Arial" panose="020B0604020202020204" pitchFamily="34" charset="0"/>
              </a:defRPr>
            </a:lvl5pPr>
            <a:lvl6pPr marL="2658184" indent="-241653" defTabSz="985072"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3141490" indent="-241653" defTabSz="985072"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624796" indent="-241653" defTabSz="985072"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4108102" indent="-241653" defTabSz="985072"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fld id="{2D200620-2AA4-48B4-9EC8-ADEB93FE3175}" type="slidenum">
              <a:rPr lang="de-DE" altLang="en-US" sz="1300"/>
              <a:pPr/>
              <a:t>34</a:t>
            </a:fld>
            <a:endParaRPr lang="de-DE" altLang="en-US" sz="1300"/>
          </a:p>
        </p:txBody>
      </p:sp>
      <p:sp>
        <p:nvSpPr>
          <p:cNvPr id="97283" name="Rectangle 2">
            <a:extLst>
              <a:ext uri="{FF2B5EF4-FFF2-40B4-BE49-F238E27FC236}">
                <a16:creationId xmlns:a16="http://schemas.microsoft.com/office/drawing/2014/main" id="{1C05BDB2-CA2A-44D5-ADB3-17365AB66826}"/>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C6770FEC-7CD6-49C4-940B-D57C52E4CE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Iron ore is heated in a blast furnace to about 2700 – 3000 degrees F.  Limestone and coke are added to the iron ore as a flux material.  As the iron melts, the furnace is tapped and the iron is released into a channel.  Impurities that were in the iron ore, the limestone, and the coke float on top of the dense iron.  The impurities in this molten state are called slag.  The slag and iron are separated by mechanical means (usually by a gate that drops over the channel of flowing iron and slag).  The separated slag is diverted into its own channel where it flows to the granulator.   </a:t>
            </a:r>
            <a:r>
              <a:rPr lang="en-US" altLang="en-US" b="1" dirty="0">
                <a:latin typeface="Arial" panose="020B0604020202020204" pitchFamily="34" charset="0"/>
              </a:rPr>
              <a:t>Flux-</a:t>
            </a:r>
            <a:r>
              <a:rPr lang="en-US" altLang="en-US" dirty="0">
                <a:latin typeface="Arial" panose="020B0604020202020204" pitchFamily="34" charset="0"/>
              </a:rPr>
              <a:t> In the process of smelting, inorganic chlorides, fluorides (see fluorite), limestone and other materials are designated as "fluxes" when added to the contents of a smelting furnace or a cupola for the purpose of purging the metal of chemical impurities such as phosphorus, and of rendering slag more liquid at the smelting temperature.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037937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B11932A3-44FA-4102-BD20-26F442B4EBED}"/>
              </a:ext>
            </a:extLst>
          </p:cNvPr>
          <p:cNvSpPr txBox="1">
            <a:spLocks noGrp="1" noChangeArrowheads="1"/>
          </p:cNvSpPr>
          <p:nvPr/>
        </p:nvSpPr>
        <p:spPr bwMode="auto">
          <a:xfrm>
            <a:off x="4236721" y="9272827"/>
            <a:ext cx="3241040" cy="48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97" tIns="49249" rIns="98497" bIns="49249"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3F5F25C2-ADB2-4E0D-9293-1AA8A90BAA46}" type="slidenum">
              <a:rPr lang="de-DE" altLang="en-US"/>
              <a:pPr algn="r">
                <a:spcBef>
                  <a:spcPct val="0"/>
                </a:spcBef>
              </a:pPr>
              <a:t>35</a:t>
            </a:fld>
            <a:endParaRPr lang="de-DE" altLang="en-US"/>
          </a:p>
        </p:txBody>
      </p:sp>
      <p:sp>
        <p:nvSpPr>
          <p:cNvPr id="73731" name="Rectangle 2">
            <a:extLst>
              <a:ext uri="{FF2B5EF4-FFF2-40B4-BE49-F238E27FC236}">
                <a16:creationId xmlns:a16="http://schemas.microsoft.com/office/drawing/2014/main" id="{BDB53441-02CC-468A-987B-CF9C30EDC53A}"/>
              </a:ext>
            </a:extLst>
          </p:cNvPr>
          <p:cNvSpPr>
            <a:spLocks noGrp="1" noRot="1" noChangeAspect="1" noChangeArrowheads="1" noTextEdit="1"/>
          </p:cNvSpPr>
          <p:nvPr>
            <p:ph type="sldImg"/>
          </p:nvPr>
        </p:nvSpPr>
        <p:spPr>
          <a:xfrm>
            <a:off x="485775" y="763588"/>
            <a:ext cx="6507163" cy="3660775"/>
          </a:xfrm>
          <a:ln/>
        </p:spPr>
      </p:sp>
      <p:sp>
        <p:nvSpPr>
          <p:cNvPr id="73732" name="Rectangle 3">
            <a:extLst>
              <a:ext uri="{FF2B5EF4-FFF2-40B4-BE49-F238E27FC236}">
                <a16:creationId xmlns:a16="http://schemas.microsoft.com/office/drawing/2014/main" id="{550CBB3E-CFD3-44B8-BC5D-57570682C996}"/>
              </a:ext>
            </a:extLst>
          </p:cNvPr>
          <p:cNvSpPr>
            <a:spLocks noGrp="1" noChangeArrowheads="1"/>
          </p:cNvSpPr>
          <p:nvPr>
            <p:ph type="body" idx="1"/>
          </p:nvPr>
        </p:nvSpPr>
        <p:spPr>
          <a:xfrm>
            <a:off x="995680" y="6680836"/>
            <a:ext cx="1307253" cy="2900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Blast Furnace Slag is formed when iron ore or iron pellets, coke (a fuel with few impurities and a high carbon content) and a flux (either limestone or dolomite) are melted together in a blast furnace. When the metallurgical smelting process is complete, the lime in the flux has been chemically combined with the aluminates and silicates of the ore and coke ash to form a non-metallic product called blast furnace slag. During the period of cooling and hardening from its molten state, BF slag can be cooled in several ways to form any of several types of BF slag products.</a:t>
            </a:r>
          </a:p>
          <a:p>
            <a:pPr eaLnBrk="1" hangingPunct="1">
              <a:buFontTx/>
              <a:buChar char="•"/>
            </a:pPr>
            <a:r>
              <a:rPr lang="en-US" altLang="en-US" dirty="0">
                <a:latin typeface="Arial" panose="020B0604020202020204" pitchFamily="34" charset="0"/>
              </a:rPr>
              <a:t>Quality control at an iron plant is based off the slag component of the mix.</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550816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1B7AD60A-C433-4BE1-B1FE-2080BD9D66E2}"/>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75EEEA3-EE3E-4EF1-9906-340CE4BEE516}"/>
              </a:ext>
            </a:extLst>
          </p:cNvPr>
          <p:cNvSpPr>
            <a:spLocks noGrp="1"/>
          </p:cNvSpPr>
          <p:nvPr>
            <p:ph type="body" idx="1"/>
          </p:nvPr>
        </p:nvSpPr>
        <p:spPr/>
        <p:txBody>
          <a:bodyPr/>
          <a:lstStyle/>
          <a:p>
            <a:pPr marL="181240" indent="-181240">
              <a:buFont typeface="Arial" panose="020B0604020202020204" pitchFamily="34" charset="0"/>
              <a:buChar char="•"/>
              <a:defRPr/>
            </a:pPr>
            <a:r>
              <a:rPr lang="en-US" altLang="en-US" dirty="0"/>
              <a:t>If the slag was air cooled then it would not have cementitious properties and would be more of an aggregate type material.</a:t>
            </a:r>
          </a:p>
          <a:p>
            <a:pPr marL="181240" indent="-181240">
              <a:buFont typeface="Arial" panose="020B0604020202020204" pitchFamily="34" charset="0"/>
              <a:buChar char="•"/>
              <a:defRPr/>
            </a:pPr>
            <a:r>
              <a:rPr lang="en-US" altLang="en-US" dirty="0"/>
              <a:t>Water added at blow box.</a:t>
            </a:r>
          </a:p>
          <a:p>
            <a:pPr>
              <a:defRPr/>
            </a:pPr>
            <a:endParaRPr lang="en-US" dirty="0"/>
          </a:p>
        </p:txBody>
      </p:sp>
      <p:sp>
        <p:nvSpPr>
          <p:cNvPr id="75780" name="Slide Number Placeholder 3">
            <a:extLst>
              <a:ext uri="{FF2B5EF4-FFF2-40B4-BE49-F238E27FC236}">
                <a16:creationId xmlns:a16="http://schemas.microsoft.com/office/drawing/2014/main" id="{E3ADB2E5-8E5C-4AA7-BF8C-7369BF2E1C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072">
              <a:spcBef>
                <a:spcPct val="30000"/>
              </a:spcBef>
              <a:defRPr sz="1300">
                <a:solidFill>
                  <a:schemeClr val="tx1"/>
                </a:solidFill>
                <a:latin typeface="Arial" panose="020B0604020202020204" pitchFamily="34" charset="0"/>
              </a:defRPr>
            </a:lvl1pPr>
            <a:lvl2pPr marL="785372" indent="-302066" defTabSz="985072">
              <a:spcBef>
                <a:spcPct val="30000"/>
              </a:spcBef>
              <a:defRPr sz="1300">
                <a:solidFill>
                  <a:schemeClr val="tx1"/>
                </a:solidFill>
                <a:latin typeface="Arial" panose="020B0604020202020204" pitchFamily="34" charset="0"/>
              </a:defRPr>
            </a:lvl2pPr>
            <a:lvl3pPr marL="1208265" indent="-241653" defTabSz="985072">
              <a:spcBef>
                <a:spcPct val="30000"/>
              </a:spcBef>
              <a:defRPr sz="1300">
                <a:solidFill>
                  <a:schemeClr val="tx1"/>
                </a:solidFill>
                <a:latin typeface="Arial" panose="020B0604020202020204" pitchFamily="34" charset="0"/>
              </a:defRPr>
            </a:lvl3pPr>
            <a:lvl4pPr marL="1691571" indent="-241653" defTabSz="985072">
              <a:spcBef>
                <a:spcPct val="30000"/>
              </a:spcBef>
              <a:defRPr sz="1300">
                <a:solidFill>
                  <a:schemeClr val="tx1"/>
                </a:solidFill>
                <a:latin typeface="Arial" panose="020B0604020202020204" pitchFamily="34" charset="0"/>
              </a:defRPr>
            </a:lvl4pPr>
            <a:lvl5pPr marL="2174878" indent="-241653" defTabSz="985072">
              <a:spcBef>
                <a:spcPct val="30000"/>
              </a:spcBef>
              <a:defRPr sz="1300">
                <a:solidFill>
                  <a:schemeClr val="tx1"/>
                </a:solidFill>
                <a:latin typeface="Arial" panose="020B0604020202020204" pitchFamily="34" charset="0"/>
              </a:defRPr>
            </a:lvl5pPr>
            <a:lvl6pPr marL="2658184" indent="-241653" defTabSz="98507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98507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98507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98507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21C15C92-FC7B-4A62-BA6D-EDF0FC51FF6D}" type="slidenum">
              <a:rPr lang="en-US" altLang="en-US"/>
              <a:pPr>
                <a:spcBef>
                  <a:spcPct val="0"/>
                </a:spcBef>
              </a:pPr>
              <a:t>36</a:t>
            </a:fld>
            <a:endParaRPr lang="en-US" altLang="en-US"/>
          </a:p>
        </p:txBody>
      </p:sp>
    </p:spTree>
    <p:extLst>
      <p:ext uri="{BB962C8B-B14F-4D97-AF65-F5344CB8AC3E}">
        <p14:creationId xmlns:p14="http://schemas.microsoft.com/office/powerpoint/2010/main" val="1322623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BD1F29CD-4AA8-485D-8EBE-1BE48210B351}"/>
              </a:ext>
            </a:extLst>
          </p:cNvPr>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defRPr>
            </a:lvl1pPr>
            <a:lvl2pPr marL="785372" indent="-302066">
              <a:defRPr sz="2500">
                <a:solidFill>
                  <a:schemeClr val="tx1"/>
                </a:solidFill>
                <a:latin typeface="Arial" panose="020B0604020202020204" pitchFamily="34" charset="0"/>
              </a:defRPr>
            </a:lvl2pPr>
            <a:lvl3pPr marL="1208265" indent="-241653">
              <a:defRPr sz="2500">
                <a:solidFill>
                  <a:schemeClr val="tx1"/>
                </a:solidFill>
                <a:latin typeface="Arial" panose="020B0604020202020204" pitchFamily="34" charset="0"/>
              </a:defRPr>
            </a:lvl3pPr>
            <a:lvl4pPr marL="1691571" indent="-241653">
              <a:defRPr sz="2500">
                <a:solidFill>
                  <a:schemeClr val="tx1"/>
                </a:solidFill>
                <a:latin typeface="Arial" panose="020B0604020202020204" pitchFamily="34" charset="0"/>
              </a:defRPr>
            </a:lvl4pPr>
            <a:lvl5pPr marL="2174878" indent="-241653">
              <a:defRPr sz="2500">
                <a:solidFill>
                  <a:schemeClr val="tx1"/>
                </a:solidFill>
                <a:latin typeface="Arial" panose="020B0604020202020204" pitchFamily="34" charset="0"/>
              </a:defRPr>
            </a:lvl5pPr>
            <a:lvl6pPr marL="2658184" indent="-241653" eaLnBrk="0" fontAlgn="base" hangingPunct="0">
              <a:spcBef>
                <a:spcPct val="0"/>
              </a:spcBef>
              <a:spcAft>
                <a:spcPct val="0"/>
              </a:spcAft>
              <a:defRPr sz="2500">
                <a:solidFill>
                  <a:schemeClr val="tx1"/>
                </a:solidFill>
                <a:latin typeface="Arial" panose="020B0604020202020204" pitchFamily="34" charset="0"/>
              </a:defRPr>
            </a:lvl6pPr>
            <a:lvl7pPr marL="3141490" indent="-241653" eaLnBrk="0" fontAlgn="base" hangingPunct="0">
              <a:spcBef>
                <a:spcPct val="0"/>
              </a:spcBef>
              <a:spcAft>
                <a:spcPct val="0"/>
              </a:spcAft>
              <a:defRPr sz="2500">
                <a:solidFill>
                  <a:schemeClr val="tx1"/>
                </a:solidFill>
                <a:latin typeface="Arial" panose="020B0604020202020204" pitchFamily="34" charset="0"/>
              </a:defRPr>
            </a:lvl7pPr>
            <a:lvl8pPr marL="3624796" indent="-241653" eaLnBrk="0" fontAlgn="base" hangingPunct="0">
              <a:spcBef>
                <a:spcPct val="0"/>
              </a:spcBef>
              <a:spcAft>
                <a:spcPct val="0"/>
              </a:spcAft>
              <a:defRPr sz="2500">
                <a:solidFill>
                  <a:schemeClr val="tx1"/>
                </a:solidFill>
                <a:latin typeface="Arial" panose="020B0604020202020204" pitchFamily="34" charset="0"/>
              </a:defRPr>
            </a:lvl8pPr>
            <a:lvl9pPr marL="4108102" indent="-241653" eaLnBrk="0" fontAlgn="base" hangingPunct="0">
              <a:spcBef>
                <a:spcPct val="0"/>
              </a:spcBef>
              <a:spcAft>
                <a:spcPct val="0"/>
              </a:spcAft>
              <a:defRPr sz="2500">
                <a:solidFill>
                  <a:schemeClr val="tx1"/>
                </a:solidFill>
                <a:latin typeface="Arial" panose="020B0604020202020204" pitchFamily="34" charset="0"/>
              </a:defRPr>
            </a:lvl9pPr>
          </a:lstStyle>
          <a:p>
            <a:fld id="{2BEDF25E-3DB4-4A99-A975-6FD3F9F1B290}" type="slidenum">
              <a:rPr lang="en-US" altLang="en-US" sz="1300"/>
              <a:pPr/>
              <a:t>37</a:t>
            </a:fld>
            <a:endParaRPr lang="en-US" altLang="en-US" sz="1300"/>
          </a:p>
        </p:txBody>
      </p:sp>
      <p:sp>
        <p:nvSpPr>
          <p:cNvPr id="99331" name="Slide Image Placeholder 1">
            <a:extLst>
              <a:ext uri="{FF2B5EF4-FFF2-40B4-BE49-F238E27FC236}">
                <a16:creationId xmlns:a16="http://schemas.microsoft.com/office/drawing/2014/main" id="{816A6CCE-845C-4B1E-BD7C-2757A7C0779E}"/>
              </a:ext>
            </a:extLst>
          </p:cNvPr>
          <p:cNvSpPr>
            <a:spLocks noGrp="1" noRot="1" noChangeAspect="1" noTextEdit="1"/>
          </p:cNvSpPr>
          <p:nvPr>
            <p:ph type="sldImg"/>
          </p:nvPr>
        </p:nvSpPr>
        <p:spPr>
          <a:ln/>
        </p:spPr>
      </p:sp>
      <p:sp>
        <p:nvSpPr>
          <p:cNvPr id="99332" name="Notes Placeholder 2">
            <a:extLst>
              <a:ext uri="{FF2B5EF4-FFF2-40B4-BE49-F238E27FC236}">
                <a16:creationId xmlns:a16="http://schemas.microsoft.com/office/drawing/2014/main" id="{A4D57DF7-7BD9-4E98-854B-4BB06C156C05}"/>
              </a:ext>
            </a:extLst>
          </p:cNvPr>
          <p:cNvSpPr>
            <a:spLocks noGrp="1"/>
          </p:cNvSpPr>
          <p:nvPr>
            <p:ph type="body" idx="1"/>
          </p:nvPr>
        </p:nvSpPr>
        <p:spPr>
          <a:noFill/>
        </p:spPr>
        <p:txBody>
          <a:bodyPr lIns="96656" tIns="48328" rIns="96656" bIns="48328"/>
          <a:lstStyle/>
          <a:p>
            <a:pPr eaLnBrk="1" hangingPunct="1">
              <a:buFontTx/>
              <a:buChar char="•"/>
            </a:pPr>
            <a:r>
              <a:rPr lang="en-US" altLang="en-US" dirty="0">
                <a:latin typeface="Arial" panose="020B0604020202020204" pitchFamily="34" charset="0"/>
              </a:rPr>
              <a:t>Just like cement you grind it like cement </a:t>
            </a:r>
          </a:p>
          <a:p>
            <a:pPr eaLnBrk="1" hangingPunct="1">
              <a:buFontTx/>
              <a:buChar char="•"/>
            </a:pPr>
            <a:r>
              <a:rPr lang="en-US" altLang="en-US" dirty="0">
                <a:latin typeface="Arial" panose="020B0604020202020204" pitchFamily="34" charset="0"/>
              </a:rPr>
              <a:t>Spec used to be GGBFS, but is now Slag Cement since it is the final product.</a:t>
            </a:r>
          </a:p>
          <a:p>
            <a:pPr eaLnBrk="1" hangingPunct="1"/>
            <a:endParaRPr lang="en-US" altLang="en-US" dirty="0">
              <a:latin typeface="Arial" panose="020B0604020202020204" pitchFamily="34" charset="0"/>
            </a:endParaRPr>
          </a:p>
        </p:txBody>
      </p:sp>
      <p:sp>
        <p:nvSpPr>
          <p:cNvPr id="99333" name="Slide Number Placeholder 3">
            <a:extLst>
              <a:ext uri="{FF2B5EF4-FFF2-40B4-BE49-F238E27FC236}">
                <a16:creationId xmlns:a16="http://schemas.microsoft.com/office/drawing/2014/main" id="{36EFE3AE-ED42-4C87-B134-698200741CB6}"/>
              </a:ext>
            </a:extLst>
          </p:cNvPr>
          <p:cNvSpPr txBox="1">
            <a:spLocks noGrp="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DCFD1A8F-984D-4B6A-8226-7C6C0A681529}" type="slidenum">
              <a:rPr lang="en-US" altLang="en-US" sz="1300"/>
              <a:pPr algn="r"/>
              <a:t>37</a:t>
            </a:fld>
            <a:endParaRPr lang="en-US" alt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AF70C976-1150-4E9D-925D-768EA8460412}"/>
              </a:ext>
            </a:extLst>
          </p:cNvPr>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defRPr>
            </a:lvl1pPr>
            <a:lvl2pPr marL="785372" indent="-302066">
              <a:defRPr sz="2500">
                <a:solidFill>
                  <a:schemeClr val="tx1"/>
                </a:solidFill>
                <a:latin typeface="Arial" panose="020B0604020202020204" pitchFamily="34" charset="0"/>
              </a:defRPr>
            </a:lvl2pPr>
            <a:lvl3pPr marL="1208265" indent="-241653">
              <a:defRPr sz="2500">
                <a:solidFill>
                  <a:schemeClr val="tx1"/>
                </a:solidFill>
                <a:latin typeface="Arial" panose="020B0604020202020204" pitchFamily="34" charset="0"/>
              </a:defRPr>
            </a:lvl3pPr>
            <a:lvl4pPr marL="1691571" indent="-241653">
              <a:defRPr sz="2500">
                <a:solidFill>
                  <a:schemeClr val="tx1"/>
                </a:solidFill>
                <a:latin typeface="Arial" panose="020B0604020202020204" pitchFamily="34" charset="0"/>
              </a:defRPr>
            </a:lvl4pPr>
            <a:lvl5pPr marL="2174878" indent="-241653">
              <a:defRPr sz="2500">
                <a:solidFill>
                  <a:schemeClr val="tx1"/>
                </a:solidFill>
                <a:latin typeface="Arial" panose="020B0604020202020204" pitchFamily="34" charset="0"/>
              </a:defRPr>
            </a:lvl5pPr>
            <a:lvl6pPr marL="2658184" indent="-241653" eaLnBrk="0" fontAlgn="base" hangingPunct="0">
              <a:spcBef>
                <a:spcPct val="0"/>
              </a:spcBef>
              <a:spcAft>
                <a:spcPct val="0"/>
              </a:spcAft>
              <a:defRPr sz="2500">
                <a:solidFill>
                  <a:schemeClr val="tx1"/>
                </a:solidFill>
                <a:latin typeface="Arial" panose="020B0604020202020204" pitchFamily="34" charset="0"/>
              </a:defRPr>
            </a:lvl6pPr>
            <a:lvl7pPr marL="3141490" indent="-241653" eaLnBrk="0" fontAlgn="base" hangingPunct="0">
              <a:spcBef>
                <a:spcPct val="0"/>
              </a:spcBef>
              <a:spcAft>
                <a:spcPct val="0"/>
              </a:spcAft>
              <a:defRPr sz="2500">
                <a:solidFill>
                  <a:schemeClr val="tx1"/>
                </a:solidFill>
                <a:latin typeface="Arial" panose="020B0604020202020204" pitchFamily="34" charset="0"/>
              </a:defRPr>
            </a:lvl7pPr>
            <a:lvl8pPr marL="3624796" indent="-241653" eaLnBrk="0" fontAlgn="base" hangingPunct="0">
              <a:spcBef>
                <a:spcPct val="0"/>
              </a:spcBef>
              <a:spcAft>
                <a:spcPct val="0"/>
              </a:spcAft>
              <a:defRPr sz="2500">
                <a:solidFill>
                  <a:schemeClr val="tx1"/>
                </a:solidFill>
                <a:latin typeface="Arial" panose="020B0604020202020204" pitchFamily="34" charset="0"/>
              </a:defRPr>
            </a:lvl8pPr>
            <a:lvl9pPr marL="4108102" indent="-241653" eaLnBrk="0" fontAlgn="base" hangingPunct="0">
              <a:spcBef>
                <a:spcPct val="0"/>
              </a:spcBef>
              <a:spcAft>
                <a:spcPct val="0"/>
              </a:spcAft>
              <a:defRPr sz="2500">
                <a:solidFill>
                  <a:schemeClr val="tx1"/>
                </a:solidFill>
                <a:latin typeface="Arial" panose="020B0604020202020204" pitchFamily="34" charset="0"/>
              </a:defRPr>
            </a:lvl9pPr>
          </a:lstStyle>
          <a:p>
            <a:fld id="{7BD704BD-9EBA-45C0-B1EC-31FFA0113A12}" type="slidenum">
              <a:rPr lang="en-US" altLang="en-US" sz="1300"/>
              <a:pPr/>
              <a:t>39</a:t>
            </a:fld>
            <a:endParaRPr lang="en-US" altLang="en-US" sz="1300"/>
          </a:p>
        </p:txBody>
      </p:sp>
      <p:sp>
        <p:nvSpPr>
          <p:cNvPr id="100355" name="Slide Image Placeholder 1">
            <a:extLst>
              <a:ext uri="{FF2B5EF4-FFF2-40B4-BE49-F238E27FC236}">
                <a16:creationId xmlns:a16="http://schemas.microsoft.com/office/drawing/2014/main" id="{C4E6EFC1-5416-44FE-AE17-33012CCBB146}"/>
              </a:ext>
            </a:extLst>
          </p:cNvPr>
          <p:cNvSpPr>
            <a:spLocks noGrp="1" noRot="1" noChangeAspect="1" noTextEdit="1"/>
          </p:cNvSpPr>
          <p:nvPr>
            <p:ph type="sldImg"/>
          </p:nvPr>
        </p:nvSpPr>
        <p:spPr>
          <a:ln/>
        </p:spPr>
      </p:sp>
      <p:sp>
        <p:nvSpPr>
          <p:cNvPr id="100356" name="Notes Placeholder 2">
            <a:extLst>
              <a:ext uri="{FF2B5EF4-FFF2-40B4-BE49-F238E27FC236}">
                <a16:creationId xmlns:a16="http://schemas.microsoft.com/office/drawing/2014/main" id="{14715B25-983E-4D23-849A-6721695AF69F}"/>
              </a:ext>
            </a:extLst>
          </p:cNvPr>
          <p:cNvSpPr>
            <a:spLocks noGrp="1"/>
          </p:cNvSpPr>
          <p:nvPr>
            <p:ph type="body" idx="1"/>
          </p:nvPr>
        </p:nvSpPr>
        <p:spPr>
          <a:noFill/>
        </p:spPr>
        <p:txBody>
          <a:bodyPr lIns="96656" tIns="48328" rIns="96656" bIns="48328"/>
          <a:lstStyle/>
          <a:p>
            <a:pPr eaLnBrk="1" hangingPunct="1">
              <a:buFontTx/>
              <a:buChar char="•"/>
            </a:pPr>
            <a:r>
              <a:rPr lang="en-US" altLang="en-US" dirty="0">
                <a:latin typeface="Arial" panose="020B0604020202020204" pitchFamily="34" charset="0"/>
              </a:rPr>
              <a:t>Most U.S. slag IS low alumina slag</a:t>
            </a:r>
          </a:p>
        </p:txBody>
      </p:sp>
      <p:sp>
        <p:nvSpPr>
          <p:cNvPr id="100357" name="Slide Number Placeholder 3">
            <a:extLst>
              <a:ext uri="{FF2B5EF4-FFF2-40B4-BE49-F238E27FC236}">
                <a16:creationId xmlns:a16="http://schemas.microsoft.com/office/drawing/2014/main" id="{9EFC16EF-3F04-4162-9433-04FC4FBBECF8}"/>
              </a:ext>
            </a:extLst>
          </p:cNvPr>
          <p:cNvSpPr txBox="1">
            <a:spLocks noGrp="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E74D27CC-193C-4054-9636-BE8AE2F4A739}" type="slidenum">
              <a:rPr lang="en-US" altLang="en-US" sz="1300"/>
              <a:pPr algn="r"/>
              <a:t>39</a:t>
            </a:fld>
            <a:endParaRPr lang="en-US"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653759FB-87FA-4455-A6CD-77260DA9F30F}"/>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62B55D67-1C08-4E57-9E3F-FC35E1F43CE8}"/>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02532" indent="-202532">
              <a:buFont typeface="Arial" pitchFamily="34" charset="0"/>
              <a:buChar char="•"/>
              <a:defRPr/>
            </a:pPr>
            <a:r>
              <a:rPr lang="en-US" dirty="0"/>
              <a:t>The broad definition of a </a:t>
            </a:r>
            <a:r>
              <a:rPr lang="en-US" dirty="0" err="1"/>
              <a:t>pozzolan</a:t>
            </a:r>
            <a:r>
              <a:rPr lang="en-US" dirty="0"/>
              <a:t> imparts no bearing on the origin of the material, only on its capability of reacting with calcium hydroxide and water, That means that it “sets up” when mixed with a source of calcium and water</a:t>
            </a:r>
          </a:p>
          <a:p>
            <a:pPr marL="202532" indent="-202532">
              <a:buFont typeface="Arial" pitchFamily="34" charset="0"/>
              <a:buChar char="•"/>
              <a:defRPr/>
            </a:pPr>
            <a:r>
              <a:rPr lang="en-US" dirty="0"/>
              <a:t>Siliceous – sedimentary rocks that have silica (SiO</a:t>
            </a:r>
            <a:r>
              <a:rPr lang="en-US" baseline="-25000" dirty="0"/>
              <a:t>2</a:t>
            </a:r>
            <a:r>
              <a:rPr lang="en-US" dirty="0"/>
              <a:t>) as the principal constituent </a:t>
            </a:r>
          </a:p>
          <a:p>
            <a:pPr marL="202532" indent="-202532">
              <a:buFont typeface="Arial" pitchFamily="34" charset="0"/>
              <a:buChar char="•"/>
              <a:defRPr/>
            </a:pPr>
            <a:r>
              <a:rPr lang="en-US" dirty="0"/>
              <a:t>Aluminous - of or pertaining to alumina</a:t>
            </a:r>
          </a:p>
          <a:p>
            <a:pPr>
              <a:defRPr/>
            </a:pPr>
            <a:endParaRPr lang="en-US" dirty="0"/>
          </a:p>
        </p:txBody>
      </p:sp>
      <p:sp>
        <p:nvSpPr>
          <p:cNvPr id="104452" name="Slide Number Placeholder 3">
            <a:extLst>
              <a:ext uri="{FF2B5EF4-FFF2-40B4-BE49-F238E27FC236}">
                <a16:creationId xmlns:a16="http://schemas.microsoft.com/office/drawing/2014/main" id="{E3B29BD8-1C09-4D3C-BCB4-7727FC25036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0798" eaLnBrk="0" hangingPunct="0">
              <a:spcBef>
                <a:spcPct val="30000"/>
              </a:spcBef>
              <a:defRPr sz="1500">
                <a:solidFill>
                  <a:schemeClr val="tx1"/>
                </a:solidFill>
                <a:latin typeface="Arial" panose="020B0604020202020204" pitchFamily="34" charset="0"/>
              </a:defRPr>
            </a:lvl1pPr>
            <a:lvl2pPr marL="877638" indent="-337553" defTabSz="1100798" eaLnBrk="0" hangingPunct="0">
              <a:spcBef>
                <a:spcPct val="30000"/>
              </a:spcBef>
              <a:defRPr sz="1500">
                <a:solidFill>
                  <a:schemeClr val="tx1"/>
                </a:solidFill>
                <a:latin typeface="Arial" panose="020B0604020202020204" pitchFamily="34" charset="0"/>
              </a:defRPr>
            </a:lvl2pPr>
            <a:lvl3pPr marL="1350212" indent="-270043" defTabSz="1100798" eaLnBrk="0" hangingPunct="0">
              <a:spcBef>
                <a:spcPct val="30000"/>
              </a:spcBef>
              <a:defRPr sz="1500">
                <a:solidFill>
                  <a:schemeClr val="tx1"/>
                </a:solidFill>
                <a:latin typeface="Arial" panose="020B0604020202020204" pitchFamily="34" charset="0"/>
              </a:defRPr>
            </a:lvl3pPr>
            <a:lvl4pPr marL="1890297" indent="-270043" defTabSz="1100798" eaLnBrk="0" hangingPunct="0">
              <a:spcBef>
                <a:spcPct val="30000"/>
              </a:spcBef>
              <a:defRPr sz="1500">
                <a:solidFill>
                  <a:schemeClr val="tx1"/>
                </a:solidFill>
                <a:latin typeface="Arial" panose="020B0604020202020204" pitchFamily="34" charset="0"/>
              </a:defRPr>
            </a:lvl4pPr>
            <a:lvl5pPr marL="2430383" indent="-270043" defTabSz="1100798" eaLnBrk="0" hangingPunct="0">
              <a:spcBef>
                <a:spcPct val="30000"/>
              </a:spcBef>
              <a:defRPr sz="1500">
                <a:solidFill>
                  <a:schemeClr val="tx1"/>
                </a:solidFill>
                <a:latin typeface="Arial" panose="020B0604020202020204" pitchFamily="34" charset="0"/>
              </a:defRPr>
            </a:lvl5pPr>
            <a:lvl6pPr marL="2970468" indent="-270043" defTabSz="1100798" eaLnBrk="0" fontAlgn="base" hangingPunct="0">
              <a:spcBef>
                <a:spcPct val="30000"/>
              </a:spcBef>
              <a:spcAft>
                <a:spcPct val="0"/>
              </a:spcAft>
              <a:defRPr sz="1500">
                <a:solidFill>
                  <a:schemeClr val="tx1"/>
                </a:solidFill>
                <a:latin typeface="Arial" panose="020B0604020202020204" pitchFamily="34" charset="0"/>
              </a:defRPr>
            </a:lvl6pPr>
            <a:lvl7pPr marL="3510553" indent="-270043" defTabSz="1100798" eaLnBrk="0" fontAlgn="base" hangingPunct="0">
              <a:spcBef>
                <a:spcPct val="30000"/>
              </a:spcBef>
              <a:spcAft>
                <a:spcPct val="0"/>
              </a:spcAft>
              <a:defRPr sz="1500">
                <a:solidFill>
                  <a:schemeClr val="tx1"/>
                </a:solidFill>
                <a:latin typeface="Arial" panose="020B0604020202020204" pitchFamily="34" charset="0"/>
              </a:defRPr>
            </a:lvl7pPr>
            <a:lvl8pPr marL="4050637" indent="-270043" defTabSz="1100798" eaLnBrk="0" fontAlgn="base" hangingPunct="0">
              <a:spcBef>
                <a:spcPct val="30000"/>
              </a:spcBef>
              <a:spcAft>
                <a:spcPct val="0"/>
              </a:spcAft>
              <a:defRPr sz="1500">
                <a:solidFill>
                  <a:schemeClr val="tx1"/>
                </a:solidFill>
                <a:latin typeface="Arial" panose="020B0604020202020204" pitchFamily="34" charset="0"/>
              </a:defRPr>
            </a:lvl8pPr>
            <a:lvl9pPr marL="4590722" indent="-270043" defTabSz="1100798" eaLnBrk="0" fontAlgn="base" hangingPunct="0">
              <a:spcBef>
                <a:spcPct val="30000"/>
              </a:spcBef>
              <a:spcAft>
                <a:spcPct val="0"/>
              </a:spcAft>
              <a:defRPr sz="1500">
                <a:solidFill>
                  <a:schemeClr val="tx1"/>
                </a:solidFill>
                <a:latin typeface="Arial" panose="020B0604020202020204" pitchFamily="34" charset="0"/>
              </a:defRPr>
            </a:lvl9pPr>
          </a:lstStyle>
          <a:p>
            <a:pPr>
              <a:spcBef>
                <a:spcPct val="0"/>
              </a:spcBef>
            </a:pPr>
            <a:fld id="{FAE95D28-8883-42EB-B478-ADADB3E960CE}" type="slidenum">
              <a:rPr lang="en-US" altLang="en-US"/>
              <a:pPr>
                <a:spcBef>
                  <a:spcPct val="0"/>
                </a:spcBef>
              </a:pPr>
              <a:t>40</a:t>
            </a:fld>
            <a:endParaRPr lang="en-US" altLang="en-US"/>
          </a:p>
        </p:txBody>
      </p:sp>
    </p:spTree>
    <p:extLst>
      <p:ext uri="{BB962C8B-B14F-4D97-AF65-F5344CB8AC3E}">
        <p14:creationId xmlns:p14="http://schemas.microsoft.com/office/powerpoint/2010/main" val="3889106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A180C354-9C4C-D943-B528-DD36BF59BF8F}"/>
              </a:ext>
            </a:extLst>
          </p:cNvPr>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pPr algn="r"/>
            <a:fld id="{147BAB5D-9FE9-EB4A-8B7B-D9B5A1829053}" type="slidenum">
              <a:rPr lang="de-DE" altLang="en-US" sz="1200"/>
              <a:pPr algn="r"/>
              <a:t>41</a:t>
            </a:fld>
            <a:endParaRPr lang="de-DE" altLang="en-US" sz="1200"/>
          </a:p>
        </p:txBody>
      </p:sp>
      <p:sp>
        <p:nvSpPr>
          <p:cNvPr id="165891" name="Rectangle 2">
            <a:extLst>
              <a:ext uri="{FF2B5EF4-FFF2-40B4-BE49-F238E27FC236}">
                <a16:creationId xmlns:a16="http://schemas.microsoft.com/office/drawing/2014/main" id="{AF35B839-1867-5444-A607-8EE69A554BA4}"/>
              </a:ext>
            </a:extLst>
          </p:cNvPr>
          <p:cNvSpPr>
            <a:spLocks noGrp="1" noRot="1" noChangeAspect="1" noChangeArrowheads="1" noTextEdit="1"/>
          </p:cNvSpPr>
          <p:nvPr>
            <p:ph type="sldImg"/>
          </p:nvPr>
        </p:nvSpPr>
        <p:spPr>
          <a:xfrm>
            <a:off x="461963" y="722313"/>
            <a:ext cx="6392862" cy="3597275"/>
          </a:xfrm>
          <a:ln w="12700" cap="flat"/>
        </p:spPr>
      </p:sp>
      <p:sp>
        <p:nvSpPr>
          <p:cNvPr id="165892" name="Rectangle 3">
            <a:extLst>
              <a:ext uri="{FF2B5EF4-FFF2-40B4-BE49-F238E27FC236}">
                <a16:creationId xmlns:a16="http://schemas.microsoft.com/office/drawing/2014/main" id="{F2236392-DC1B-F348-A9DB-07A31657DD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04" tIns="47752" rIns="95504" bIns="47752"/>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58342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64A2C21-9FB5-A44D-9CFE-1D062AF57E08}"/>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46037739-FFA2-A441-96EC-C1FE225F80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Based on local fly ashes in KY and IN</a:t>
            </a:r>
          </a:p>
          <a:p>
            <a:r>
              <a:rPr lang="en-US" altLang="en-US">
                <a:latin typeface="Arial" panose="020B0604020202020204" pitchFamily="34" charset="0"/>
              </a:rPr>
              <a:t>Maimi 7, 8</a:t>
            </a:r>
          </a:p>
          <a:p>
            <a:r>
              <a:rPr lang="en-US" altLang="en-US">
                <a:latin typeface="Arial" panose="020B0604020202020204" pitchFamily="34" charset="0"/>
              </a:rPr>
              <a:t>Mill Creek</a:t>
            </a:r>
          </a:p>
          <a:p>
            <a:r>
              <a:rPr lang="en-US" altLang="en-US">
                <a:latin typeface="Arial" panose="020B0604020202020204" pitchFamily="34" charset="0"/>
              </a:rPr>
              <a:t>Zimmer</a:t>
            </a:r>
          </a:p>
        </p:txBody>
      </p:sp>
    </p:spTree>
    <p:extLst>
      <p:ext uri="{BB962C8B-B14F-4D97-AF65-F5344CB8AC3E}">
        <p14:creationId xmlns:p14="http://schemas.microsoft.com/office/powerpoint/2010/main" val="2023128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CFF5AE24-6693-1B4F-B1CE-6C6AC9E54D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3B9304FA-252B-FB4F-A025-48FEFA93DC5B}" type="slidenum">
              <a:rPr lang="de-DE" altLang="en-US" sz="1200" smtClean="0"/>
              <a:pPr/>
              <a:t>5</a:t>
            </a:fld>
            <a:endParaRPr lang="de-DE" altLang="en-US" sz="1200"/>
          </a:p>
        </p:txBody>
      </p:sp>
      <p:sp>
        <p:nvSpPr>
          <p:cNvPr id="95235" name="Rectangle 2">
            <a:extLst>
              <a:ext uri="{FF2B5EF4-FFF2-40B4-BE49-F238E27FC236}">
                <a16:creationId xmlns:a16="http://schemas.microsoft.com/office/drawing/2014/main" id="{5724816E-81A9-B640-91E9-ED0764177EFD}"/>
              </a:ext>
            </a:extLst>
          </p:cNvPr>
          <p:cNvSpPr>
            <a:spLocks noGrp="1" noRot="1" noChangeAspect="1" noChangeArrowheads="1" noTextEdit="1"/>
          </p:cNvSpPr>
          <p:nvPr>
            <p:ph type="sldImg"/>
          </p:nvPr>
        </p:nvSpPr>
        <p:spPr>
          <a:xfrm>
            <a:off x="457200" y="720725"/>
            <a:ext cx="6400800" cy="3600450"/>
          </a:xfrm>
          <a:ln/>
        </p:spPr>
      </p:sp>
      <p:sp>
        <p:nvSpPr>
          <p:cNvPr id="95236" name="Rectangle 3">
            <a:extLst>
              <a:ext uri="{FF2B5EF4-FFF2-40B4-BE49-F238E27FC236}">
                <a16:creationId xmlns:a16="http://schemas.microsoft.com/office/drawing/2014/main" id="{B8805326-46F8-5343-8521-C4FFAD6B2DB1}"/>
              </a:ext>
            </a:extLst>
          </p:cNvPr>
          <p:cNvSpPr>
            <a:spLocks noGrp="1" noChangeArrowheads="1"/>
          </p:cNvSpPr>
          <p:nvPr>
            <p:ph type="body" idx="1"/>
          </p:nvPr>
        </p:nvSpPr>
        <p:spPr>
          <a:xfrm>
            <a:off x="974725" y="6237288"/>
            <a:ext cx="2433638" cy="966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45292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D9D4522C-3404-4A06-ACA3-A2E9BB1C6150}"/>
              </a:ext>
            </a:extLst>
          </p:cNvPr>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defRPr>
            </a:lvl1pPr>
            <a:lvl2pPr marL="785372" indent="-302066">
              <a:defRPr sz="2500">
                <a:solidFill>
                  <a:schemeClr val="tx1"/>
                </a:solidFill>
                <a:latin typeface="Arial" panose="020B0604020202020204" pitchFamily="34" charset="0"/>
              </a:defRPr>
            </a:lvl2pPr>
            <a:lvl3pPr marL="1208265" indent="-241653">
              <a:defRPr sz="2500">
                <a:solidFill>
                  <a:schemeClr val="tx1"/>
                </a:solidFill>
                <a:latin typeface="Arial" panose="020B0604020202020204" pitchFamily="34" charset="0"/>
              </a:defRPr>
            </a:lvl3pPr>
            <a:lvl4pPr marL="1691571" indent="-241653">
              <a:defRPr sz="2500">
                <a:solidFill>
                  <a:schemeClr val="tx1"/>
                </a:solidFill>
                <a:latin typeface="Arial" panose="020B0604020202020204" pitchFamily="34" charset="0"/>
              </a:defRPr>
            </a:lvl4pPr>
            <a:lvl5pPr marL="2174878" indent="-241653">
              <a:defRPr sz="2500">
                <a:solidFill>
                  <a:schemeClr val="tx1"/>
                </a:solidFill>
                <a:latin typeface="Arial" panose="020B0604020202020204" pitchFamily="34" charset="0"/>
              </a:defRPr>
            </a:lvl5pPr>
            <a:lvl6pPr marL="2658184" indent="-241653" eaLnBrk="0" fontAlgn="base" hangingPunct="0">
              <a:spcBef>
                <a:spcPct val="0"/>
              </a:spcBef>
              <a:spcAft>
                <a:spcPct val="0"/>
              </a:spcAft>
              <a:defRPr sz="2500">
                <a:solidFill>
                  <a:schemeClr val="tx1"/>
                </a:solidFill>
                <a:latin typeface="Arial" panose="020B0604020202020204" pitchFamily="34" charset="0"/>
              </a:defRPr>
            </a:lvl6pPr>
            <a:lvl7pPr marL="3141490" indent="-241653" eaLnBrk="0" fontAlgn="base" hangingPunct="0">
              <a:spcBef>
                <a:spcPct val="0"/>
              </a:spcBef>
              <a:spcAft>
                <a:spcPct val="0"/>
              </a:spcAft>
              <a:defRPr sz="2500">
                <a:solidFill>
                  <a:schemeClr val="tx1"/>
                </a:solidFill>
                <a:latin typeface="Arial" panose="020B0604020202020204" pitchFamily="34" charset="0"/>
              </a:defRPr>
            </a:lvl7pPr>
            <a:lvl8pPr marL="3624796" indent="-241653" eaLnBrk="0" fontAlgn="base" hangingPunct="0">
              <a:spcBef>
                <a:spcPct val="0"/>
              </a:spcBef>
              <a:spcAft>
                <a:spcPct val="0"/>
              </a:spcAft>
              <a:defRPr sz="2500">
                <a:solidFill>
                  <a:schemeClr val="tx1"/>
                </a:solidFill>
                <a:latin typeface="Arial" panose="020B0604020202020204" pitchFamily="34" charset="0"/>
              </a:defRPr>
            </a:lvl8pPr>
            <a:lvl9pPr marL="4108102" indent="-241653" eaLnBrk="0" fontAlgn="base" hangingPunct="0">
              <a:spcBef>
                <a:spcPct val="0"/>
              </a:spcBef>
              <a:spcAft>
                <a:spcPct val="0"/>
              </a:spcAft>
              <a:defRPr sz="2500">
                <a:solidFill>
                  <a:schemeClr val="tx1"/>
                </a:solidFill>
                <a:latin typeface="Arial" panose="020B0604020202020204" pitchFamily="34" charset="0"/>
              </a:defRPr>
            </a:lvl9pPr>
          </a:lstStyle>
          <a:p>
            <a:fld id="{C1C87DD2-9E90-43F3-9067-59E3C5769DDA}" type="slidenum">
              <a:rPr lang="en-US" altLang="en-US" sz="1300"/>
              <a:pPr/>
              <a:t>44</a:t>
            </a:fld>
            <a:endParaRPr lang="en-US" altLang="en-US" sz="1300"/>
          </a:p>
        </p:txBody>
      </p:sp>
      <p:sp>
        <p:nvSpPr>
          <p:cNvPr id="97283" name="Rectangle 7">
            <a:extLst>
              <a:ext uri="{FF2B5EF4-FFF2-40B4-BE49-F238E27FC236}">
                <a16:creationId xmlns:a16="http://schemas.microsoft.com/office/drawing/2014/main" id="{B2B7488C-2874-4467-B8BF-B4BB369CF327}"/>
              </a:ext>
            </a:extLst>
          </p:cNvPr>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6AFA383E-AB13-4180-A9B9-14A47F5D9229}" type="slidenum">
              <a:rPr lang="en-US" altLang="en-US" sz="1300"/>
              <a:pPr algn="r" eaLnBrk="1" hangingPunct="1"/>
              <a:t>44</a:t>
            </a:fld>
            <a:endParaRPr lang="en-US" altLang="en-US" sz="1300"/>
          </a:p>
        </p:txBody>
      </p:sp>
      <p:sp>
        <p:nvSpPr>
          <p:cNvPr id="97284" name="Rectangle 2">
            <a:extLst>
              <a:ext uri="{FF2B5EF4-FFF2-40B4-BE49-F238E27FC236}">
                <a16:creationId xmlns:a16="http://schemas.microsoft.com/office/drawing/2014/main" id="{3CD875E0-50FA-41B4-8976-36D855502309}"/>
              </a:ext>
            </a:extLst>
          </p:cNvPr>
          <p:cNvSpPr>
            <a:spLocks noGrp="1" noRot="1" noChangeAspect="1" noChangeArrowheads="1" noTextEdit="1"/>
          </p:cNvSpPr>
          <p:nvPr>
            <p:ph type="sldImg"/>
          </p:nvPr>
        </p:nvSpPr>
        <p:spPr>
          <a:ln/>
        </p:spPr>
      </p:sp>
      <p:sp>
        <p:nvSpPr>
          <p:cNvPr id="97285" name="Rectangle 3">
            <a:extLst>
              <a:ext uri="{FF2B5EF4-FFF2-40B4-BE49-F238E27FC236}">
                <a16:creationId xmlns:a16="http://schemas.microsoft.com/office/drawing/2014/main" id="{0200B7F5-2B8A-4FB1-96E4-924893A739D0}"/>
              </a:ext>
            </a:extLst>
          </p:cNvPr>
          <p:cNvSpPr>
            <a:spLocks noGrp="1" noChangeArrowheads="1"/>
          </p:cNvSpPr>
          <p:nvPr>
            <p:ph type="body" idx="1"/>
          </p:nvPr>
        </p:nvSpPr>
        <p:spPr>
          <a:xfrm>
            <a:off x="731520" y="4560570"/>
            <a:ext cx="5852160" cy="4320540"/>
          </a:xfrm>
          <a:noFill/>
        </p:spPr>
        <p:txBody>
          <a:bodyPr/>
          <a:lstStyle/>
          <a:p>
            <a:pPr eaLnBrk="1" hangingPunct="1"/>
            <a:r>
              <a:rPr lang="en-US" altLang="en-US" dirty="0">
                <a:latin typeface="Arial" panose="020B0604020202020204" pitchFamily="34" charset="0"/>
              </a:rPr>
              <a:t>Since Fly ash particles are finer than cement particles, they fill the empty voids and create a denser paste. Denser paste means less capillary voids and lower permeability and increased durability.</a:t>
            </a:r>
          </a:p>
          <a:p>
            <a:pPr eaLnBrk="1" hangingPunct="1"/>
            <a:r>
              <a:rPr lang="en-US" altLang="en-US" dirty="0">
                <a:latin typeface="Arial" panose="020B0604020202020204" pitchFamily="34" charset="0"/>
              </a:rPr>
              <a:t>The spherical shape of fly ash particles improves the workability of concrete at low water contents.</a:t>
            </a:r>
          </a:p>
          <a:p>
            <a:pPr eaLnBrk="1" hangingPunct="1"/>
            <a:r>
              <a:rPr lang="en-US" altLang="en-US" dirty="0">
                <a:latin typeface="Arial" panose="020B0604020202020204" pitchFamily="34" charset="0"/>
              </a:rPr>
              <a:t>Fly Ash typically replaces a percentage of cement thus reducing the overall heat generation and early strength gain.</a:t>
            </a:r>
          </a:p>
          <a:p>
            <a:pPr eaLnBrk="1" hangingPunct="1"/>
            <a:r>
              <a:rPr lang="en-US" altLang="en-US" dirty="0">
                <a:latin typeface="Arial" panose="020B0604020202020204" pitchFamily="34" charset="0"/>
              </a:rPr>
              <a:t>Class F fly ash is excellent for mitigating ASR and DEF.</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F5043BB1-5002-4B88-BB7B-E05455E621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072">
              <a:spcBef>
                <a:spcPct val="30000"/>
              </a:spcBef>
              <a:defRPr sz="1300">
                <a:solidFill>
                  <a:schemeClr val="tx1"/>
                </a:solidFill>
                <a:latin typeface="Arial" panose="020B0604020202020204" pitchFamily="34" charset="0"/>
              </a:defRPr>
            </a:lvl1pPr>
            <a:lvl2pPr marL="785372" indent="-302066" defTabSz="985072">
              <a:spcBef>
                <a:spcPct val="30000"/>
              </a:spcBef>
              <a:defRPr sz="1300">
                <a:solidFill>
                  <a:schemeClr val="tx1"/>
                </a:solidFill>
                <a:latin typeface="Arial" panose="020B0604020202020204" pitchFamily="34" charset="0"/>
              </a:defRPr>
            </a:lvl2pPr>
            <a:lvl3pPr marL="1208265" indent="-241653" defTabSz="985072">
              <a:spcBef>
                <a:spcPct val="30000"/>
              </a:spcBef>
              <a:defRPr sz="1300">
                <a:solidFill>
                  <a:schemeClr val="tx1"/>
                </a:solidFill>
                <a:latin typeface="Arial" panose="020B0604020202020204" pitchFamily="34" charset="0"/>
              </a:defRPr>
            </a:lvl3pPr>
            <a:lvl4pPr marL="1691571" indent="-241653" defTabSz="985072">
              <a:spcBef>
                <a:spcPct val="30000"/>
              </a:spcBef>
              <a:defRPr sz="1300">
                <a:solidFill>
                  <a:schemeClr val="tx1"/>
                </a:solidFill>
                <a:latin typeface="Arial" panose="020B0604020202020204" pitchFamily="34" charset="0"/>
              </a:defRPr>
            </a:lvl4pPr>
            <a:lvl5pPr marL="2174878" indent="-241653" defTabSz="985072">
              <a:spcBef>
                <a:spcPct val="30000"/>
              </a:spcBef>
              <a:defRPr sz="1300">
                <a:solidFill>
                  <a:schemeClr val="tx1"/>
                </a:solidFill>
                <a:latin typeface="Arial" panose="020B0604020202020204" pitchFamily="34" charset="0"/>
              </a:defRPr>
            </a:lvl5pPr>
            <a:lvl6pPr marL="2658184" indent="-241653" defTabSz="985072"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985072"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985072"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985072"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669C87FD-5C61-40E5-891A-0B9AF5967326}" type="slidenum">
              <a:rPr lang="de-DE" altLang="en-US"/>
              <a:pPr>
                <a:spcBef>
                  <a:spcPct val="0"/>
                </a:spcBef>
              </a:pPr>
              <a:t>45</a:t>
            </a:fld>
            <a:endParaRPr lang="de-DE" altLang="en-US"/>
          </a:p>
        </p:txBody>
      </p:sp>
      <p:sp>
        <p:nvSpPr>
          <p:cNvPr id="115715" name="Rectangle 2">
            <a:extLst>
              <a:ext uri="{FF2B5EF4-FFF2-40B4-BE49-F238E27FC236}">
                <a16:creationId xmlns:a16="http://schemas.microsoft.com/office/drawing/2014/main" id="{C4DF0037-7B9D-4D09-8373-AD2890EFBACD}"/>
              </a:ext>
            </a:extLst>
          </p:cNvPr>
          <p:cNvSpPr>
            <a:spLocks noGrp="1" noChangeArrowheads="1"/>
          </p:cNvSpPr>
          <p:nvPr>
            <p:ph type="body" idx="1"/>
          </p:nvPr>
        </p:nvSpPr>
        <p:spPr>
          <a:xfrm>
            <a:off x="993988" y="4637247"/>
            <a:ext cx="5489787" cy="43905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03" tIns="48093" rIns="97903" bIns="48093"/>
          <a:lstStyle/>
          <a:p>
            <a:pPr eaLnBrk="1" hangingPunct="1"/>
            <a:r>
              <a:rPr lang="en-US" altLang="en-US" i="1" dirty="0">
                <a:latin typeface="Arial" panose="020B0604020202020204" pitchFamily="34" charset="0"/>
              </a:rPr>
              <a:t>Silica fume</a:t>
            </a:r>
            <a:r>
              <a:rPr lang="en-US" altLang="en-US" dirty="0">
                <a:latin typeface="Arial" panose="020B0604020202020204" pitchFamily="34" charset="0"/>
              </a:rPr>
              <a:t> is a byproduct in the carbothermic reduction of high-purity quartz with carbonaceous materials like coal, coke, wood-chips, in electric arc furnaces in the production of silicon and ferrosilicon alloys</a:t>
            </a:r>
          </a:p>
          <a:p>
            <a:pPr eaLnBrk="1" hangingPunct="1"/>
            <a:r>
              <a:rPr lang="en-US" altLang="en-US" dirty="0">
                <a:latin typeface="Arial" panose="020B0604020202020204" pitchFamily="34" charset="0"/>
              </a:rPr>
              <a:t>Particle size is finer than cigarette smoke, so imagine what happens when you breathe this? One micron is 1/1000 mm (1/25,000 of an inch). </a:t>
            </a:r>
          </a:p>
          <a:p>
            <a:pPr eaLnBrk="1" hangingPunct="1"/>
            <a:r>
              <a:rPr lang="en-US" altLang="en-US" dirty="0">
                <a:latin typeface="Arial" panose="020B0604020202020204" pitchFamily="34" charset="0"/>
              </a:rPr>
              <a:t>Amorphous silica - Amorphous silica (SiO2) is an inorganic material commonly used in semiconductor circuits to isolate different conducting regions. Due to its mechanical resistance, high dielectric strength, and selectivity for chemical modification, amorphous silica has also become a key material in microelectronics and chromatography. Because of its unique properties, silica is quintessential for a broad range of applications: chips, optical fibers, and telescope glasses are manufacture on silica. Furthermore, molecular biologists employ silica in resins and optical beads to study the biomacromolecules.</a:t>
            </a:r>
          </a:p>
        </p:txBody>
      </p:sp>
      <p:sp>
        <p:nvSpPr>
          <p:cNvPr id="115716" name="Rectangle 3">
            <a:extLst>
              <a:ext uri="{FF2B5EF4-FFF2-40B4-BE49-F238E27FC236}">
                <a16:creationId xmlns:a16="http://schemas.microsoft.com/office/drawing/2014/main" id="{9872EB91-2BC2-4677-B4E2-E0282486E654}"/>
              </a:ext>
            </a:extLst>
          </p:cNvPr>
          <p:cNvSpPr>
            <a:spLocks noGrp="1" noRot="1" noChangeAspect="1" noChangeArrowheads="1" noTextEdit="1"/>
          </p:cNvSpPr>
          <p:nvPr>
            <p:ph type="sldImg"/>
          </p:nvPr>
        </p:nvSpPr>
        <p:spPr>
          <a:xfrm>
            <a:off x="498475" y="738188"/>
            <a:ext cx="6486525" cy="3649662"/>
          </a:xfrm>
          <a:ln w="12700" cap="flat">
            <a:solidFill>
              <a:schemeClr val="tx1"/>
            </a:solidFill>
          </a:ln>
        </p:spPr>
      </p:sp>
    </p:spTree>
    <p:extLst>
      <p:ext uri="{BB962C8B-B14F-4D97-AF65-F5344CB8AC3E}">
        <p14:creationId xmlns:p14="http://schemas.microsoft.com/office/powerpoint/2010/main" val="2975730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D759A94A-DEE3-F84C-92DA-73DF9C567F5B}"/>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F29586F6-9B84-B34A-937C-483D19EC8A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367200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299B8310-9DA4-1240-98CB-CC8C445914E3}"/>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ED8FC46C-0BEC-944C-B788-20514E2A3D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21784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D9D4522C-3404-4A06-ACA3-A2E9BB1C6150}"/>
              </a:ext>
            </a:extLst>
          </p:cNvPr>
          <p:cNvSpPr>
            <a:spLocks noGrp="1" noChangeArrowheads="1"/>
          </p:cNvSpPr>
          <p:nvPr>
            <p:ph type="sldNum" sz="quarter" idx="5"/>
          </p:nvPr>
        </p:nvSpPr>
        <p:spPr>
          <a:noFill/>
        </p:spPr>
        <p:txBody>
          <a:bodyPr/>
          <a:lstStyle>
            <a:lvl1pPr>
              <a:defRPr sz="2500">
                <a:solidFill>
                  <a:schemeClr val="tx1"/>
                </a:solidFill>
                <a:latin typeface="Arial" panose="020B0604020202020204" pitchFamily="34" charset="0"/>
              </a:defRPr>
            </a:lvl1pPr>
            <a:lvl2pPr marL="785372" indent="-302066">
              <a:defRPr sz="2500">
                <a:solidFill>
                  <a:schemeClr val="tx1"/>
                </a:solidFill>
                <a:latin typeface="Arial" panose="020B0604020202020204" pitchFamily="34" charset="0"/>
              </a:defRPr>
            </a:lvl2pPr>
            <a:lvl3pPr marL="1208265" indent="-241653">
              <a:defRPr sz="2500">
                <a:solidFill>
                  <a:schemeClr val="tx1"/>
                </a:solidFill>
                <a:latin typeface="Arial" panose="020B0604020202020204" pitchFamily="34" charset="0"/>
              </a:defRPr>
            </a:lvl3pPr>
            <a:lvl4pPr marL="1691571" indent="-241653">
              <a:defRPr sz="2500">
                <a:solidFill>
                  <a:schemeClr val="tx1"/>
                </a:solidFill>
                <a:latin typeface="Arial" panose="020B0604020202020204" pitchFamily="34" charset="0"/>
              </a:defRPr>
            </a:lvl4pPr>
            <a:lvl5pPr marL="2174878" indent="-241653">
              <a:defRPr sz="2500">
                <a:solidFill>
                  <a:schemeClr val="tx1"/>
                </a:solidFill>
                <a:latin typeface="Arial" panose="020B0604020202020204" pitchFamily="34" charset="0"/>
              </a:defRPr>
            </a:lvl5pPr>
            <a:lvl6pPr marL="2658184" indent="-241653" eaLnBrk="0" fontAlgn="base" hangingPunct="0">
              <a:spcBef>
                <a:spcPct val="0"/>
              </a:spcBef>
              <a:spcAft>
                <a:spcPct val="0"/>
              </a:spcAft>
              <a:defRPr sz="2500">
                <a:solidFill>
                  <a:schemeClr val="tx1"/>
                </a:solidFill>
                <a:latin typeface="Arial" panose="020B0604020202020204" pitchFamily="34" charset="0"/>
              </a:defRPr>
            </a:lvl6pPr>
            <a:lvl7pPr marL="3141490" indent="-241653" eaLnBrk="0" fontAlgn="base" hangingPunct="0">
              <a:spcBef>
                <a:spcPct val="0"/>
              </a:spcBef>
              <a:spcAft>
                <a:spcPct val="0"/>
              </a:spcAft>
              <a:defRPr sz="2500">
                <a:solidFill>
                  <a:schemeClr val="tx1"/>
                </a:solidFill>
                <a:latin typeface="Arial" panose="020B0604020202020204" pitchFamily="34" charset="0"/>
              </a:defRPr>
            </a:lvl7pPr>
            <a:lvl8pPr marL="3624796" indent="-241653" eaLnBrk="0" fontAlgn="base" hangingPunct="0">
              <a:spcBef>
                <a:spcPct val="0"/>
              </a:spcBef>
              <a:spcAft>
                <a:spcPct val="0"/>
              </a:spcAft>
              <a:defRPr sz="2500">
                <a:solidFill>
                  <a:schemeClr val="tx1"/>
                </a:solidFill>
                <a:latin typeface="Arial" panose="020B0604020202020204" pitchFamily="34" charset="0"/>
              </a:defRPr>
            </a:lvl8pPr>
            <a:lvl9pPr marL="4108102" indent="-241653" eaLnBrk="0" fontAlgn="base" hangingPunct="0">
              <a:spcBef>
                <a:spcPct val="0"/>
              </a:spcBef>
              <a:spcAft>
                <a:spcPct val="0"/>
              </a:spcAft>
              <a:defRPr sz="2500">
                <a:solidFill>
                  <a:schemeClr val="tx1"/>
                </a:solidFill>
                <a:latin typeface="Arial" panose="020B0604020202020204" pitchFamily="34" charset="0"/>
              </a:defRPr>
            </a:lvl9pPr>
          </a:lstStyle>
          <a:p>
            <a:fld id="{C1C87DD2-9E90-43F3-9067-59E3C5769DDA}" type="slidenum">
              <a:rPr lang="en-US" altLang="en-US" sz="1300"/>
              <a:pPr/>
              <a:t>48</a:t>
            </a:fld>
            <a:endParaRPr lang="en-US" altLang="en-US" sz="1300"/>
          </a:p>
        </p:txBody>
      </p:sp>
      <p:sp>
        <p:nvSpPr>
          <p:cNvPr id="97283" name="Rectangle 7">
            <a:extLst>
              <a:ext uri="{FF2B5EF4-FFF2-40B4-BE49-F238E27FC236}">
                <a16:creationId xmlns:a16="http://schemas.microsoft.com/office/drawing/2014/main" id="{B2B7488C-2874-4467-B8BF-B4BB369CF327}"/>
              </a:ext>
            </a:extLst>
          </p:cNvPr>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6AFA383E-AB13-4180-A9B9-14A47F5D9229}" type="slidenum">
              <a:rPr lang="en-US" altLang="en-US" sz="1300"/>
              <a:pPr algn="r" eaLnBrk="1" hangingPunct="1"/>
              <a:t>48</a:t>
            </a:fld>
            <a:endParaRPr lang="en-US" altLang="en-US" sz="1300"/>
          </a:p>
        </p:txBody>
      </p:sp>
      <p:sp>
        <p:nvSpPr>
          <p:cNvPr id="97284" name="Rectangle 2">
            <a:extLst>
              <a:ext uri="{FF2B5EF4-FFF2-40B4-BE49-F238E27FC236}">
                <a16:creationId xmlns:a16="http://schemas.microsoft.com/office/drawing/2014/main" id="{3CD875E0-50FA-41B4-8976-36D855502309}"/>
              </a:ext>
            </a:extLst>
          </p:cNvPr>
          <p:cNvSpPr>
            <a:spLocks noGrp="1" noRot="1" noChangeAspect="1" noChangeArrowheads="1" noTextEdit="1"/>
          </p:cNvSpPr>
          <p:nvPr>
            <p:ph type="sldImg"/>
          </p:nvPr>
        </p:nvSpPr>
        <p:spPr>
          <a:ln/>
        </p:spPr>
      </p:sp>
      <p:sp>
        <p:nvSpPr>
          <p:cNvPr id="97285" name="Rectangle 3">
            <a:extLst>
              <a:ext uri="{FF2B5EF4-FFF2-40B4-BE49-F238E27FC236}">
                <a16:creationId xmlns:a16="http://schemas.microsoft.com/office/drawing/2014/main" id="{0200B7F5-2B8A-4FB1-96E4-924893A739D0}"/>
              </a:ext>
            </a:extLst>
          </p:cNvPr>
          <p:cNvSpPr>
            <a:spLocks noGrp="1" noChangeArrowheads="1"/>
          </p:cNvSpPr>
          <p:nvPr>
            <p:ph type="body" idx="1"/>
          </p:nvPr>
        </p:nvSpPr>
        <p:spPr>
          <a:xfrm>
            <a:off x="731520" y="4560570"/>
            <a:ext cx="5852160" cy="4320540"/>
          </a:xfrm>
          <a:noFill/>
        </p:spPr>
        <p:txBody>
          <a:bodyPr/>
          <a:lstStyle/>
          <a:p>
            <a:pPr>
              <a:buFontTx/>
              <a:buChar char="•"/>
            </a:pPr>
            <a:r>
              <a:rPr lang="en-US" altLang="en-US" dirty="0">
                <a:latin typeface="Arial" panose="020B0604020202020204" pitchFamily="34" charset="0"/>
              </a:rPr>
              <a:t>One of the most beneficial uses for silica fume is in concrete. When silica fume is added to fresh concrete it chemically reacts with the CH to produces additional CSH.  Additionally, Because silica fume is 100 to 150 times smaller than a cement particle it can fill the voids created by free water in the matrix, thus creating a much denser pore structure.</a:t>
            </a:r>
          </a:p>
          <a:p>
            <a:pPr>
              <a:buFontTx/>
              <a:buChar char="•"/>
            </a:pPr>
            <a:r>
              <a:rPr lang="en-US" altLang="en-US" dirty="0">
                <a:latin typeface="Arial" panose="020B0604020202020204" pitchFamily="34" charset="0"/>
              </a:rPr>
              <a:t>At higher concentrations of Silica require more care in curing moisture</a:t>
            </a:r>
          </a:p>
        </p:txBody>
      </p:sp>
    </p:spTree>
    <p:extLst>
      <p:ext uri="{BB962C8B-B14F-4D97-AF65-F5344CB8AC3E}">
        <p14:creationId xmlns:p14="http://schemas.microsoft.com/office/powerpoint/2010/main" val="198059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6B0AB2E6-D29D-DF48-9958-13E534F8936D}"/>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BE17230D-31F5-0A47-BC1C-07C6F15FD2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latin typeface="Arial" panose="020B0604020202020204" pitchFamily="34" charset="0"/>
              </a:rPr>
              <a:t>Drilling campaign is conducted to check large areas of raw materials that a plant will use for the next 5 to 10 years. From this campaign you will choose specific areas you will immediately use for mining. Then after blasting the material is rechecked to ensure quality is the same as determined during the drilling </a:t>
            </a:r>
            <a:r>
              <a:rPr lang="en-US" altLang="en-US" dirty="0" err="1">
                <a:latin typeface="Arial" panose="020B0604020202020204" pitchFamily="34" charset="0"/>
              </a:rPr>
              <a:t>campiagn</a:t>
            </a:r>
            <a:r>
              <a:rPr lang="en-US" altLang="en-US" dirty="0">
                <a:latin typeface="Arial" panose="020B0604020202020204" pitchFamily="34" charset="0"/>
              </a:rPr>
              <a:t>.</a:t>
            </a:r>
          </a:p>
          <a:p>
            <a:endParaRPr lang="en-US" altLang="en-US" dirty="0">
              <a:latin typeface="Arial" panose="020B0604020202020204" pitchFamily="34" charset="0"/>
            </a:endParaRPr>
          </a:p>
        </p:txBody>
      </p:sp>
      <p:sp>
        <p:nvSpPr>
          <p:cNvPr id="99332" name="Slide Number Placeholder 3">
            <a:extLst>
              <a:ext uri="{FF2B5EF4-FFF2-40B4-BE49-F238E27FC236}">
                <a16:creationId xmlns:a16="http://schemas.microsoft.com/office/drawing/2014/main" id="{7961B066-FDB7-AB4D-AB8C-84F0E658D9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74987582-4FEC-374C-9166-A87428AEBA49}" type="slidenum">
              <a:rPr lang="en-US" altLang="en-US" sz="1200" smtClean="0"/>
              <a:pPr/>
              <a:t>8</a:t>
            </a:fld>
            <a:endParaRPr lang="en-US" altLang="en-US" sz="1200"/>
          </a:p>
        </p:txBody>
      </p:sp>
    </p:spTree>
    <p:extLst>
      <p:ext uri="{BB962C8B-B14F-4D97-AF65-F5344CB8AC3E}">
        <p14:creationId xmlns:p14="http://schemas.microsoft.com/office/powerpoint/2010/main" val="2269184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84EC77DB-E338-1142-A4EE-CD87955C7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05F74D1A-CCB7-AC45-9A99-627BC44F832C}" type="slidenum">
              <a:rPr lang="de-DE" altLang="en-US" sz="1200" smtClean="0"/>
              <a:pPr/>
              <a:t>11</a:t>
            </a:fld>
            <a:endParaRPr lang="de-DE" altLang="en-US" sz="1200"/>
          </a:p>
        </p:txBody>
      </p:sp>
      <p:sp>
        <p:nvSpPr>
          <p:cNvPr id="111619" name="Rectangle 2">
            <a:extLst>
              <a:ext uri="{FF2B5EF4-FFF2-40B4-BE49-F238E27FC236}">
                <a16:creationId xmlns:a16="http://schemas.microsoft.com/office/drawing/2014/main" id="{5C6A520D-1126-1145-8A18-4EF2CD9075DD}"/>
              </a:ext>
            </a:extLst>
          </p:cNvPr>
          <p:cNvSpPr>
            <a:spLocks noGrp="1" noRot="1" noChangeAspect="1" noChangeArrowheads="1" noTextEdit="1"/>
          </p:cNvSpPr>
          <p:nvPr>
            <p:ph type="sldImg"/>
          </p:nvPr>
        </p:nvSpPr>
        <p:spPr>
          <a:xfrm>
            <a:off x="457200" y="750888"/>
            <a:ext cx="6400800" cy="3600450"/>
          </a:xfrm>
          <a:ln/>
        </p:spPr>
      </p:sp>
      <p:sp>
        <p:nvSpPr>
          <p:cNvPr id="111620" name="Rectangle 3">
            <a:extLst>
              <a:ext uri="{FF2B5EF4-FFF2-40B4-BE49-F238E27FC236}">
                <a16:creationId xmlns:a16="http://schemas.microsoft.com/office/drawing/2014/main" id="{487581A3-4233-E643-9D55-3FA8515372A1}"/>
              </a:ext>
            </a:extLst>
          </p:cNvPr>
          <p:cNvSpPr>
            <a:spLocks noGrp="1" noChangeArrowheads="1"/>
          </p:cNvSpPr>
          <p:nvPr>
            <p:ph type="body" idx="1"/>
          </p:nvPr>
        </p:nvSpPr>
        <p:spPr>
          <a:xfrm>
            <a:off x="974725" y="6570663"/>
            <a:ext cx="1277938" cy="28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The raw materials are now proportioned and set to the grinding mill where at this time samples are taken for yet a third analysis. This lets you totally fine tune  your raw materials. At blending we ensure the materials uniform.</a:t>
            </a:r>
          </a:p>
          <a:p>
            <a:pPr eaLnBrk="1" hangingPunct="1">
              <a:buFontTx/>
              <a:buChar char="•"/>
            </a:pPr>
            <a:r>
              <a:rPr lang="en-US" altLang="en-US" dirty="0">
                <a:latin typeface="Arial" panose="020B0604020202020204" pitchFamily="34" charset="0"/>
              </a:rPr>
              <a:t>This is the start of the clinker production.</a:t>
            </a:r>
          </a:p>
        </p:txBody>
      </p:sp>
    </p:spTree>
    <p:extLst>
      <p:ext uri="{BB962C8B-B14F-4D97-AF65-F5344CB8AC3E}">
        <p14:creationId xmlns:p14="http://schemas.microsoft.com/office/powerpoint/2010/main" val="1236497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8D038B3C-7AF3-0C45-93BE-D040C2D282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7F775A5D-1099-E541-AA2A-E2D524D56258}" type="slidenum">
              <a:rPr lang="de-DE" altLang="en-US" sz="1200" smtClean="0"/>
              <a:pPr/>
              <a:t>12</a:t>
            </a:fld>
            <a:endParaRPr lang="de-DE" altLang="en-US" sz="1200"/>
          </a:p>
        </p:txBody>
      </p:sp>
      <p:sp>
        <p:nvSpPr>
          <p:cNvPr id="113667" name="Rectangle 2">
            <a:extLst>
              <a:ext uri="{FF2B5EF4-FFF2-40B4-BE49-F238E27FC236}">
                <a16:creationId xmlns:a16="http://schemas.microsoft.com/office/drawing/2014/main" id="{D896702C-3231-2043-9C0D-851F953F69ED}"/>
              </a:ext>
            </a:extLst>
          </p:cNvPr>
          <p:cNvSpPr>
            <a:spLocks noGrp="1" noRot="1" noChangeAspect="1" noChangeArrowheads="1" noTextEdit="1"/>
          </p:cNvSpPr>
          <p:nvPr>
            <p:ph type="sldImg"/>
          </p:nvPr>
        </p:nvSpPr>
        <p:spPr>
          <a:xfrm>
            <a:off x="457200" y="720725"/>
            <a:ext cx="6400800" cy="3600450"/>
          </a:xfrm>
          <a:ln/>
        </p:spPr>
      </p:sp>
      <p:sp>
        <p:nvSpPr>
          <p:cNvPr id="113668" name="Rectangle 3">
            <a:extLst>
              <a:ext uri="{FF2B5EF4-FFF2-40B4-BE49-F238E27FC236}">
                <a16:creationId xmlns:a16="http://schemas.microsoft.com/office/drawing/2014/main" id="{33BCCC6B-601B-334D-A65E-4FDCA52FDB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Major point is that there is a Wet and Dry process.</a:t>
            </a:r>
          </a:p>
          <a:p>
            <a:pPr eaLnBrk="1" hangingPunct="1">
              <a:buFontTx/>
              <a:buChar char="•"/>
            </a:pPr>
            <a:r>
              <a:rPr lang="en-US" altLang="en-US" dirty="0">
                <a:latin typeface="Arial" panose="020B0604020202020204" pitchFamily="34" charset="0"/>
              </a:rPr>
              <a:t>Two types of dry plants, pre calciner and dry process. Dry process is just like a wet process except material is not in a slurry material comes direct from bleeding silo. In a pre calciner the material is </a:t>
            </a:r>
            <a:r>
              <a:rPr lang="en-US" altLang="en-US" dirty="0" err="1">
                <a:latin typeface="Arial" panose="020B0604020202020204" pitchFamily="34" charset="0"/>
              </a:rPr>
              <a:t>calciened</a:t>
            </a:r>
            <a:r>
              <a:rPr lang="en-US" altLang="en-US" dirty="0">
                <a:latin typeface="Arial" panose="020B0604020202020204" pitchFamily="34" charset="0"/>
              </a:rPr>
              <a:t> in pre heater towers to breakdown the calcium carbonate into free lime (</a:t>
            </a:r>
            <a:r>
              <a:rPr lang="en-US" altLang="en-US" dirty="0" err="1">
                <a:latin typeface="Arial" panose="020B0604020202020204" pitchFamily="34" charset="0"/>
              </a:rPr>
              <a:t>CaO</a:t>
            </a:r>
            <a:r>
              <a:rPr lang="en-US" altLang="en-US" dirty="0">
                <a:latin typeface="Arial" panose="020B0604020202020204" pitchFamily="34" charset="0"/>
              </a:rPr>
              <a:t>) and gas (C02). Kiln length of pre calciner is about half as long as a old fashion dry process plant. A wet process plant kiln averages 400 to 500 feet, where as a pre heater kiln averages half as long. These sizes are dependent upon the capacity of the plant production.</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90518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36FB5576-620D-CE47-B0B6-F672076C62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51DA626F-D02B-8447-B306-3F46588AB74C}" type="slidenum">
              <a:rPr lang="de-DE" altLang="en-US" sz="1200" smtClean="0"/>
              <a:pPr/>
              <a:t>15</a:t>
            </a:fld>
            <a:endParaRPr lang="de-DE" altLang="en-US" sz="1200"/>
          </a:p>
        </p:txBody>
      </p:sp>
      <p:sp>
        <p:nvSpPr>
          <p:cNvPr id="116739" name="Rectangle 2">
            <a:extLst>
              <a:ext uri="{FF2B5EF4-FFF2-40B4-BE49-F238E27FC236}">
                <a16:creationId xmlns:a16="http://schemas.microsoft.com/office/drawing/2014/main" id="{572A3342-6AE2-AA43-9A14-620D69F01E43}"/>
              </a:ext>
            </a:extLst>
          </p:cNvPr>
          <p:cNvSpPr>
            <a:spLocks noGrp="1" noRot="1" noChangeAspect="1" noChangeArrowheads="1" noTextEdit="1"/>
          </p:cNvSpPr>
          <p:nvPr>
            <p:ph type="sldImg"/>
          </p:nvPr>
        </p:nvSpPr>
        <p:spPr>
          <a:xfrm>
            <a:off x="457200" y="720725"/>
            <a:ext cx="6400800" cy="3600450"/>
          </a:xfrm>
          <a:ln/>
        </p:spPr>
      </p:sp>
      <p:sp>
        <p:nvSpPr>
          <p:cNvPr id="116740" name="Rectangle 3">
            <a:extLst>
              <a:ext uri="{FF2B5EF4-FFF2-40B4-BE49-F238E27FC236}">
                <a16:creationId xmlns:a16="http://schemas.microsoft.com/office/drawing/2014/main" id="{98B03251-E84B-B44A-9329-E7715C057D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Inside the kiln...  Perspective  Diameters can range from 12 to 24 feet.</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28409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0D264762-CFF6-5B4B-9368-0B21560C18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defRPr>
            </a:lvl1pPr>
            <a:lvl2pPr marL="742950" indent="-285750" defTabSz="965200">
              <a:defRPr sz="2400">
                <a:solidFill>
                  <a:schemeClr val="tx1"/>
                </a:solidFill>
                <a:latin typeface="Arial" panose="020B0604020202020204" pitchFamily="34" charset="0"/>
              </a:defRPr>
            </a:lvl2pPr>
            <a:lvl3pPr marL="1143000" indent="-228600" defTabSz="965200">
              <a:defRPr sz="2400">
                <a:solidFill>
                  <a:schemeClr val="tx1"/>
                </a:solidFill>
                <a:latin typeface="Arial" panose="020B0604020202020204" pitchFamily="34" charset="0"/>
              </a:defRPr>
            </a:lvl3pPr>
            <a:lvl4pPr marL="1600200" indent="-228600" defTabSz="965200">
              <a:defRPr sz="2400">
                <a:solidFill>
                  <a:schemeClr val="tx1"/>
                </a:solidFill>
                <a:latin typeface="Arial" panose="020B0604020202020204" pitchFamily="34" charset="0"/>
              </a:defRPr>
            </a:lvl4pPr>
            <a:lvl5pPr marL="2057400" indent="-228600" defTabSz="965200">
              <a:defRPr sz="24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defRPr>
            </a:lvl9pPr>
          </a:lstStyle>
          <a:p>
            <a:fld id="{EA8424A5-4A67-C64B-8F38-08360A383593}" type="slidenum">
              <a:rPr lang="de-DE" altLang="en-US" sz="1200" smtClean="0"/>
              <a:pPr/>
              <a:t>16</a:t>
            </a:fld>
            <a:endParaRPr lang="de-DE" altLang="en-US" sz="1200"/>
          </a:p>
        </p:txBody>
      </p:sp>
      <p:sp>
        <p:nvSpPr>
          <p:cNvPr id="118787" name="Rectangle 2">
            <a:extLst>
              <a:ext uri="{FF2B5EF4-FFF2-40B4-BE49-F238E27FC236}">
                <a16:creationId xmlns:a16="http://schemas.microsoft.com/office/drawing/2014/main" id="{31BE7396-2400-C24D-B929-9C4EBD84521F}"/>
              </a:ext>
            </a:extLst>
          </p:cNvPr>
          <p:cNvSpPr>
            <a:spLocks noGrp="1" noRot="1" noChangeAspect="1" noChangeArrowheads="1" noTextEdit="1"/>
          </p:cNvSpPr>
          <p:nvPr>
            <p:ph type="sldImg"/>
          </p:nvPr>
        </p:nvSpPr>
        <p:spPr>
          <a:xfrm>
            <a:off x="457200" y="720725"/>
            <a:ext cx="6400800" cy="3600450"/>
          </a:xfrm>
          <a:ln/>
        </p:spPr>
      </p:sp>
      <p:sp>
        <p:nvSpPr>
          <p:cNvPr id="118788" name="Rectangle 3">
            <a:extLst>
              <a:ext uri="{FF2B5EF4-FFF2-40B4-BE49-F238E27FC236}">
                <a16:creationId xmlns:a16="http://schemas.microsoft.com/office/drawing/2014/main" id="{C9043360-171C-E44F-A42E-DFC1BA350D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Location of flame and distance of the burning zone are important factors in the formation of the clinker crystalline structure.</a:t>
            </a:r>
          </a:p>
        </p:txBody>
      </p:sp>
    </p:spTree>
    <p:extLst>
      <p:ext uri="{BB962C8B-B14F-4D97-AF65-F5344CB8AC3E}">
        <p14:creationId xmlns:p14="http://schemas.microsoft.com/office/powerpoint/2010/main" val="3982312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a multivitamin, different compounds affect different things</a:t>
            </a:r>
          </a:p>
          <a:p>
            <a:r>
              <a:rPr lang="en-US" dirty="0" err="1"/>
              <a:t>Eg.</a:t>
            </a:r>
            <a:r>
              <a:rPr lang="en-US" dirty="0"/>
              <a:t> Vitamin A – Vision, Immune System, Vitamin B – Energy, Brain Function</a:t>
            </a:r>
          </a:p>
          <a:p>
            <a:endParaRPr lang="en-US" dirty="0"/>
          </a:p>
        </p:txBody>
      </p:sp>
      <p:sp>
        <p:nvSpPr>
          <p:cNvPr id="4" name="Slide Number Placeholder 3"/>
          <p:cNvSpPr>
            <a:spLocks noGrp="1"/>
          </p:cNvSpPr>
          <p:nvPr>
            <p:ph type="sldNum" sz="quarter" idx="10"/>
          </p:nvPr>
        </p:nvSpPr>
        <p:spPr/>
        <p:txBody>
          <a:bodyPr/>
          <a:lstStyle/>
          <a:p>
            <a:fld id="{8ADDCEDA-33F2-E042-9044-1D9AEBE644D8}" type="slidenum">
              <a:rPr lang="en-US" smtClean="0"/>
              <a:t>18</a:t>
            </a:fld>
            <a:endParaRPr lang="en-US"/>
          </a:p>
        </p:txBody>
      </p:sp>
    </p:spTree>
    <p:extLst>
      <p:ext uri="{BB962C8B-B14F-4D97-AF65-F5344CB8AC3E}">
        <p14:creationId xmlns:p14="http://schemas.microsoft.com/office/powerpoint/2010/main" val="55898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9E0C-7011-4389-A137-DEA4C8DB6A7B}"/>
              </a:ext>
            </a:extLst>
          </p:cNvPr>
          <p:cNvSpPr>
            <a:spLocks noGrp="1"/>
          </p:cNvSpPr>
          <p:nvPr>
            <p:ph type="ctrTitle"/>
          </p:nvPr>
        </p:nvSpPr>
        <p:spPr>
          <a:xfrm>
            <a:off x="1524000" y="1305719"/>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4F7A098-6091-4580-9E12-B57A92BD36A5}"/>
              </a:ext>
            </a:extLst>
          </p:cNvPr>
          <p:cNvSpPr>
            <a:spLocks noGrp="1"/>
          </p:cNvSpPr>
          <p:nvPr>
            <p:ph type="subTitle" idx="1"/>
          </p:nvPr>
        </p:nvSpPr>
        <p:spPr>
          <a:xfrm>
            <a:off x="1524000" y="386692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6349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40F5CC-1D09-A734-ED45-298406CC6FC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p:blipFill>
        <p:spPr>
          <a:xfrm flipH="1">
            <a:off x="-10511" y="0"/>
            <a:ext cx="12202511" cy="6858000"/>
          </a:xfrm>
          <a:prstGeom prst="rect">
            <a:avLst/>
          </a:prstGeom>
        </p:spPr>
      </p:pic>
      <p:sp>
        <p:nvSpPr>
          <p:cNvPr id="13" name="Isosceles Triangle 16">
            <a:extLst>
              <a:ext uri="{FF2B5EF4-FFF2-40B4-BE49-F238E27FC236}">
                <a16:creationId xmlns:a16="http://schemas.microsoft.com/office/drawing/2014/main" id="{F660061E-0FF5-3240-A1B7-5A3D50D87C7D}"/>
              </a:ext>
            </a:extLst>
          </p:cNvPr>
          <p:cNvSpPr>
            <a:spLocks noGrp="1" noRot="1" noMove="1" noResize="1" noEditPoints="1" noAdjustHandles="1" noChangeArrowheads="1" noChangeShapeType="1"/>
          </p:cNvSpPr>
          <p:nvPr userDrawn="1"/>
        </p:nvSpPr>
        <p:spPr>
          <a:xfrm rot="10800000" flipH="1">
            <a:off x="4683702" y="0"/>
            <a:ext cx="7556938" cy="6868510"/>
          </a:xfrm>
          <a:prstGeom prst="triangle">
            <a:avLst>
              <a:gd name="adj" fmla="val 100000"/>
            </a:avLst>
          </a:prstGeom>
          <a:solidFill>
            <a:srgbClr val="1C1B4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57667"/>
              </a:solidFill>
            </a:endParaRPr>
          </a:p>
        </p:txBody>
      </p:sp>
      <p:sp>
        <p:nvSpPr>
          <p:cNvPr id="8" name="Right Triangle 7">
            <a:extLst>
              <a:ext uri="{FF2B5EF4-FFF2-40B4-BE49-F238E27FC236}">
                <a16:creationId xmlns:a16="http://schemas.microsoft.com/office/drawing/2014/main" id="{8C27A654-B6CF-13ED-7B79-72D4F2039ED2}"/>
              </a:ext>
            </a:extLst>
          </p:cNvPr>
          <p:cNvSpPr/>
          <p:nvPr userDrawn="1"/>
        </p:nvSpPr>
        <p:spPr>
          <a:xfrm flipH="1">
            <a:off x="7285085" y="4556235"/>
            <a:ext cx="4955555" cy="2312276"/>
          </a:xfrm>
          <a:prstGeom prst="rtTriangle">
            <a:avLst/>
          </a:prstGeom>
          <a:solidFill>
            <a:srgbClr val="CF68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A50AE2E-EDEE-69F5-1D98-B3221CC465D4}"/>
              </a:ext>
            </a:extLst>
          </p:cNvPr>
          <p:cNvSpPr>
            <a:spLocks noGrp="1"/>
          </p:cNvSpPr>
          <p:nvPr>
            <p:ph type="ctrTitle" hasCustomPrompt="1"/>
          </p:nvPr>
        </p:nvSpPr>
        <p:spPr>
          <a:xfrm>
            <a:off x="5805714" y="87294"/>
            <a:ext cx="6186091" cy="1539764"/>
          </a:xfrm>
          <a:prstGeom prst="rect">
            <a:avLst/>
          </a:prstGeom>
        </p:spPr>
        <p:txBody>
          <a:bodyPr anchor="ctr">
            <a:normAutofit/>
          </a:bodyPr>
          <a:lstStyle>
            <a:lvl1pPr algn="r">
              <a:defRPr sz="4400" b="0" spc="0">
                <a:solidFill>
                  <a:schemeClr val="bg1"/>
                </a:solidFill>
                <a:latin typeface="Arial" panose="020B0604020202020204" pitchFamily="34" charset="0"/>
                <a:cs typeface="Arial" panose="020B0604020202020204" pitchFamily="34" charset="0"/>
              </a:defRPr>
            </a:lvl1pPr>
          </a:lstStyle>
          <a:p>
            <a:r>
              <a:rPr lang="en-US" dirty="0"/>
              <a:t>CLICK TO EDIT TITLE</a:t>
            </a:r>
          </a:p>
        </p:txBody>
      </p:sp>
      <p:sp>
        <p:nvSpPr>
          <p:cNvPr id="10" name="Subtitle 2">
            <a:extLst>
              <a:ext uri="{FF2B5EF4-FFF2-40B4-BE49-F238E27FC236}">
                <a16:creationId xmlns:a16="http://schemas.microsoft.com/office/drawing/2014/main" id="{1CB0A846-8E90-B2E9-5461-DD30DA449A42}"/>
              </a:ext>
            </a:extLst>
          </p:cNvPr>
          <p:cNvSpPr>
            <a:spLocks noGrp="1"/>
          </p:cNvSpPr>
          <p:nvPr>
            <p:ph type="subTitle" idx="1" hasCustomPrompt="1"/>
          </p:nvPr>
        </p:nvSpPr>
        <p:spPr>
          <a:xfrm>
            <a:off x="7850775" y="1907540"/>
            <a:ext cx="4141030" cy="613027"/>
          </a:xfrm>
          <a:prstGeom prst="rect">
            <a:avLst/>
          </a:prstGeom>
        </p:spPr>
        <p:txBody>
          <a:bodyPr anchor="ctr"/>
          <a:lstStyle>
            <a:lvl1pPr marL="0" indent="0" algn="r">
              <a:buNone/>
              <a:defRPr sz="2800" i="0" baseline="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4" name="Picture 13">
            <a:extLst>
              <a:ext uri="{FF2B5EF4-FFF2-40B4-BE49-F238E27FC236}">
                <a16:creationId xmlns:a16="http://schemas.microsoft.com/office/drawing/2014/main" id="{C75991D0-C3C4-0539-EBBD-E29E64DD013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58849" y="4752481"/>
            <a:ext cx="1943099" cy="1919782"/>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E0EE76E6-D048-362C-3760-7228FF59B9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17000" y="5712373"/>
            <a:ext cx="3175000" cy="1058333"/>
          </a:xfrm>
          <a:prstGeom prst="rect">
            <a:avLst/>
          </a:prstGeom>
        </p:spPr>
      </p:pic>
    </p:spTree>
    <p:extLst>
      <p:ext uri="{BB962C8B-B14F-4D97-AF65-F5344CB8AC3E}">
        <p14:creationId xmlns:p14="http://schemas.microsoft.com/office/powerpoint/2010/main" val="384257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alpha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EA105E-1FE5-2C4B-B0C9-B47F7C99E99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746" y="0"/>
            <a:ext cx="12192000" cy="6858000"/>
          </a:xfrm>
          <a:prstGeom prst="rect">
            <a:avLst/>
          </a:prstGeom>
        </p:spPr>
      </p:pic>
      <p:sp>
        <p:nvSpPr>
          <p:cNvPr id="13" name="Rectangle 12">
            <a:extLst>
              <a:ext uri="{FF2B5EF4-FFF2-40B4-BE49-F238E27FC236}">
                <a16:creationId xmlns:a16="http://schemas.microsoft.com/office/drawing/2014/main" id="{A224B766-FFF9-3540-C218-2F140D1D4F0D}"/>
              </a:ext>
            </a:extLst>
          </p:cNvPr>
          <p:cNvSpPr/>
          <p:nvPr userDrawn="1"/>
        </p:nvSpPr>
        <p:spPr>
          <a:xfrm>
            <a:off x="10746"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D393122-4203-93EB-E82F-149841FFEA2B}"/>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594814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2">
    <p:bg>
      <p:bgPr>
        <a:solidFill>
          <a:schemeClr val="bg1">
            <a:alpha val="75000"/>
          </a:schemeClr>
        </a:solidFill>
        <a:effectLst/>
      </p:bgPr>
    </p:bg>
    <p:spTree>
      <p:nvGrpSpPr>
        <p:cNvPr id="1" name=""/>
        <p:cNvGrpSpPr/>
        <p:nvPr/>
      </p:nvGrpSpPr>
      <p:grpSpPr>
        <a:xfrm>
          <a:off x="0" y="0"/>
          <a:ext cx="0" cy="0"/>
          <a:chOff x="0" y="0"/>
          <a:chExt cx="0" cy="0"/>
        </a:xfrm>
      </p:grpSpPr>
      <p:pic>
        <p:nvPicPr>
          <p:cNvPr id="4" name="Picture 3" descr="A picture containing outdoor, sky, ground, truck&#10;&#10;Description automatically generated">
            <a:extLst>
              <a:ext uri="{FF2B5EF4-FFF2-40B4-BE49-F238E27FC236}">
                <a16:creationId xmlns:a16="http://schemas.microsoft.com/office/drawing/2014/main" id="{F6D67C56-759D-078E-72DA-94B98E71E98A}"/>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F37E18BA-8B3C-55C8-80C8-A8F017BE5667}"/>
              </a:ext>
            </a:extLst>
          </p:cNvPr>
          <p:cNvSpPr/>
          <p:nvPr userDrawn="1"/>
        </p:nvSpPr>
        <p:spPr>
          <a:xfrm>
            <a:off x="-1" y="-1"/>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146A3C4-D666-6D65-8A61-1C796A4B10D5}"/>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744665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8" name="Picture 17" descr="A close up of sunglasses&#10;&#10;Description automatically generated">
            <a:extLst>
              <a:ext uri="{FF2B5EF4-FFF2-40B4-BE49-F238E27FC236}">
                <a16:creationId xmlns:a16="http://schemas.microsoft.com/office/drawing/2014/main" id="{A1850B56-29B6-D341-A623-10C8D2AFBF3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392691D-1F94-8628-B410-89E54BD0CEEF}"/>
              </a:ext>
            </a:extLst>
          </p:cNvPr>
          <p:cNvSpPr/>
          <p:nvPr userDrawn="1"/>
        </p:nvSpPr>
        <p:spPr>
          <a:xfrm>
            <a:off x="0"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8DDB45F-071C-20A5-6B61-A8608DB28B3C}"/>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2795329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descr="A picture containing indoor, open, sitting, building&#10;&#10;Description automatically generated">
            <a:extLst>
              <a:ext uri="{FF2B5EF4-FFF2-40B4-BE49-F238E27FC236}">
                <a16:creationId xmlns:a16="http://schemas.microsoft.com/office/drawing/2014/main" id="{777D7A96-6ECB-5045-BA27-4CF2F432DECF}"/>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r="-52"/>
          <a:stretch/>
        </p:blipFill>
        <p:spPr>
          <a:xfrm>
            <a:off x="0" y="-1"/>
            <a:ext cx="12191998" cy="6858001"/>
          </a:xfrm>
          <a:prstGeom prst="rect">
            <a:avLst/>
          </a:prstGeom>
        </p:spPr>
      </p:pic>
      <p:sp>
        <p:nvSpPr>
          <p:cNvPr id="6" name="Rectangle 5">
            <a:extLst>
              <a:ext uri="{FF2B5EF4-FFF2-40B4-BE49-F238E27FC236}">
                <a16:creationId xmlns:a16="http://schemas.microsoft.com/office/drawing/2014/main" id="{7AD6E765-BE56-FAB0-0706-F4A062DAC275}"/>
              </a:ext>
            </a:extLst>
          </p:cNvPr>
          <p:cNvSpPr/>
          <p:nvPr userDrawn="1"/>
        </p:nvSpPr>
        <p:spPr>
          <a:xfrm>
            <a:off x="-2"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18DF2A0-EBA2-E960-9D7E-CE2A1052D243}"/>
              </a:ext>
            </a:extLst>
          </p:cNvPr>
          <p:cNvSpPr>
            <a:spLocks noGrp="1"/>
          </p:cNvSpPr>
          <p:nvPr>
            <p:ph type="ctrTitle" hasCustomPrompt="1"/>
          </p:nvPr>
        </p:nvSpPr>
        <p:spPr>
          <a:xfrm>
            <a:off x="1701938" y="2450382"/>
            <a:ext cx="8788122" cy="940652"/>
          </a:xfrm>
          <a:prstGeom prst="rect">
            <a:avLst/>
          </a:prstGeom>
        </p:spPr>
        <p:txBody>
          <a:bodyPr anchor="ctr">
            <a:noAutofit/>
          </a:bodyPr>
          <a:lstStyle>
            <a:lvl1pPr algn="ctr">
              <a:defRPr sz="60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1153384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1">
            <a:extLst>
              <a:ext uri="{FF2B5EF4-FFF2-40B4-BE49-F238E27FC236}">
                <a16:creationId xmlns:a16="http://schemas.microsoft.com/office/drawing/2014/main" id="{AE9DF784-4D96-CDE4-F11F-3BE91C0ED6D3}"/>
              </a:ext>
            </a:extLst>
          </p:cNvPr>
          <p:cNvSpPr/>
          <p:nvPr userDrawn="1"/>
        </p:nvSpPr>
        <p:spPr>
          <a:xfrm rot="1314683">
            <a:off x="3352896" y="5376927"/>
            <a:ext cx="3657600" cy="845255"/>
          </a:xfrm>
          <a:custGeom>
            <a:avLst/>
            <a:gdLst>
              <a:gd name="connsiteX0" fmla="*/ 0 w 3657600"/>
              <a:gd name="connsiteY0" fmla="*/ 0 h 833833"/>
              <a:gd name="connsiteX1" fmla="*/ 3657600 w 3657600"/>
              <a:gd name="connsiteY1" fmla="*/ 0 h 833833"/>
              <a:gd name="connsiteX2" fmla="*/ 3657600 w 3657600"/>
              <a:gd name="connsiteY2" fmla="*/ 833833 h 833833"/>
              <a:gd name="connsiteX3" fmla="*/ 0 w 3657600"/>
              <a:gd name="connsiteY3" fmla="*/ 833833 h 833833"/>
              <a:gd name="connsiteX4" fmla="*/ 0 w 3657600"/>
              <a:gd name="connsiteY4" fmla="*/ 0 h 833833"/>
              <a:gd name="connsiteX0" fmla="*/ 0 w 3657600"/>
              <a:gd name="connsiteY0" fmla="*/ 11422 h 845255"/>
              <a:gd name="connsiteX1" fmla="*/ 2628302 w 3657600"/>
              <a:gd name="connsiteY1" fmla="*/ 0 h 845255"/>
              <a:gd name="connsiteX2" fmla="*/ 3657600 w 3657600"/>
              <a:gd name="connsiteY2" fmla="*/ 845255 h 845255"/>
              <a:gd name="connsiteX3" fmla="*/ 0 w 3657600"/>
              <a:gd name="connsiteY3" fmla="*/ 845255 h 845255"/>
              <a:gd name="connsiteX4" fmla="*/ 0 w 3657600"/>
              <a:gd name="connsiteY4" fmla="*/ 11422 h 84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845255">
                <a:moveTo>
                  <a:pt x="0" y="11422"/>
                </a:moveTo>
                <a:lnTo>
                  <a:pt x="2628302" y="0"/>
                </a:lnTo>
                <a:lnTo>
                  <a:pt x="3657600" y="845255"/>
                </a:lnTo>
                <a:lnTo>
                  <a:pt x="0" y="845255"/>
                </a:lnTo>
                <a:lnTo>
                  <a:pt x="0" y="11422"/>
                </a:lnTo>
                <a:close/>
              </a:path>
            </a:pathLst>
          </a:custGeom>
          <a:gradFill flip="none" rotWithShape="1">
            <a:gsLst>
              <a:gs pos="0">
                <a:schemeClr val="tx2"/>
              </a:gs>
              <a:gs pos="64000">
                <a:schemeClr val="accent5">
                  <a:lumMod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D7E40B8-EAAD-7DDE-8D31-EE8BBAEC193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b="-116"/>
          <a:stretch/>
        </p:blipFill>
        <p:spPr>
          <a:xfrm>
            <a:off x="0" y="0"/>
            <a:ext cx="6096000" cy="6858000"/>
          </a:xfrm>
          <a:prstGeom prst="rect">
            <a:avLst/>
          </a:prstGeom>
        </p:spPr>
      </p:pic>
      <p:sp>
        <p:nvSpPr>
          <p:cNvPr id="5" name="Isosceles Triangle 4">
            <a:extLst>
              <a:ext uri="{FF2B5EF4-FFF2-40B4-BE49-F238E27FC236}">
                <a16:creationId xmlns:a16="http://schemas.microsoft.com/office/drawing/2014/main" id="{DC217CC5-FF1E-ED11-6BB6-C566083C7636}"/>
              </a:ext>
            </a:extLst>
          </p:cNvPr>
          <p:cNvSpPr/>
          <p:nvPr userDrawn="1"/>
        </p:nvSpPr>
        <p:spPr>
          <a:xfrm rot="10800000" flipH="1" flipV="1">
            <a:off x="0" y="4178443"/>
            <a:ext cx="6726621" cy="2698409"/>
          </a:xfrm>
          <a:prstGeom prst="triangle">
            <a:avLst>
              <a:gd name="adj" fmla="val 0"/>
            </a:avLst>
          </a:prstGeom>
          <a:gradFill>
            <a:gsLst>
              <a:gs pos="0">
                <a:schemeClr val="accent5">
                  <a:lumMod val="10000"/>
                </a:schemeClr>
              </a:gs>
              <a:gs pos="64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3CE4D6D5-813D-6F2F-1F0F-FEB37FCE2E2C}"/>
              </a:ext>
            </a:extLst>
          </p:cNvPr>
          <p:cNvSpPr>
            <a:spLocks noGrp="1"/>
          </p:cNvSpPr>
          <p:nvPr>
            <p:ph type="title" hasCustomPrompt="1"/>
          </p:nvPr>
        </p:nvSpPr>
        <p:spPr>
          <a:xfrm>
            <a:off x="6446201" y="584091"/>
            <a:ext cx="5472530" cy="1043261"/>
          </a:xfrm>
          <a:prstGeom prst="rect">
            <a:avLst/>
          </a:prstGeom>
        </p:spPr>
        <p:txBody>
          <a:bodyPr anchor="ctr"/>
          <a:lstStyle>
            <a:lvl1pPr>
              <a:defRPr sz="36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3">
            <a:extLst>
              <a:ext uri="{FF2B5EF4-FFF2-40B4-BE49-F238E27FC236}">
                <a16:creationId xmlns:a16="http://schemas.microsoft.com/office/drawing/2014/main" id="{933BFAB7-B314-FDFC-7911-B907A150BDDC}"/>
              </a:ext>
            </a:extLst>
          </p:cNvPr>
          <p:cNvSpPr>
            <a:spLocks noGrp="1"/>
          </p:cNvSpPr>
          <p:nvPr>
            <p:ph type="body" sz="quarter" idx="11"/>
          </p:nvPr>
        </p:nvSpPr>
        <p:spPr>
          <a:xfrm>
            <a:off x="6446201" y="1829543"/>
            <a:ext cx="5472530" cy="3976252"/>
          </a:xfrm>
          <a:prstGeom prst="rect">
            <a:avLst/>
          </a:prstGeom>
        </p:spPr>
        <p:txBody>
          <a:bodyPr/>
          <a:lstStyle>
            <a:lvl1pPr marL="0" indent="0">
              <a:lnSpc>
                <a:spcPct val="150000"/>
              </a:lnSpc>
              <a:buNone/>
              <a:defRPr sz="2800">
                <a:latin typeface="Calibri" panose="020F0502020204030204" pitchFamily="34" charset="0"/>
                <a:cs typeface="Calibri" panose="020F0502020204030204" pitchFamily="34" charset="0"/>
              </a:defRPr>
            </a:lvl1pPr>
            <a:lvl2pPr>
              <a:lnSpc>
                <a:spcPct val="150000"/>
              </a:lnSpc>
              <a:defRPr sz="2400">
                <a:latin typeface="Calibri" panose="020F0502020204030204" pitchFamily="34" charset="0"/>
                <a:cs typeface="Calibri" panose="020F0502020204030204" pitchFamily="34" charset="0"/>
              </a:defRPr>
            </a:lvl2pPr>
            <a:lvl3pPr>
              <a:lnSpc>
                <a:spcPct val="150000"/>
              </a:lnSpc>
              <a:defRPr sz="2000">
                <a:latin typeface="Calibri" panose="020F0502020204030204" pitchFamily="34" charset="0"/>
                <a:cs typeface="Calibri" panose="020F0502020204030204" pitchFamily="34" charset="0"/>
              </a:defRPr>
            </a:lvl3pPr>
            <a:lvl4pPr>
              <a:lnSpc>
                <a:spcPct val="150000"/>
              </a:lnSpc>
              <a:defRPr sz="1600">
                <a:latin typeface="Calibri" panose="020F0502020204030204" pitchFamily="34" charset="0"/>
                <a:cs typeface="Calibri" panose="020F0502020204030204" pitchFamily="34" charset="0"/>
              </a:defRPr>
            </a:lvl4pPr>
            <a:lvl5pPr>
              <a:lnSpc>
                <a:spcPct val="150000"/>
              </a:lnSpc>
              <a:defRPr sz="16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5">
            <a:extLst>
              <a:ext uri="{FF2B5EF4-FFF2-40B4-BE49-F238E27FC236}">
                <a16:creationId xmlns:a16="http://schemas.microsoft.com/office/drawing/2014/main" id="{6AFD5B74-B116-F92E-E80F-F5FC802F3430}"/>
              </a:ext>
            </a:extLst>
          </p:cNvPr>
          <p:cNvSpPr>
            <a:spLocks noGrp="1"/>
          </p:cNvSpPr>
          <p:nvPr>
            <p:ph type="body" sz="quarter" idx="12"/>
          </p:nvPr>
        </p:nvSpPr>
        <p:spPr>
          <a:xfrm>
            <a:off x="288924" y="5685228"/>
            <a:ext cx="2874690" cy="946150"/>
          </a:xfrm>
          <a:prstGeom prst="rect">
            <a:avLst/>
          </a:prstGeom>
        </p:spPr>
        <p:txBody>
          <a:bodyPr anchor="ctr"/>
          <a:lstStyle>
            <a:lvl1pPr marL="0" indent="0">
              <a:buNone/>
              <a:defRPr sz="2400">
                <a:solidFill>
                  <a:schemeClr val="bg1"/>
                </a:solidFill>
                <a:latin typeface="Arial" panose="020B0604020202020204" pitchFamily="34" charset="0"/>
                <a:cs typeface="Arial" panose="020B0604020202020204" pitchFamily="34" charset="0"/>
              </a:defRPr>
            </a:lvl1pPr>
            <a:lvl3pPr marL="914400" indent="0">
              <a:buNone/>
              <a:defRPr/>
            </a:lvl3pPr>
          </a:lstStyle>
          <a:p>
            <a:pPr lvl="0"/>
            <a:r>
              <a:rPr lang="en-US" dirty="0"/>
              <a:t>Click to edit Master text styles</a:t>
            </a:r>
          </a:p>
        </p:txBody>
      </p:sp>
    </p:spTree>
    <p:extLst>
      <p:ext uri="{BB962C8B-B14F-4D97-AF65-F5344CB8AC3E}">
        <p14:creationId xmlns:p14="http://schemas.microsoft.com/office/powerpoint/2010/main" val="3899288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3D8CC83-7838-E3F7-B357-BE3D7B51B6A0}"/>
              </a:ext>
            </a:extLst>
          </p:cNvPr>
          <p:cNvSpPr>
            <a:spLocks noGrp="1"/>
          </p:cNvSpPr>
          <p:nvPr>
            <p:ph type="pic" sz="quarter" idx="10"/>
          </p:nvPr>
        </p:nvSpPr>
        <p:spPr>
          <a:xfrm>
            <a:off x="288924" y="304800"/>
            <a:ext cx="6096000" cy="3300248"/>
          </a:xfrm>
          <a:prstGeom prst="rect">
            <a:avLst/>
          </a:prstGeom>
        </p:spPr>
        <p:txBody>
          <a:bodyPr/>
          <a:lstStyle/>
          <a:p>
            <a:r>
              <a:rPr lang="en-US"/>
              <a:t>Click icon to add picture</a:t>
            </a:r>
          </a:p>
        </p:txBody>
      </p:sp>
      <p:sp>
        <p:nvSpPr>
          <p:cNvPr id="4" name="Isosceles Triangle 3">
            <a:extLst>
              <a:ext uri="{FF2B5EF4-FFF2-40B4-BE49-F238E27FC236}">
                <a16:creationId xmlns:a16="http://schemas.microsoft.com/office/drawing/2014/main" id="{AEA631F0-EE04-1F6A-AF0F-33F1DC326CE2}"/>
              </a:ext>
            </a:extLst>
          </p:cNvPr>
          <p:cNvSpPr/>
          <p:nvPr userDrawn="1"/>
        </p:nvSpPr>
        <p:spPr>
          <a:xfrm rot="10800000" flipH="1">
            <a:off x="0" y="-6958"/>
            <a:ext cx="6726621" cy="2698409"/>
          </a:xfrm>
          <a:prstGeom prst="triangle">
            <a:avLst>
              <a:gd name="adj" fmla="val 0"/>
            </a:avLst>
          </a:prstGeom>
          <a:gradFill>
            <a:gsLst>
              <a:gs pos="0">
                <a:schemeClr val="accent5">
                  <a:lumMod val="10000"/>
                </a:schemeClr>
              </a:gs>
              <a:gs pos="64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7">
            <a:extLst>
              <a:ext uri="{FF2B5EF4-FFF2-40B4-BE49-F238E27FC236}">
                <a16:creationId xmlns:a16="http://schemas.microsoft.com/office/drawing/2014/main" id="{0101C6C7-DBBF-B235-1B21-229690336425}"/>
              </a:ext>
            </a:extLst>
          </p:cNvPr>
          <p:cNvSpPr>
            <a:spLocks noGrp="1"/>
          </p:cNvSpPr>
          <p:nvPr>
            <p:ph type="title" hasCustomPrompt="1"/>
          </p:nvPr>
        </p:nvSpPr>
        <p:spPr>
          <a:xfrm>
            <a:off x="288924" y="4549040"/>
            <a:ext cx="6096000" cy="1043261"/>
          </a:xfrm>
          <a:prstGeom prst="rect">
            <a:avLst/>
          </a:prstGeom>
        </p:spPr>
        <p:txBody>
          <a:bodyPr anchor="ctr"/>
          <a:lstStyle>
            <a:lvl1pPr>
              <a:defRPr sz="36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13">
            <a:extLst>
              <a:ext uri="{FF2B5EF4-FFF2-40B4-BE49-F238E27FC236}">
                <a16:creationId xmlns:a16="http://schemas.microsoft.com/office/drawing/2014/main" id="{6AE6E579-63E3-352A-A48C-1F71E59D4873}"/>
              </a:ext>
            </a:extLst>
          </p:cNvPr>
          <p:cNvSpPr>
            <a:spLocks noGrp="1"/>
          </p:cNvSpPr>
          <p:nvPr>
            <p:ph type="body" sz="quarter" idx="11"/>
          </p:nvPr>
        </p:nvSpPr>
        <p:spPr>
          <a:xfrm>
            <a:off x="7031421" y="328315"/>
            <a:ext cx="4839904" cy="6303063"/>
          </a:xfrm>
          <a:prstGeom prst="rect">
            <a:avLst/>
          </a:prstGeom>
        </p:spPr>
        <p:txBody>
          <a:bodyPr/>
          <a:lstStyle>
            <a:lvl1pPr marL="0" indent="0">
              <a:lnSpc>
                <a:spcPct val="150000"/>
              </a:lnSpc>
              <a:buNone/>
              <a:defRPr sz="2800">
                <a:latin typeface="Calibri" panose="020F0502020204030204" pitchFamily="34" charset="0"/>
                <a:cs typeface="Calibri" panose="020F0502020204030204" pitchFamily="34" charset="0"/>
              </a:defRPr>
            </a:lvl1pPr>
            <a:lvl2pPr>
              <a:lnSpc>
                <a:spcPct val="150000"/>
              </a:lnSpc>
              <a:defRPr sz="2400">
                <a:latin typeface="Calibri" panose="020F0502020204030204" pitchFamily="34" charset="0"/>
                <a:cs typeface="Calibri" panose="020F0502020204030204" pitchFamily="34" charset="0"/>
              </a:defRPr>
            </a:lvl2pPr>
            <a:lvl3pPr>
              <a:lnSpc>
                <a:spcPct val="150000"/>
              </a:lnSpc>
              <a:defRPr sz="2000">
                <a:latin typeface="Calibri" panose="020F0502020204030204" pitchFamily="34" charset="0"/>
                <a:cs typeface="Calibri" panose="020F0502020204030204" pitchFamily="34" charset="0"/>
              </a:defRPr>
            </a:lvl3pPr>
            <a:lvl4pPr>
              <a:lnSpc>
                <a:spcPct val="150000"/>
              </a:lnSpc>
              <a:defRPr sz="1400"/>
            </a:lvl4pPr>
            <a:lvl5pPr>
              <a:lnSpc>
                <a:spcPct val="150000"/>
              </a:lnSpc>
              <a:defRPr sz="1400"/>
            </a:lvl5pPr>
          </a:lstStyle>
          <a:p>
            <a:pPr lvl="0"/>
            <a:r>
              <a:rPr lang="en-US" dirty="0"/>
              <a:t>Click to edit Master text styles</a:t>
            </a:r>
          </a:p>
          <a:p>
            <a:pPr lvl="1"/>
            <a:r>
              <a:rPr lang="en-US" dirty="0"/>
              <a:t>Second level</a:t>
            </a:r>
          </a:p>
          <a:p>
            <a:pPr lvl="2"/>
            <a:r>
              <a:rPr lang="en-US" dirty="0"/>
              <a:t>Third level</a:t>
            </a:r>
          </a:p>
        </p:txBody>
      </p:sp>
      <p:sp>
        <p:nvSpPr>
          <p:cNvPr id="7" name="Text Placeholder 15">
            <a:extLst>
              <a:ext uri="{FF2B5EF4-FFF2-40B4-BE49-F238E27FC236}">
                <a16:creationId xmlns:a16="http://schemas.microsoft.com/office/drawing/2014/main" id="{AC4E6B10-2454-C86A-5575-8CC831832FA6}"/>
              </a:ext>
            </a:extLst>
          </p:cNvPr>
          <p:cNvSpPr>
            <a:spLocks noGrp="1"/>
          </p:cNvSpPr>
          <p:nvPr>
            <p:ph type="body" sz="quarter" idx="12"/>
          </p:nvPr>
        </p:nvSpPr>
        <p:spPr>
          <a:xfrm>
            <a:off x="288923" y="5685228"/>
            <a:ext cx="6095999" cy="946150"/>
          </a:xfrm>
          <a:prstGeom prst="rect">
            <a:avLst/>
          </a:prstGeom>
        </p:spPr>
        <p:txBody>
          <a:bodyPr anchor="ctr"/>
          <a:lstStyle>
            <a:lvl1pPr marL="0" indent="0">
              <a:buNone/>
              <a:defRPr sz="2400">
                <a:solidFill>
                  <a:schemeClr val="accent4"/>
                </a:solidFill>
                <a:latin typeface="Arial" panose="020B0604020202020204" pitchFamily="34" charset="0"/>
                <a:cs typeface="Arial" panose="020B0604020202020204" pitchFamily="34" charset="0"/>
              </a:defRPr>
            </a:lvl1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825724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366878"/>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1F576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389978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36AAA7"/>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36AAA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143512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5C8637"/>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5C863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Tree>
    <p:extLst>
      <p:ext uri="{BB962C8B-B14F-4D97-AF65-F5344CB8AC3E}">
        <p14:creationId xmlns:p14="http://schemas.microsoft.com/office/powerpoint/2010/main" val="349073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980D-1916-4926-BDF9-EF9B3A80EA6C}"/>
              </a:ext>
            </a:extLst>
          </p:cNvPr>
          <p:cNvSpPr>
            <a:spLocks noGrp="1"/>
          </p:cNvSpPr>
          <p:nvPr>
            <p:ph type="title"/>
          </p:nvPr>
        </p:nvSpPr>
        <p:spPr>
          <a:xfrm>
            <a:off x="838200" y="1233112"/>
            <a:ext cx="10515600" cy="469079"/>
          </a:xfrm>
        </p:spPr>
        <p:txBody>
          <a:bodyPr>
            <a:no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7BD7476-29D3-4E92-B317-67398AB0A7EE}"/>
              </a:ext>
            </a:extLst>
          </p:cNvPr>
          <p:cNvSpPr>
            <a:spLocks noGrp="1"/>
          </p:cNvSpPr>
          <p:nvPr>
            <p:ph idx="1"/>
          </p:nvPr>
        </p:nvSpPr>
        <p:spPr>
          <a:xfrm>
            <a:off x="838200" y="1913207"/>
            <a:ext cx="10515600" cy="4263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688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genda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577FFE-993A-12E3-9234-3F6506235E19}"/>
              </a:ext>
            </a:extLst>
          </p:cNvPr>
          <p:cNvSpPr>
            <a:spLocks noGrp="1"/>
          </p:cNvSpPr>
          <p:nvPr>
            <p:ph type="title" hasCustomPrompt="1"/>
          </p:nvPr>
        </p:nvSpPr>
        <p:spPr>
          <a:xfrm>
            <a:off x="838200" y="359167"/>
            <a:ext cx="10206519" cy="662781"/>
          </a:xfrm>
          <a:prstGeom prst="rect">
            <a:avLst/>
          </a:prstGeom>
        </p:spPr>
        <p:txBody>
          <a:bodyPr>
            <a:normAutofit/>
          </a:bodyPr>
          <a:lstStyle>
            <a:lvl1pPr>
              <a:defRPr sz="4000">
                <a:solidFill>
                  <a:srgbClr val="1C1B4A"/>
                </a:solidFill>
                <a:latin typeface="Arial" panose="020B0604020202020204" pitchFamily="34" charset="0"/>
                <a:cs typeface="Arial" panose="020B0604020202020204" pitchFamily="34" charset="0"/>
              </a:defRPr>
            </a:lvl1pPr>
          </a:lstStyle>
          <a:p>
            <a:r>
              <a:rPr lang="en-US" dirty="0"/>
              <a:t>CLICK TO EDIT HEADER</a:t>
            </a:r>
          </a:p>
        </p:txBody>
      </p:sp>
      <p:sp>
        <p:nvSpPr>
          <p:cNvPr id="4" name="Content Placeholder 2">
            <a:extLst>
              <a:ext uri="{FF2B5EF4-FFF2-40B4-BE49-F238E27FC236}">
                <a16:creationId xmlns:a16="http://schemas.microsoft.com/office/drawing/2014/main" id="{48DC2E74-1C16-071C-BD1A-A874DAD43DBC}"/>
              </a:ext>
            </a:extLst>
          </p:cNvPr>
          <p:cNvSpPr>
            <a:spLocks noGrp="1"/>
          </p:cNvSpPr>
          <p:nvPr>
            <p:ph sz="half" idx="10" hasCustomPrompt="1"/>
          </p:nvPr>
        </p:nvSpPr>
        <p:spPr>
          <a:xfrm>
            <a:off x="838200" y="1442132"/>
            <a:ext cx="10515599"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8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859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1">
    <p:spTree>
      <p:nvGrpSpPr>
        <p:cNvPr id="1" name=""/>
        <p:cNvGrpSpPr/>
        <p:nvPr/>
      </p:nvGrpSpPr>
      <p:grpSpPr>
        <a:xfrm>
          <a:off x="0" y="0"/>
          <a:ext cx="0" cy="0"/>
          <a:chOff x="0" y="0"/>
          <a:chExt cx="0" cy="0"/>
        </a:xfrm>
      </p:grpSpPr>
      <p:pic>
        <p:nvPicPr>
          <p:cNvPr id="8" name="Picture 7" descr="A picture containing food, drawing&#10;&#10;Description automatically generated">
            <a:extLst>
              <a:ext uri="{FF2B5EF4-FFF2-40B4-BE49-F238E27FC236}">
                <a16:creationId xmlns:a16="http://schemas.microsoft.com/office/drawing/2014/main" id="{62EEF864-E76F-4104-AFC9-83044528776D}"/>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5695939" y="5766927"/>
            <a:ext cx="800121" cy="868682"/>
          </a:xfrm>
          <a:prstGeom prst="rect">
            <a:avLst/>
          </a:prstGeom>
        </p:spPr>
      </p:pic>
    </p:spTree>
    <p:extLst>
      <p:ext uri="{BB962C8B-B14F-4D97-AF65-F5344CB8AC3E}">
        <p14:creationId xmlns:p14="http://schemas.microsoft.com/office/powerpoint/2010/main" val="623456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B84-B3FF-4061-8814-8B25BF9DCCC4}"/>
              </a:ext>
            </a:extLst>
          </p:cNvPr>
          <p:cNvSpPr>
            <a:spLocks noGrp="1"/>
          </p:cNvSpPr>
          <p:nvPr>
            <p:ph type="title" hasCustomPrompt="1"/>
          </p:nvPr>
        </p:nvSpPr>
        <p:spPr>
          <a:xfrm>
            <a:off x="838200" y="359590"/>
            <a:ext cx="10515600" cy="1325563"/>
          </a:xfrm>
          <a:prstGeom prst="rect">
            <a:avLst/>
          </a:prstGeom>
        </p:spPr>
        <p:txBody>
          <a:bodyPr>
            <a:normAutofit/>
          </a:bodyPr>
          <a:lstStyle>
            <a:lvl1pPr>
              <a:defRPr sz="4000">
                <a:solidFill>
                  <a:srgbClr val="1C1B4A"/>
                </a:solidFill>
                <a:latin typeface="Arial" panose="020B0604020202020204" pitchFamily="34" charset="0"/>
                <a:cs typeface="Arial" panose="020B0604020202020204" pitchFamily="34" charset="0"/>
              </a:defRPr>
            </a:lvl1pPr>
          </a:lstStyle>
          <a:p>
            <a:r>
              <a:rPr lang="en-US" dirty="0"/>
              <a:t>CLICK TO EDIT HEADER</a:t>
            </a:r>
          </a:p>
        </p:txBody>
      </p:sp>
      <p:sp>
        <p:nvSpPr>
          <p:cNvPr id="3" name="Content Placeholder 2">
            <a:extLst>
              <a:ext uri="{FF2B5EF4-FFF2-40B4-BE49-F238E27FC236}">
                <a16:creationId xmlns:a16="http://schemas.microsoft.com/office/drawing/2014/main" id="{FA40F572-C1C1-4780-89E5-E04BB1D80FA6}"/>
              </a:ext>
            </a:extLst>
          </p:cNvPr>
          <p:cNvSpPr>
            <a:spLocks noGrp="1"/>
          </p:cNvSpPr>
          <p:nvPr>
            <p:ph sz="half" idx="1" hasCustomPrompt="1"/>
          </p:nvPr>
        </p:nvSpPr>
        <p:spPr>
          <a:xfrm>
            <a:off x="838200" y="1825625"/>
            <a:ext cx="5181600"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20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87365CF-2412-41D3-97B9-6930B69B7996}"/>
              </a:ext>
            </a:extLst>
          </p:cNvPr>
          <p:cNvSpPr>
            <a:spLocks noGrp="1"/>
          </p:cNvSpPr>
          <p:nvPr>
            <p:ph sz="half" idx="10" hasCustomPrompt="1"/>
          </p:nvPr>
        </p:nvSpPr>
        <p:spPr>
          <a:xfrm>
            <a:off x="6172202" y="1825625"/>
            <a:ext cx="5181600" cy="4351338"/>
          </a:xfrm>
          <a:prstGeom prst="rect">
            <a:avLst/>
          </a:prstGeom>
        </p:spPr>
        <p:txBody>
          <a:bodyPr>
            <a:normAutofit/>
          </a:bodyPr>
          <a:lstStyle>
            <a:lvl1pPr marL="0" indent="0">
              <a:lnSpc>
                <a:spcPct val="150000"/>
              </a:lnSpc>
              <a:buNone/>
              <a:defRPr sz="32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8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24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20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20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355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tx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tx1"/>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chemeClr val="tx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chemeClr val="tx1"/>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chemeClr val="tx1"/>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Lst>
      </p:bldP>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D386-7DE0-41F0-8782-6630ACC1A3FF}"/>
              </a:ext>
            </a:extLst>
          </p:cNvPr>
          <p:cNvSpPr>
            <a:spLocks noGrp="1"/>
          </p:cNvSpPr>
          <p:nvPr>
            <p:ph type="title" hasCustomPrompt="1"/>
          </p:nvPr>
        </p:nvSpPr>
        <p:spPr>
          <a:xfrm>
            <a:off x="838200" y="2990254"/>
            <a:ext cx="10515600" cy="877491"/>
          </a:xfrm>
          <a:prstGeom prst="rect">
            <a:avLst/>
          </a:prstGeom>
        </p:spPr>
        <p:txBody>
          <a:bodyPr/>
          <a:lstStyle>
            <a:lvl1pPr algn="ctr">
              <a:defRPr sz="6000">
                <a:solidFill>
                  <a:srgbClr val="1C1B4A"/>
                </a:solidFill>
                <a:latin typeface="Arial" panose="020B0604020202020204" pitchFamily="34" charset="0"/>
                <a:cs typeface="Arial" panose="020B0604020202020204" pitchFamily="34" charset="0"/>
              </a:defRPr>
            </a:lvl1pPr>
          </a:lstStyle>
          <a:p>
            <a:r>
              <a:rPr lang="en-US" dirty="0"/>
              <a:t>CLICK TO EDIT TEXT</a:t>
            </a:r>
          </a:p>
        </p:txBody>
      </p:sp>
    </p:spTree>
    <p:extLst>
      <p:ext uri="{BB962C8B-B14F-4D97-AF65-F5344CB8AC3E}">
        <p14:creationId xmlns:p14="http://schemas.microsoft.com/office/powerpoint/2010/main" val="4169536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14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5194-A067-4A11-B1E4-BC4B92CEEC06}"/>
              </a:ext>
            </a:extLst>
          </p:cNvPr>
          <p:cNvSpPr>
            <a:spLocks noGrp="1"/>
          </p:cNvSpPr>
          <p:nvPr>
            <p:ph type="title" hasCustomPrompt="1"/>
          </p:nvPr>
        </p:nvSpPr>
        <p:spPr>
          <a:xfrm>
            <a:off x="839788" y="457200"/>
            <a:ext cx="3932237" cy="1600200"/>
          </a:xfrm>
          <a:prstGeom prst="rect">
            <a:avLst/>
          </a:prstGeom>
        </p:spPr>
        <p:txBody>
          <a:bodyPr anchor="b"/>
          <a:lstStyle>
            <a:lvl1pPr algn="ctr">
              <a:defRPr sz="2800">
                <a:solidFill>
                  <a:schemeClr val="accent1"/>
                </a:solidFill>
                <a:latin typeface="Montserrat SemiBold" panose="00000700000000000000" pitchFamily="2" charset="0"/>
              </a:defRPr>
            </a:lvl1pPr>
          </a:lstStyle>
          <a:p>
            <a:r>
              <a:rPr lang="en-US" dirty="0"/>
              <a:t>CLICK TO EDIT TEXT</a:t>
            </a:r>
          </a:p>
        </p:txBody>
      </p:sp>
      <p:sp>
        <p:nvSpPr>
          <p:cNvPr id="4" name="Text Placeholder 3">
            <a:extLst>
              <a:ext uri="{FF2B5EF4-FFF2-40B4-BE49-F238E27FC236}">
                <a16:creationId xmlns:a16="http://schemas.microsoft.com/office/drawing/2014/main" id="{38B2CD95-C185-48ED-977E-87BFCEEA5818}"/>
              </a:ext>
            </a:extLst>
          </p:cNvPr>
          <p:cNvSpPr>
            <a:spLocks noGrp="1"/>
          </p:cNvSpPr>
          <p:nvPr>
            <p:ph type="body" sz="half" idx="2" hasCustomPrompt="1"/>
          </p:nvPr>
        </p:nvSpPr>
        <p:spPr>
          <a:xfrm>
            <a:off x="839788" y="2057400"/>
            <a:ext cx="3932237" cy="3811588"/>
          </a:xfrm>
          <a:prstGeom prst="rect">
            <a:avLst/>
          </a:prstGeom>
        </p:spPr>
        <p:txBody>
          <a:bodyPr/>
          <a:lstStyle>
            <a:lvl1pPr marL="0" indent="0">
              <a:lnSpc>
                <a:spcPct val="15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9" name="Content Placeholder 2">
            <a:extLst>
              <a:ext uri="{FF2B5EF4-FFF2-40B4-BE49-F238E27FC236}">
                <a16:creationId xmlns:a16="http://schemas.microsoft.com/office/drawing/2014/main" id="{0FEAADCD-7B64-45F9-930B-64E72CD5CF5E}"/>
              </a:ext>
            </a:extLst>
          </p:cNvPr>
          <p:cNvSpPr>
            <a:spLocks noGrp="1"/>
          </p:cNvSpPr>
          <p:nvPr>
            <p:ph sz="half" idx="11" hasCustomPrompt="1"/>
          </p:nvPr>
        </p:nvSpPr>
        <p:spPr>
          <a:xfrm>
            <a:off x="5183188" y="987425"/>
            <a:ext cx="6169024" cy="4881563"/>
          </a:xfrm>
          <a:prstGeom prst="rect">
            <a:avLst/>
          </a:prstGeom>
        </p:spPr>
        <p:txBody>
          <a:bodyPr>
            <a:normAutofit/>
          </a:bodyPr>
          <a:lstStyle>
            <a:lvl1pPr>
              <a:lnSpc>
                <a:spcPct val="150000"/>
              </a:lnSpc>
              <a:defRPr sz="2400">
                <a:solidFill>
                  <a:schemeClr val="accent1"/>
                </a:solidFill>
              </a:defRPr>
            </a:lvl1pPr>
            <a:lvl2pPr>
              <a:lnSpc>
                <a:spcPct val="150000"/>
              </a:lnSpc>
              <a:defRPr sz="2000">
                <a:solidFill>
                  <a:schemeClr val="accent1"/>
                </a:solidFill>
              </a:defRPr>
            </a:lvl2pPr>
            <a:lvl3pPr>
              <a:lnSpc>
                <a:spcPct val="150000"/>
              </a:lnSpc>
              <a:defRPr sz="18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642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subTnLst>
                                    <p:animClr clrSpc="rgb" dir="cw">
                                      <p:cBhvr override="childStyle">
                                        <p:cTn dur="1" fill="hold" display="0" masterRel="nextClick" afterEffect="1"/>
                                        <p:tgtEl>
                                          <p:spTgt spid="9">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03DF5AF-4B8B-4ADA-B0DC-2E8D9B9D4B9A}"/>
              </a:ext>
            </a:extLst>
          </p:cNvPr>
          <p:cNvSpPr>
            <a:spLocks noGrp="1"/>
          </p:cNvSpPr>
          <p:nvPr>
            <p:ph type="pic" idx="1"/>
          </p:nvPr>
        </p:nvSpPr>
        <p:spPr>
          <a:xfrm>
            <a:off x="0" y="0"/>
            <a:ext cx="61722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8C2056D7-C5F3-437F-A7FF-FA2B7C702048}"/>
              </a:ext>
            </a:extLst>
          </p:cNvPr>
          <p:cNvSpPr>
            <a:spLocks noGrp="1"/>
          </p:cNvSpPr>
          <p:nvPr>
            <p:ph type="title" hasCustomPrompt="1"/>
          </p:nvPr>
        </p:nvSpPr>
        <p:spPr>
          <a:xfrm>
            <a:off x="7250873" y="457200"/>
            <a:ext cx="3932237" cy="1600200"/>
          </a:xfrm>
          <a:prstGeom prst="rect">
            <a:avLst/>
          </a:prstGeom>
        </p:spPr>
        <p:txBody>
          <a:bodyPr anchor="b"/>
          <a:lstStyle>
            <a:lvl1pPr algn="ctr">
              <a:defRPr sz="2800">
                <a:solidFill>
                  <a:schemeClr val="accent1"/>
                </a:solidFill>
                <a:latin typeface="Montserrat SemiBold" panose="00000700000000000000" pitchFamily="2" charset="0"/>
              </a:defRPr>
            </a:lvl1pPr>
          </a:lstStyle>
          <a:p>
            <a:r>
              <a:rPr lang="en-US" dirty="0"/>
              <a:t>CLICK TO EDIT TEXT</a:t>
            </a:r>
          </a:p>
        </p:txBody>
      </p:sp>
      <p:sp>
        <p:nvSpPr>
          <p:cNvPr id="4" name="Text Placeholder 3">
            <a:extLst>
              <a:ext uri="{FF2B5EF4-FFF2-40B4-BE49-F238E27FC236}">
                <a16:creationId xmlns:a16="http://schemas.microsoft.com/office/drawing/2014/main" id="{5D952866-733D-45B9-A2CA-FC3D7745588D}"/>
              </a:ext>
            </a:extLst>
          </p:cNvPr>
          <p:cNvSpPr>
            <a:spLocks noGrp="1"/>
          </p:cNvSpPr>
          <p:nvPr>
            <p:ph type="body" sz="half" idx="2" hasCustomPrompt="1"/>
          </p:nvPr>
        </p:nvSpPr>
        <p:spPr>
          <a:xfrm>
            <a:off x="7250873" y="2057400"/>
            <a:ext cx="3932237" cy="3811588"/>
          </a:xfrm>
          <a:prstGeom prst="rect">
            <a:avLst/>
          </a:prstGeom>
        </p:spPr>
        <p:txBody>
          <a:bodyPr/>
          <a:lstStyle>
            <a:lvl1pPr marL="0" indent="0">
              <a:lnSpc>
                <a:spcPct val="15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Tree>
    <p:extLst>
      <p:ext uri="{BB962C8B-B14F-4D97-AF65-F5344CB8AC3E}">
        <p14:creationId xmlns:p14="http://schemas.microsoft.com/office/powerpoint/2010/main" val="913651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clus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9265F8-B3CB-7047-977A-3E0195A6D403}"/>
              </a:ext>
            </a:extLst>
          </p:cNvPr>
          <p:cNvSpPr>
            <a:spLocks noGrp="1"/>
          </p:cNvSpPr>
          <p:nvPr>
            <p:ph type="ctrTitle" hasCustomPrompt="1"/>
          </p:nvPr>
        </p:nvSpPr>
        <p:spPr>
          <a:xfrm>
            <a:off x="824252" y="1094196"/>
            <a:ext cx="5105583" cy="2262841"/>
          </a:xfrm>
          <a:prstGeom prst="rect">
            <a:avLst/>
          </a:prstGeom>
        </p:spPr>
        <p:txBody>
          <a:bodyPr anchor="b">
            <a:normAutofit/>
          </a:bodyPr>
          <a:lstStyle>
            <a:lvl1pPr algn="l">
              <a:defRPr sz="4400" b="0" spc="0">
                <a:solidFill>
                  <a:srgbClr val="142B4F"/>
                </a:solidFill>
                <a:latin typeface="Arial" panose="020B0604020202020204" pitchFamily="34" charset="0"/>
                <a:cs typeface="Arial" panose="020B0604020202020204" pitchFamily="34" charset="0"/>
              </a:defRPr>
            </a:lvl1pPr>
          </a:lstStyle>
          <a:p>
            <a:r>
              <a:rPr lang="en-US" dirty="0"/>
              <a:t>CLICK TO </a:t>
            </a:r>
            <a:br>
              <a:rPr lang="en-US" dirty="0"/>
            </a:br>
            <a:r>
              <a:rPr lang="en-US" dirty="0"/>
              <a:t>EDIT CLOSING</a:t>
            </a:r>
          </a:p>
        </p:txBody>
      </p:sp>
      <p:sp>
        <p:nvSpPr>
          <p:cNvPr id="8" name="Subtitle 2">
            <a:extLst>
              <a:ext uri="{FF2B5EF4-FFF2-40B4-BE49-F238E27FC236}">
                <a16:creationId xmlns:a16="http://schemas.microsoft.com/office/drawing/2014/main" id="{7BB2DA29-554E-1E4E-9E67-5C84165418FF}"/>
              </a:ext>
            </a:extLst>
          </p:cNvPr>
          <p:cNvSpPr>
            <a:spLocks noGrp="1"/>
          </p:cNvSpPr>
          <p:nvPr>
            <p:ph type="subTitle" idx="1" hasCustomPrompt="1"/>
          </p:nvPr>
        </p:nvSpPr>
        <p:spPr>
          <a:xfrm>
            <a:off x="824253" y="3564803"/>
            <a:ext cx="5105584" cy="1578697"/>
          </a:xfrm>
          <a:prstGeom prst="rect">
            <a:avLst/>
          </a:prstGeom>
        </p:spPr>
        <p:txBody>
          <a:bodyPr/>
          <a:lstStyle>
            <a:lvl1pPr marL="0" indent="0" algn="l">
              <a:buNone/>
              <a:defRPr sz="2800" i="0">
                <a:solidFill>
                  <a:srgbClr val="CF682C"/>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Contact Info</a:t>
            </a:r>
          </a:p>
        </p:txBody>
      </p:sp>
      <p:sp>
        <p:nvSpPr>
          <p:cNvPr id="9" name="Oval 8">
            <a:extLst>
              <a:ext uri="{FF2B5EF4-FFF2-40B4-BE49-F238E27FC236}">
                <a16:creationId xmlns:a16="http://schemas.microsoft.com/office/drawing/2014/main" id="{E0F65B48-1852-4447-86A1-4924D3C67637}"/>
              </a:ext>
            </a:extLst>
          </p:cNvPr>
          <p:cNvSpPr/>
          <p:nvPr userDrawn="1"/>
        </p:nvSpPr>
        <p:spPr>
          <a:xfrm>
            <a:off x="6645529" y="748309"/>
            <a:ext cx="5361380" cy="53613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E68939-4BCD-F3B7-0738-98D6B76261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45528" y="633687"/>
            <a:ext cx="5361380" cy="5297045"/>
          </a:xfrm>
          <a:prstGeom prst="rect">
            <a:avLst/>
          </a:prstGeom>
        </p:spPr>
      </p:pic>
      <p:sp>
        <p:nvSpPr>
          <p:cNvPr id="4" name="Isosceles Triangle 9">
            <a:extLst>
              <a:ext uri="{FF2B5EF4-FFF2-40B4-BE49-F238E27FC236}">
                <a16:creationId xmlns:a16="http://schemas.microsoft.com/office/drawing/2014/main" id="{674136AC-6495-8D74-7B55-10142E9AAC69}"/>
              </a:ext>
            </a:extLst>
          </p:cNvPr>
          <p:cNvSpPr/>
          <p:nvPr userDrawn="1"/>
        </p:nvSpPr>
        <p:spPr>
          <a:xfrm>
            <a:off x="0" y="5793470"/>
            <a:ext cx="3377045" cy="1064530"/>
          </a:xfrm>
          <a:prstGeom prst="triangle">
            <a:avLst>
              <a:gd name="adj" fmla="val 0"/>
            </a:avLst>
          </a:prstGeom>
          <a:solidFill>
            <a:srgbClr val="1C1B4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12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ABB7-C37F-4505-B8AA-AA607DB8004E}"/>
              </a:ext>
            </a:extLst>
          </p:cNvPr>
          <p:cNvSpPr>
            <a:spLocks noGrp="1"/>
          </p:cNvSpPr>
          <p:nvPr>
            <p:ph type="title"/>
          </p:nvPr>
        </p:nvSpPr>
        <p:spPr>
          <a:xfrm>
            <a:off x="838200" y="1237956"/>
            <a:ext cx="10515600" cy="562709"/>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428FD36-B28D-4BC1-A4D5-C040E416823F}"/>
              </a:ext>
            </a:extLst>
          </p:cNvPr>
          <p:cNvSpPr>
            <a:spLocks noGrp="1"/>
          </p:cNvSpPr>
          <p:nvPr>
            <p:ph sz="half" idx="1"/>
          </p:nvPr>
        </p:nvSpPr>
        <p:spPr>
          <a:xfrm>
            <a:off x="838200" y="1983545"/>
            <a:ext cx="5181600" cy="4193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D5A341C-FEA3-4635-B998-39CDFCCC7197}"/>
              </a:ext>
            </a:extLst>
          </p:cNvPr>
          <p:cNvSpPr>
            <a:spLocks noGrp="1"/>
          </p:cNvSpPr>
          <p:nvPr>
            <p:ph sz="half" idx="2"/>
          </p:nvPr>
        </p:nvSpPr>
        <p:spPr>
          <a:xfrm>
            <a:off x="6172200" y="1983545"/>
            <a:ext cx="5181600" cy="4193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021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39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438400" y="1141413"/>
            <a:ext cx="9753600" cy="1143000"/>
          </a:xfrm>
        </p:spPr>
        <p:txBody>
          <a:bodyPr/>
          <a:lstStyle/>
          <a:p>
            <a:r>
              <a:rPr lang="en-US"/>
              <a:t>Click to edit Master title style</a:t>
            </a:r>
          </a:p>
        </p:txBody>
      </p:sp>
      <p:sp>
        <p:nvSpPr>
          <p:cNvPr id="3" name="SmartArt Placeholder 2"/>
          <p:cNvSpPr>
            <a:spLocks noGrp="1"/>
          </p:cNvSpPr>
          <p:nvPr>
            <p:ph type="dgm" idx="1"/>
          </p:nvPr>
        </p:nvSpPr>
        <p:spPr>
          <a:xfrm>
            <a:off x="2438400" y="2514601"/>
            <a:ext cx="9753600" cy="3611563"/>
          </a:xfrm>
        </p:spPr>
        <p:txBody>
          <a:bodyPr/>
          <a:lstStyle/>
          <a:p>
            <a:pPr lvl="0"/>
            <a:endParaRPr lang="en-US" noProof="0"/>
          </a:p>
        </p:txBody>
      </p:sp>
      <p:sp>
        <p:nvSpPr>
          <p:cNvPr id="4" name="Rectangle 31">
            <a:extLst>
              <a:ext uri="{FF2B5EF4-FFF2-40B4-BE49-F238E27FC236}">
                <a16:creationId xmlns:a16="http://schemas.microsoft.com/office/drawing/2014/main" id="{DDB56C27-3C1E-C146-A6FA-4C9804AB9245}"/>
              </a:ext>
            </a:extLst>
          </p:cNvPr>
          <p:cNvSpPr>
            <a:spLocks noGrp="1" noChangeArrowheads="1"/>
          </p:cNvSpPr>
          <p:nvPr>
            <p:ph type="ftr" sz="quarter" idx="10"/>
          </p:nvPr>
        </p:nvSpPr>
        <p:spPr>
          <a:ln/>
        </p:spPr>
        <p:txBody>
          <a:bodyPr/>
          <a:lstStyle>
            <a:lvl1pPr>
              <a:defRPr/>
            </a:lvl1pPr>
          </a:lstStyle>
          <a:p>
            <a:pPr>
              <a:defRPr/>
            </a:pPr>
            <a:r>
              <a:rPr lang="en-US"/>
              <a:t>CPU 301 October 10 -12, 2007</a:t>
            </a:r>
          </a:p>
        </p:txBody>
      </p:sp>
    </p:spTree>
    <p:extLst>
      <p:ext uri="{BB962C8B-B14F-4D97-AF65-F5344CB8AC3E}">
        <p14:creationId xmlns:p14="http://schemas.microsoft.com/office/powerpoint/2010/main" val="3902536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46032" y="414338"/>
            <a:ext cx="10103339" cy="500062"/>
          </a:xfrm>
        </p:spPr>
        <p:txBody>
          <a:bodyPr/>
          <a:lstStyle/>
          <a:p>
            <a:r>
              <a:rPr lang="en-US"/>
              <a:t>Click to edit Master title style</a:t>
            </a:r>
          </a:p>
        </p:txBody>
      </p:sp>
      <p:sp>
        <p:nvSpPr>
          <p:cNvPr id="3" name="Content Placeholder 2"/>
          <p:cNvSpPr>
            <a:spLocks noGrp="1"/>
          </p:cNvSpPr>
          <p:nvPr>
            <p:ph sz="half" idx="1"/>
          </p:nvPr>
        </p:nvSpPr>
        <p:spPr>
          <a:xfrm>
            <a:off x="1946032" y="1057275"/>
            <a:ext cx="4888523" cy="476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7022124" y="1057275"/>
            <a:ext cx="4888523" cy="2306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022124" y="3516315"/>
            <a:ext cx="4888523" cy="2306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A04E6AE-ABA5-4D01-9926-8BD587C72EAE}"/>
              </a:ext>
            </a:extLst>
          </p:cNvPr>
          <p:cNvSpPr>
            <a:spLocks noGrp="1"/>
          </p:cNvSpPr>
          <p:nvPr>
            <p:ph type="ftr" sz="quarter" idx="10"/>
          </p:nvPr>
        </p:nvSpPr>
        <p:spPr>
          <a:xfrm>
            <a:off x="5251451" y="6553200"/>
            <a:ext cx="4220633" cy="76200"/>
          </a:xfrm>
        </p:spPr>
        <p:txBody>
          <a:bodyPr/>
          <a:lstStyle>
            <a:lvl1pPr>
              <a:defRPr/>
            </a:lvl1pPr>
          </a:lstStyle>
          <a:p>
            <a:pPr>
              <a:defRPr/>
            </a:pPr>
            <a:r>
              <a:rPr lang="en-US" altLang="en-US"/>
              <a:t>                     ORMCA</a:t>
            </a:r>
          </a:p>
        </p:txBody>
      </p:sp>
    </p:spTree>
    <p:extLst>
      <p:ext uri="{BB962C8B-B14F-4D97-AF65-F5344CB8AC3E}">
        <p14:creationId xmlns:p14="http://schemas.microsoft.com/office/powerpoint/2010/main" val="223535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6032" y="414338"/>
            <a:ext cx="10103339" cy="500062"/>
          </a:xfrm>
        </p:spPr>
        <p:txBody>
          <a:bodyPr/>
          <a:lstStyle/>
          <a:p>
            <a:r>
              <a:rPr lang="en-US"/>
              <a:t>Click to edit Master title style</a:t>
            </a:r>
          </a:p>
        </p:txBody>
      </p:sp>
      <p:sp>
        <p:nvSpPr>
          <p:cNvPr id="3" name="Text Placeholder 2"/>
          <p:cNvSpPr>
            <a:spLocks noGrp="1"/>
          </p:cNvSpPr>
          <p:nvPr>
            <p:ph type="body" sz="half" idx="1"/>
          </p:nvPr>
        </p:nvSpPr>
        <p:spPr>
          <a:xfrm>
            <a:off x="1946032" y="1057275"/>
            <a:ext cx="4888523" cy="476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22124" y="1057275"/>
            <a:ext cx="4888523" cy="476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FB806DE-D16B-EC48-9BFB-0552CE541875}"/>
              </a:ext>
            </a:extLst>
          </p:cNvPr>
          <p:cNvSpPr>
            <a:spLocks noGrp="1"/>
          </p:cNvSpPr>
          <p:nvPr>
            <p:ph type="ftr" sz="quarter" idx="10"/>
          </p:nvPr>
        </p:nvSpPr>
        <p:spPr>
          <a:xfrm>
            <a:off x="5346700" y="6400800"/>
            <a:ext cx="6189133" cy="304800"/>
          </a:xfrm>
        </p:spPr>
        <p:txBody>
          <a:bodyPr/>
          <a:lstStyle>
            <a:lvl1pPr>
              <a:defRPr/>
            </a:lvl1pPr>
          </a:lstStyle>
          <a:p>
            <a:pPr>
              <a:defRPr/>
            </a:pPr>
            <a:r>
              <a:rPr lang="en-US"/>
              <a:t>CPU 301 October 10 -12, 2007</a:t>
            </a:r>
          </a:p>
        </p:txBody>
      </p:sp>
    </p:spTree>
    <p:extLst>
      <p:ext uri="{BB962C8B-B14F-4D97-AF65-F5344CB8AC3E}">
        <p14:creationId xmlns:p14="http://schemas.microsoft.com/office/powerpoint/2010/main" val="220982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Isosceles Triangle 16">
            <a:extLst>
              <a:ext uri="{FF2B5EF4-FFF2-40B4-BE49-F238E27FC236}">
                <a16:creationId xmlns:a16="http://schemas.microsoft.com/office/drawing/2014/main" id="{C42B1FDA-2B84-6045-AC9B-26E692016101}"/>
              </a:ext>
            </a:extLst>
          </p:cNvPr>
          <p:cNvSpPr/>
          <p:nvPr userDrawn="1"/>
        </p:nvSpPr>
        <p:spPr>
          <a:xfrm rot="10800000">
            <a:off x="1592493" y="-1"/>
            <a:ext cx="10607815" cy="5671335"/>
          </a:xfrm>
          <a:prstGeom prst="triangle">
            <a:avLst>
              <a:gd name="adj" fmla="val 0"/>
            </a:avLst>
          </a:prstGeom>
          <a:solidFill>
            <a:srgbClr val="1C1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57667"/>
              </a:solidFill>
            </a:endParaRPr>
          </a:p>
        </p:txBody>
      </p:sp>
      <p:sp>
        <p:nvSpPr>
          <p:cNvPr id="2" name="Title 1">
            <a:extLst>
              <a:ext uri="{FF2B5EF4-FFF2-40B4-BE49-F238E27FC236}">
                <a16:creationId xmlns:a16="http://schemas.microsoft.com/office/drawing/2014/main" id="{CAADD805-4964-488A-8BD1-BBA60AF33E79}"/>
              </a:ext>
            </a:extLst>
          </p:cNvPr>
          <p:cNvSpPr>
            <a:spLocks noGrp="1"/>
          </p:cNvSpPr>
          <p:nvPr>
            <p:ph type="ctrTitle" hasCustomPrompt="1"/>
          </p:nvPr>
        </p:nvSpPr>
        <p:spPr>
          <a:xfrm>
            <a:off x="618926" y="2031001"/>
            <a:ext cx="5864068" cy="2262841"/>
          </a:xfrm>
          <a:prstGeom prst="rect">
            <a:avLst/>
          </a:prstGeom>
        </p:spPr>
        <p:txBody>
          <a:bodyPr anchor="b">
            <a:normAutofit/>
          </a:bodyPr>
          <a:lstStyle>
            <a:lvl1pPr algn="l">
              <a:defRPr sz="4800" b="0" spc="0">
                <a:solidFill>
                  <a:srgbClr val="142B4F"/>
                </a:solidFill>
                <a:latin typeface="Arial" panose="020B0604020202020204" pitchFamily="34" charset="0"/>
                <a:cs typeface="Arial" panose="020B0604020202020204" pitchFamily="34" charset="0"/>
              </a:defRPr>
            </a:lvl1pPr>
          </a:lstStyle>
          <a:p>
            <a:r>
              <a:rPr lang="en-US" dirty="0"/>
              <a:t>CLICK TO </a:t>
            </a:r>
            <a:br>
              <a:rPr lang="en-US" dirty="0"/>
            </a:br>
            <a:r>
              <a:rPr lang="en-US" dirty="0"/>
              <a:t>EDIT TITLE</a:t>
            </a:r>
          </a:p>
        </p:txBody>
      </p:sp>
      <p:sp>
        <p:nvSpPr>
          <p:cNvPr id="3" name="Subtitle 2">
            <a:extLst>
              <a:ext uri="{FF2B5EF4-FFF2-40B4-BE49-F238E27FC236}">
                <a16:creationId xmlns:a16="http://schemas.microsoft.com/office/drawing/2014/main" id="{271D43BA-963B-4C9D-AFE9-3851344FB2EF}"/>
              </a:ext>
            </a:extLst>
          </p:cNvPr>
          <p:cNvSpPr>
            <a:spLocks noGrp="1"/>
          </p:cNvSpPr>
          <p:nvPr>
            <p:ph type="subTitle" idx="1" hasCustomPrompt="1"/>
          </p:nvPr>
        </p:nvSpPr>
        <p:spPr>
          <a:xfrm>
            <a:off x="618926" y="4501608"/>
            <a:ext cx="5864069" cy="1309337"/>
          </a:xfrm>
          <a:prstGeom prst="rect">
            <a:avLst/>
          </a:prstGeom>
        </p:spPr>
        <p:txBody>
          <a:bodyPr/>
          <a:lstStyle>
            <a:lvl1pPr marL="0" indent="0" algn="l">
              <a:buNone/>
              <a:defRPr sz="2400" i="0">
                <a:solidFill>
                  <a:srgbClr val="CF682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Oval 6">
            <a:extLst>
              <a:ext uri="{FF2B5EF4-FFF2-40B4-BE49-F238E27FC236}">
                <a16:creationId xmlns:a16="http://schemas.microsoft.com/office/drawing/2014/main" id="{2498ED13-F7E4-E947-AA40-FE3ECB1580C6}"/>
              </a:ext>
            </a:extLst>
          </p:cNvPr>
          <p:cNvSpPr/>
          <p:nvPr userDrawn="1"/>
        </p:nvSpPr>
        <p:spPr>
          <a:xfrm>
            <a:off x="6645529" y="748309"/>
            <a:ext cx="5361380" cy="53613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680BB2-5E2E-7549-69A5-A280B32E72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45528" y="633687"/>
            <a:ext cx="5361380" cy="5297045"/>
          </a:xfrm>
          <a:prstGeom prst="rect">
            <a:avLst/>
          </a:prstGeom>
        </p:spPr>
      </p:pic>
    </p:spTree>
    <p:extLst>
      <p:ext uri="{BB962C8B-B14F-4D97-AF65-F5344CB8AC3E}">
        <p14:creationId xmlns:p14="http://schemas.microsoft.com/office/powerpoint/2010/main" val="757062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7FC684-9F15-B300-8C9F-B6345900645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76"/>
          <a:stretch/>
        </p:blipFill>
        <p:spPr>
          <a:xfrm>
            <a:off x="-10511" y="0"/>
            <a:ext cx="12202511" cy="6858000"/>
          </a:xfrm>
          <a:prstGeom prst="rect">
            <a:avLst/>
          </a:prstGeom>
        </p:spPr>
      </p:pic>
      <p:sp>
        <p:nvSpPr>
          <p:cNvPr id="13" name="Isosceles Triangle 16">
            <a:extLst>
              <a:ext uri="{FF2B5EF4-FFF2-40B4-BE49-F238E27FC236}">
                <a16:creationId xmlns:a16="http://schemas.microsoft.com/office/drawing/2014/main" id="{F660061E-0FF5-3240-A1B7-5A3D50D87C7D}"/>
              </a:ext>
            </a:extLst>
          </p:cNvPr>
          <p:cNvSpPr/>
          <p:nvPr userDrawn="1"/>
        </p:nvSpPr>
        <p:spPr>
          <a:xfrm rot="10800000">
            <a:off x="-10511" y="-5255"/>
            <a:ext cx="7556938" cy="6868510"/>
          </a:xfrm>
          <a:prstGeom prst="triangle">
            <a:avLst>
              <a:gd name="adj" fmla="val 100000"/>
            </a:avLst>
          </a:prstGeom>
          <a:solidFill>
            <a:srgbClr val="1C1B4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57667"/>
              </a:solidFill>
            </a:endParaRPr>
          </a:p>
        </p:txBody>
      </p:sp>
      <p:sp>
        <p:nvSpPr>
          <p:cNvPr id="8" name="Right Triangle 7">
            <a:extLst>
              <a:ext uri="{FF2B5EF4-FFF2-40B4-BE49-F238E27FC236}">
                <a16:creationId xmlns:a16="http://schemas.microsoft.com/office/drawing/2014/main" id="{8C27A654-B6CF-13ED-7B79-72D4F2039ED2}"/>
              </a:ext>
            </a:extLst>
          </p:cNvPr>
          <p:cNvSpPr/>
          <p:nvPr userDrawn="1"/>
        </p:nvSpPr>
        <p:spPr>
          <a:xfrm>
            <a:off x="-10511" y="4550979"/>
            <a:ext cx="4955555" cy="2312276"/>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A50AE2E-EDEE-69F5-1D98-B3221CC465D4}"/>
              </a:ext>
            </a:extLst>
          </p:cNvPr>
          <p:cNvSpPr>
            <a:spLocks noGrp="1"/>
          </p:cNvSpPr>
          <p:nvPr>
            <p:ph type="ctrTitle" hasCustomPrompt="1"/>
          </p:nvPr>
        </p:nvSpPr>
        <p:spPr>
          <a:xfrm>
            <a:off x="396751" y="467712"/>
            <a:ext cx="5005568" cy="1539764"/>
          </a:xfrm>
          <a:prstGeom prst="rect">
            <a:avLst/>
          </a:prstGeom>
        </p:spPr>
        <p:txBody>
          <a:bodyPr anchor="ctr">
            <a:normAutofit/>
          </a:bodyPr>
          <a:lstStyle>
            <a:lvl1pPr algn="l">
              <a:defRPr sz="4800" b="0" spc="0">
                <a:solidFill>
                  <a:schemeClr val="bg1"/>
                </a:solidFill>
                <a:latin typeface="Arial" panose="020B0604020202020204" pitchFamily="34" charset="0"/>
                <a:cs typeface="Arial" panose="020B0604020202020204" pitchFamily="34" charset="0"/>
              </a:defRPr>
            </a:lvl1pPr>
          </a:lstStyle>
          <a:p>
            <a:r>
              <a:rPr lang="en-US" dirty="0"/>
              <a:t>CLICK TO EDIT TITLE</a:t>
            </a:r>
          </a:p>
        </p:txBody>
      </p:sp>
      <p:sp>
        <p:nvSpPr>
          <p:cNvPr id="10" name="Subtitle 2">
            <a:extLst>
              <a:ext uri="{FF2B5EF4-FFF2-40B4-BE49-F238E27FC236}">
                <a16:creationId xmlns:a16="http://schemas.microsoft.com/office/drawing/2014/main" id="{1CB0A846-8E90-B2E9-5461-DD30DA449A42}"/>
              </a:ext>
            </a:extLst>
          </p:cNvPr>
          <p:cNvSpPr>
            <a:spLocks noGrp="1"/>
          </p:cNvSpPr>
          <p:nvPr>
            <p:ph type="subTitle" idx="1" hasCustomPrompt="1"/>
          </p:nvPr>
        </p:nvSpPr>
        <p:spPr>
          <a:xfrm>
            <a:off x="396751" y="2119663"/>
            <a:ext cx="4141030" cy="613027"/>
          </a:xfrm>
          <a:prstGeom prst="rect">
            <a:avLst/>
          </a:prstGeom>
        </p:spPr>
        <p:txBody>
          <a:bodyPr anchor="ctr"/>
          <a:lstStyle>
            <a:lvl1pPr marL="0" indent="0" algn="l">
              <a:buNone/>
              <a:defRPr sz="2800" i="0" baseline="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6" name="Picture 15" descr="Text&#10;&#10;Description automatically generated with low confidence">
            <a:extLst>
              <a:ext uri="{FF2B5EF4-FFF2-40B4-BE49-F238E27FC236}">
                <a16:creationId xmlns:a16="http://schemas.microsoft.com/office/drawing/2014/main" id="{E0EE76E6-D048-362C-3760-7228FF59B9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1" y="5596466"/>
            <a:ext cx="3175000" cy="1058333"/>
          </a:xfrm>
          <a:prstGeom prst="rect">
            <a:avLst/>
          </a:prstGeom>
        </p:spPr>
      </p:pic>
    </p:spTree>
    <p:extLst>
      <p:ext uri="{BB962C8B-B14F-4D97-AF65-F5344CB8AC3E}">
        <p14:creationId xmlns:p14="http://schemas.microsoft.com/office/powerpoint/2010/main" val="214814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FB20D-A3CF-4CEA-9053-01712AA32DFD}"/>
              </a:ext>
            </a:extLst>
          </p:cNvPr>
          <p:cNvSpPr>
            <a:spLocks noGrp="1"/>
          </p:cNvSpPr>
          <p:nvPr>
            <p:ph type="title"/>
          </p:nvPr>
        </p:nvSpPr>
        <p:spPr>
          <a:xfrm>
            <a:off x="838200" y="1233112"/>
            <a:ext cx="10515600" cy="10515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169DC3-AE2A-42B7-9997-CA43DE9EF953}"/>
              </a:ext>
            </a:extLst>
          </p:cNvPr>
          <p:cNvSpPr>
            <a:spLocks noGrp="1"/>
          </p:cNvSpPr>
          <p:nvPr>
            <p:ph type="body" idx="1"/>
          </p:nvPr>
        </p:nvSpPr>
        <p:spPr>
          <a:xfrm>
            <a:off x="838200" y="2658425"/>
            <a:ext cx="10515600" cy="35185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48C20F00-1410-4D77-8FE6-B065803850CD}"/>
              </a:ext>
            </a:extLst>
          </p:cNvPr>
          <p:cNvPicPr/>
          <p:nvPr userDrawn="1"/>
        </p:nvPicPr>
        <p:blipFill rotWithShape="1">
          <a:blip r:embed="rId9"/>
          <a:srcRect l="40288" t="55151" r="40288" b="5432"/>
          <a:stretch/>
        </p:blipFill>
        <p:spPr bwMode="auto">
          <a:xfrm>
            <a:off x="1413853" y="7319"/>
            <a:ext cx="1371600" cy="1097280"/>
          </a:xfrm>
          <a:prstGeom prst="rect">
            <a:avLst/>
          </a:prstGeom>
          <a:ln w="12700">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7498F514-F3C3-441E-B417-E3F8AB5CF90E}"/>
              </a:ext>
            </a:extLst>
          </p:cNvPr>
          <p:cNvSpPr txBox="1"/>
          <p:nvPr userDrawn="1"/>
        </p:nvSpPr>
        <p:spPr>
          <a:xfrm>
            <a:off x="5532241" y="0"/>
            <a:ext cx="5303520" cy="110642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12700">
            <a:noFill/>
          </a:ln>
        </p:spPr>
        <p:txBody>
          <a:bodyPr wrap="square" rtlCol="0" anchor="ctr" anchorCtr="0">
            <a:spAutoFit/>
          </a:bodyPr>
          <a:lstStyle/>
          <a:p>
            <a:pPr algn="ctr"/>
            <a:r>
              <a:rPr lang="en-US" sz="4800" b="1" dirty="0">
                <a:ln w="22225">
                  <a:solidFill>
                    <a:schemeClr val="accent2"/>
                  </a:solidFill>
                  <a:prstDash val="solid"/>
                </a:ln>
                <a:latin typeface="Stencil" panose="040409050D0802020404" pitchFamily="82" charset="0"/>
              </a:rPr>
              <a:t>QUALITY SCHOOL</a:t>
            </a:r>
          </a:p>
        </p:txBody>
      </p:sp>
      <p:pic>
        <p:nvPicPr>
          <p:cNvPr id="11" name="Picture 10" descr="A picture containing drawing, plate&#10;&#10;Description automatically generated">
            <a:extLst>
              <a:ext uri="{FF2B5EF4-FFF2-40B4-BE49-F238E27FC236}">
                <a16:creationId xmlns:a16="http://schemas.microsoft.com/office/drawing/2014/main" id="{7E84D6DD-A24A-4056-8E10-958CC19C792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33716" y="96012"/>
            <a:ext cx="960327" cy="914400"/>
          </a:xfrm>
          <a:prstGeom prst="rect">
            <a:avLst/>
          </a:prstGeom>
        </p:spPr>
      </p:pic>
      <p:pic>
        <p:nvPicPr>
          <p:cNvPr id="20" name="Picture 19">
            <a:extLst>
              <a:ext uri="{FF2B5EF4-FFF2-40B4-BE49-F238E27FC236}">
                <a16:creationId xmlns:a16="http://schemas.microsoft.com/office/drawing/2014/main" id="{2F69FA40-C5A9-438D-933D-A1C26B55CACC}"/>
              </a:ext>
            </a:extLst>
          </p:cNvPr>
          <p:cNvPicPr/>
          <p:nvPr userDrawn="1"/>
        </p:nvPicPr>
        <p:blipFill rotWithShape="1">
          <a:blip r:embed="rId11"/>
          <a:srcRect l="17693" t="54731" r="63076" b="5586"/>
          <a:stretch/>
        </p:blipFill>
        <p:spPr bwMode="auto">
          <a:xfrm>
            <a:off x="0" y="7319"/>
            <a:ext cx="1406677" cy="1097280"/>
          </a:xfrm>
          <a:prstGeom prst="rect">
            <a:avLst/>
          </a:prstGeom>
          <a:ln w="12700">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9DD7100D-B8D7-4C58-83AA-0550B3EA73A8}"/>
              </a:ext>
            </a:extLst>
          </p:cNvPr>
          <p:cNvPicPr/>
          <p:nvPr userDrawn="1"/>
        </p:nvPicPr>
        <p:blipFill rotWithShape="1">
          <a:blip r:embed="rId11"/>
          <a:srcRect l="40309" t="54731" r="40461" b="5586"/>
          <a:stretch/>
        </p:blipFill>
        <p:spPr bwMode="auto">
          <a:xfrm>
            <a:off x="4171405" y="7319"/>
            <a:ext cx="1371600" cy="1097280"/>
          </a:xfrm>
          <a:prstGeom prst="rect">
            <a:avLst/>
          </a:prstGeom>
          <a:ln w="12700">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22967700-087C-45FB-8B19-B389CB731995}"/>
              </a:ext>
            </a:extLst>
          </p:cNvPr>
          <p:cNvPicPr/>
          <p:nvPr userDrawn="1"/>
        </p:nvPicPr>
        <p:blipFill rotWithShape="1">
          <a:blip r:embed="rId11"/>
          <a:srcRect l="63076" t="54731" r="17692" b="5586"/>
          <a:stretch/>
        </p:blipFill>
        <p:spPr bwMode="auto">
          <a:xfrm>
            <a:off x="2785453" y="7319"/>
            <a:ext cx="1378776" cy="1097280"/>
          </a:xfrm>
          <a:prstGeom prst="rect">
            <a:avLst/>
          </a:prstGeom>
          <a:ln w="12700">
            <a:noFill/>
          </a:ln>
          <a:extLst>
            <a:ext uri="{53640926-AAD7-44D8-BBD7-CCE9431645EC}">
              <a14:shadowObscured xmlns:a14="http://schemas.microsoft.com/office/drawing/2010/main"/>
            </a:ext>
          </a:extLst>
        </p:spPr>
      </p:pic>
      <p:sp>
        <p:nvSpPr>
          <p:cNvPr id="24" name="TextBox 23">
            <a:extLst>
              <a:ext uri="{FF2B5EF4-FFF2-40B4-BE49-F238E27FC236}">
                <a16:creationId xmlns:a16="http://schemas.microsoft.com/office/drawing/2014/main" id="{594A58A4-B287-4F9C-AA36-3BD152218841}"/>
              </a:ext>
            </a:extLst>
          </p:cNvPr>
          <p:cNvSpPr txBox="1"/>
          <p:nvPr userDrawn="1"/>
        </p:nvSpPr>
        <p:spPr>
          <a:xfrm>
            <a:off x="10009119" y="6425465"/>
            <a:ext cx="2049193" cy="400110"/>
          </a:xfrm>
          <a:prstGeom prst="rect">
            <a:avLst/>
          </a:prstGeom>
          <a:noFill/>
        </p:spPr>
        <p:txBody>
          <a:bodyPr wrap="square" rtlCol="0">
            <a:spAutoFit/>
          </a:bodyPr>
          <a:lstStyle/>
          <a:p>
            <a:pPr algn="r"/>
            <a:r>
              <a:rPr lang="en-US" sz="2000" dirty="0">
                <a:solidFill>
                  <a:schemeClr val="bg1"/>
                </a:solidFill>
                <a:latin typeface="Bodoni MT Condensed" panose="02070606080606020203" pitchFamily="18" charset="0"/>
              </a:rPr>
              <a:t>CONCRETEPIPE.ORG</a:t>
            </a:r>
          </a:p>
        </p:txBody>
      </p:sp>
      <p:sp>
        <p:nvSpPr>
          <p:cNvPr id="16" name="Rectangle 15">
            <a:extLst>
              <a:ext uri="{FF2B5EF4-FFF2-40B4-BE49-F238E27FC236}">
                <a16:creationId xmlns:a16="http://schemas.microsoft.com/office/drawing/2014/main" id="{93E0F43A-90DD-4468-B430-D32E917CCC10}"/>
              </a:ext>
            </a:extLst>
          </p:cNvPr>
          <p:cNvSpPr/>
          <p:nvPr userDrawn="1"/>
        </p:nvSpPr>
        <p:spPr>
          <a:xfrm>
            <a:off x="5543005" y="0"/>
            <a:ext cx="5292755" cy="11072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FE02A7-F08C-48BA-B22A-9414A3652C67}"/>
              </a:ext>
            </a:extLst>
          </p:cNvPr>
          <p:cNvSpPr/>
          <p:nvPr userDrawn="1"/>
        </p:nvSpPr>
        <p:spPr>
          <a:xfrm>
            <a:off x="4164230" y="0"/>
            <a:ext cx="1378776" cy="11072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D70C1F-E858-4BA0-ACBB-0A466AF81638}"/>
              </a:ext>
            </a:extLst>
          </p:cNvPr>
          <p:cNvSpPr/>
          <p:nvPr userDrawn="1"/>
        </p:nvSpPr>
        <p:spPr>
          <a:xfrm>
            <a:off x="2792628" y="0"/>
            <a:ext cx="1371601" cy="11072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691B9AF-166B-4296-8A10-87CB30E805BC}"/>
              </a:ext>
            </a:extLst>
          </p:cNvPr>
          <p:cNvSpPr/>
          <p:nvPr userDrawn="1"/>
        </p:nvSpPr>
        <p:spPr>
          <a:xfrm>
            <a:off x="1406678" y="0"/>
            <a:ext cx="1385950" cy="11072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154846A-7791-493F-903F-57C86FC0E40F}"/>
              </a:ext>
            </a:extLst>
          </p:cNvPr>
          <p:cNvSpPr/>
          <p:nvPr userDrawn="1"/>
        </p:nvSpPr>
        <p:spPr>
          <a:xfrm>
            <a:off x="0" y="0"/>
            <a:ext cx="1406677" cy="11072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7C75D0-E6DE-4D0D-A962-6F85C6ACD9D7}"/>
              </a:ext>
            </a:extLst>
          </p:cNvPr>
          <p:cNvSpPr/>
          <p:nvPr userDrawn="1"/>
        </p:nvSpPr>
        <p:spPr>
          <a:xfrm>
            <a:off x="10835761" y="-2"/>
            <a:ext cx="1356239" cy="11072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6E5E54-FFE7-40C1-99A4-B9CC381C0F39}"/>
              </a:ext>
            </a:extLst>
          </p:cNvPr>
          <p:cNvSpPr/>
          <p:nvPr userDrawn="1"/>
        </p:nvSpPr>
        <p:spPr>
          <a:xfrm>
            <a:off x="0" y="1115352"/>
            <a:ext cx="12192001" cy="45719"/>
          </a:xfrm>
          <a:prstGeom prst="rect">
            <a:avLst/>
          </a:prstGeom>
          <a:solidFill>
            <a:srgbClr val="CD6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E0B461-4934-0E6D-508F-CAE3208F9D1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10982417" y="13052"/>
            <a:ext cx="1071439" cy="1058582"/>
          </a:xfrm>
          <a:prstGeom prst="rect">
            <a:avLst/>
          </a:prstGeom>
        </p:spPr>
      </p:pic>
      <p:sp>
        <p:nvSpPr>
          <p:cNvPr id="6" name="Isosceles Triangle 9">
            <a:extLst>
              <a:ext uri="{FF2B5EF4-FFF2-40B4-BE49-F238E27FC236}">
                <a16:creationId xmlns:a16="http://schemas.microsoft.com/office/drawing/2014/main" id="{B0AD4F5D-0AB7-C101-314F-B6F9EE457F6F}"/>
              </a:ext>
            </a:extLst>
          </p:cNvPr>
          <p:cNvSpPr/>
          <p:nvPr userDrawn="1"/>
        </p:nvSpPr>
        <p:spPr>
          <a:xfrm>
            <a:off x="0" y="5793470"/>
            <a:ext cx="3377045" cy="1064530"/>
          </a:xfrm>
          <a:prstGeom prst="triangle">
            <a:avLst>
              <a:gd name="adj" fmla="val 0"/>
            </a:avLst>
          </a:prstGeom>
          <a:solidFill>
            <a:schemeClr val="bg2">
              <a:lumMod val="25000"/>
              <a:alpha val="8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mn-cs"/>
            </a:endParaRPr>
          </a:p>
        </p:txBody>
      </p:sp>
      <p:pic>
        <p:nvPicPr>
          <p:cNvPr id="7" name="Picture 6" descr="Icon&#10;&#10;Description automatically generated">
            <a:extLst>
              <a:ext uri="{FF2B5EF4-FFF2-40B4-BE49-F238E27FC236}">
                <a16:creationId xmlns:a16="http://schemas.microsoft.com/office/drawing/2014/main" id="{850DDCFC-9460-28BC-2F24-30F35AF6410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
        <p:nvSpPr>
          <p:cNvPr id="8" name="TextBox 7">
            <a:extLst>
              <a:ext uri="{FF2B5EF4-FFF2-40B4-BE49-F238E27FC236}">
                <a16:creationId xmlns:a16="http://schemas.microsoft.com/office/drawing/2014/main" id="{A205AC53-385D-3675-E19B-DF839C467B52}"/>
              </a:ext>
            </a:extLst>
          </p:cNvPr>
          <p:cNvSpPr txBox="1"/>
          <p:nvPr userDrawn="1"/>
        </p:nvSpPr>
        <p:spPr>
          <a:xfrm>
            <a:off x="9596418" y="6474541"/>
            <a:ext cx="2595582" cy="369332"/>
          </a:xfrm>
          <a:prstGeom prst="rect">
            <a:avLst/>
          </a:prstGeom>
          <a:noFill/>
        </p:spPr>
        <p:txBody>
          <a:bodyPr wrap="none" rtlCol="0">
            <a:spAutoFit/>
          </a:bodyPr>
          <a:lstStyle/>
          <a:p>
            <a:r>
              <a:rPr lang="en-US" dirty="0">
                <a:solidFill>
                  <a:schemeClr val="bg2">
                    <a:lumMod val="25000"/>
                  </a:schemeClr>
                </a:solidFill>
              </a:rPr>
              <a:t>CONCRETEPIPE.ORG</a:t>
            </a:r>
          </a:p>
        </p:txBody>
      </p:sp>
    </p:spTree>
    <p:extLst>
      <p:ext uri="{BB962C8B-B14F-4D97-AF65-F5344CB8AC3E}">
        <p14:creationId xmlns:p14="http://schemas.microsoft.com/office/powerpoint/2010/main" val="3206277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9DC11-2B2C-4699-3522-E5BA2BA6C11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11276286" y="5994153"/>
            <a:ext cx="776014" cy="766702"/>
          </a:xfrm>
          <a:prstGeom prst="rect">
            <a:avLst/>
          </a:prstGeom>
        </p:spPr>
      </p:pic>
    </p:spTree>
    <p:extLst>
      <p:ext uri="{BB962C8B-B14F-4D97-AF65-F5344CB8AC3E}">
        <p14:creationId xmlns:p14="http://schemas.microsoft.com/office/powerpoint/2010/main" val="2390329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http://cementdivisionportal.lafarge.com/Cement_Portal.nsf/2668da2890eb81e2c1256c4e0035fcb2/562c811715b631e2c1256c60004e167e/DOC_ContenuUK/0.3B0?OpenElement&amp;FieldElemFormat=jp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63.pn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E258378-9FBF-754B-A799-A5CDDEAB8D66}"/>
              </a:ext>
            </a:extLst>
          </p:cNvPr>
          <p:cNvSpPr>
            <a:spLocks noGrp="1" noChangeArrowheads="1"/>
          </p:cNvSpPr>
          <p:nvPr>
            <p:ph type="ctrTitle"/>
          </p:nvPr>
        </p:nvSpPr>
        <p:spPr/>
        <p:txBody>
          <a:bodyPr>
            <a:normAutofit/>
          </a:bodyPr>
          <a:lstStyle/>
          <a:p>
            <a:pPr eaLnBrk="1" hangingPunct="1"/>
            <a:r>
              <a:rPr lang="de-CH" altLang="en-US" dirty="0" err="1">
                <a:latin typeface="Arial" panose="020B0604020202020204" pitchFamily="34" charset="0"/>
                <a:cs typeface="Arial" panose="020B0604020202020204" pitchFamily="34" charset="0"/>
              </a:rPr>
              <a:t>Cement</a:t>
            </a:r>
            <a:r>
              <a:rPr lang="de-CH" altLang="en-US" dirty="0">
                <a:latin typeface="Arial" panose="020B0604020202020204" pitchFamily="34" charset="0"/>
                <a:cs typeface="Arial" panose="020B0604020202020204" pitchFamily="34" charset="0"/>
              </a:rPr>
              <a:t> and SCM</a:t>
            </a:r>
          </a:p>
        </p:txBody>
      </p:sp>
      <p:sp>
        <p:nvSpPr>
          <p:cNvPr id="3" name="Subtitle 2">
            <a:extLst>
              <a:ext uri="{FF2B5EF4-FFF2-40B4-BE49-F238E27FC236}">
                <a16:creationId xmlns:a16="http://schemas.microsoft.com/office/drawing/2014/main" id="{17F5C210-D8BE-72FC-E55C-BE6F91C1CE37}"/>
              </a:ext>
            </a:extLst>
          </p:cNvPr>
          <p:cNvSpPr>
            <a:spLocks noGrp="1"/>
          </p:cNvSpPr>
          <p:nvPr>
            <p:ph type="subTitle" idx="1"/>
          </p:nvPr>
        </p:nvSpPr>
        <p:spPr/>
        <p:txBody>
          <a:bodyPr/>
          <a:lstStyle/>
          <a:p>
            <a:endParaRPr lang="en-US"/>
          </a:p>
        </p:txBody>
      </p:sp>
      <p:sp>
        <p:nvSpPr>
          <p:cNvPr id="14339" name="Text Box 4">
            <a:extLst>
              <a:ext uri="{FF2B5EF4-FFF2-40B4-BE49-F238E27FC236}">
                <a16:creationId xmlns:a16="http://schemas.microsoft.com/office/drawing/2014/main" id="{4F9B28CF-F096-CD47-8434-ED9DEF8874B2}"/>
              </a:ext>
            </a:extLst>
          </p:cNvPr>
          <p:cNvSpPr txBox="1">
            <a:spLocks noChangeArrowheads="1"/>
          </p:cNvSpPr>
          <p:nvPr/>
        </p:nvSpPr>
        <p:spPr bwMode="auto">
          <a:xfrm>
            <a:off x="6575426" y="3011488"/>
            <a:ext cx="1809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Tree>
    <p:extLst>
      <p:ext uri="{BB962C8B-B14F-4D97-AF65-F5344CB8AC3E}">
        <p14:creationId xmlns:p14="http://schemas.microsoft.com/office/powerpoint/2010/main" val="3033101199"/>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Quarry blast  300 fps on VimeoConverted.wmv">
            <a:hlinkClick r:id="" action="ppaction://media"/>
            <a:extLst>
              <a:ext uri="{FF2B5EF4-FFF2-40B4-BE49-F238E27FC236}">
                <a16:creationId xmlns:a16="http://schemas.microsoft.com/office/drawing/2014/main" id="{0742339E-892F-A242-B05E-739DBFFA2499}"/>
              </a:ext>
            </a:extLst>
          </p:cNvPr>
          <p:cNvPicPr>
            <a:picLocks noGrp="1" noRot="1" noChangeAspect="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233762" y="506437"/>
            <a:ext cx="11724476" cy="5824025"/>
          </a:xfrm>
          <a:ln w="63500">
            <a:solidFill>
              <a:srgbClr val="00B050"/>
            </a:solidFill>
          </a:ln>
        </p:spPr>
      </p:pic>
    </p:spTree>
    <p:extLst>
      <p:ext uri="{BB962C8B-B14F-4D97-AF65-F5344CB8AC3E}">
        <p14:creationId xmlns:p14="http://schemas.microsoft.com/office/powerpoint/2010/main" val="123373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153A5D4C-23BC-0D4C-95A7-0EDBD684F93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371600"/>
            <a:ext cx="90519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5" name="Group 3">
            <a:extLst>
              <a:ext uri="{FF2B5EF4-FFF2-40B4-BE49-F238E27FC236}">
                <a16:creationId xmlns:a16="http://schemas.microsoft.com/office/drawing/2014/main" id="{3E27DAA0-C4D0-844F-8725-1BFE99730026}"/>
              </a:ext>
            </a:extLst>
          </p:cNvPr>
          <p:cNvGrpSpPr>
            <a:grpSpLocks/>
          </p:cNvGrpSpPr>
          <p:nvPr/>
        </p:nvGrpSpPr>
        <p:grpSpPr bwMode="auto">
          <a:xfrm>
            <a:off x="1879613" y="1747838"/>
            <a:ext cx="8574075" cy="3444875"/>
            <a:chOff x="291" y="1090"/>
            <a:chExt cx="5503" cy="2170"/>
          </a:xfrm>
        </p:grpSpPr>
        <p:sp>
          <p:nvSpPr>
            <p:cNvPr id="110599" name="Rectangle 4">
              <a:extLst>
                <a:ext uri="{FF2B5EF4-FFF2-40B4-BE49-F238E27FC236}">
                  <a16:creationId xmlns:a16="http://schemas.microsoft.com/office/drawing/2014/main" id="{69FC772D-8F10-2145-87A6-15CA23FFC08C}"/>
                </a:ext>
              </a:extLst>
            </p:cNvPr>
            <p:cNvSpPr>
              <a:spLocks noChangeArrowheads="1"/>
            </p:cNvSpPr>
            <p:nvPr/>
          </p:nvSpPr>
          <p:spPr bwMode="auto">
            <a:xfrm>
              <a:off x="2538" y="2180"/>
              <a:ext cx="92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000" b="1" dirty="0">
                  <a:solidFill>
                    <a:srgbClr val="000066"/>
                  </a:solidFill>
                </a:rPr>
                <a:t>  </a:t>
              </a:r>
              <a:r>
                <a:rPr lang="en-US" altLang="en-US" sz="2000" b="1" dirty="0">
                  <a:solidFill>
                    <a:srgbClr val="000066"/>
                  </a:solidFill>
                  <a:latin typeface="Tahoma" panose="020B0604030504040204" pitchFamily="34" charset="0"/>
                </a:rPr>
                <a:t>Grinding</a:t>
              </a:r>
            </a:p>
            <a:p>
              <a:pPr algn="ctr">
                <a:lnSpc>
                  <a:spcPct val="100000"/>
                </a:lnSpc>
                <a:spcAft>
                  <a:spcPct val="0"/>
                </a:spcAft>
                <a:buFontTx/>
                <a:buNone/>
              </a:pPr>
              <a:r>
                <a:rPr lang="en-US" altLang="en-US" sz="2000" b="1" dirty="0">
                  <a:solidFill>
                    <a:srgbClr val="000066"/>
                  </a:solidFill>
                  <a:latin typeface="Tahoma" panose="020B0604030504040204" pitchFamily="34" charset="0"/>
                </a:rPr>
                <a:t>Mill</a:t>
              </a:r>
            </a:p>
          </p:txBody>
        </p:sp>
        <p:sp>
          <p:nvSpPr>
            <p:cNvPr id="110600" name="Rectangle 5">
              <a:extLst>
                <a:ext uri="{FF2B5EF4-FFF2-40B4-BE49-F238E27FC236}">
                  <a16:creationId xmlns:a16="http://schemas.microsoft.com/office/drawing/2014/main" id="{3DD8BEBB-2D55-E445-83FF-B762D3C755E9}"/>
                </a:ext>
              </a:extLst>
            </p:cNvPr>
            <p:cNvSpPr>
              <a:spLocks noChangeArrowheads="1"/>
            </p:cNvSpPr>
            <p:nvPr/>
          </p:nvSpPr>
          <p:spPr bwMode="auto">
            <a:xfrm>
              <a:off x="3795" y="2729"/>
              <a:ext cx="109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1800" b="1">
                  <a:solidFill>
                    <a:srgbClr val="000066"/>
                  </a:solidFill>
                  <a:latin typeface="Tahoma" panose="020B0604030504040204" pitchFamily="34" charset="0"/>
                </a:rPr>
                <a:t>Blending and</a:t>
              </a:r>
            </a:p>
            <a:p>
              <a:pPr algn="ctr">
                <a:lnSpc>
                  <a:spcPct val="100000"/>
                </a:lnSpc>
                <a:spcAft>
                  <a:spcPct val="0"/>
                </a:spcAft>
                <a:buFontTx/>
                <a:buNone/>
              </a:pPr>
              <a:r>
                <a:rPr lang="en-US" altLang="en-US" sz="1800" b="1">
                  <a:solidFill>
                    <a:srgbClr val="000066"/>
                  </a:solidFill>
                  <a:latin typeface="Tahoma" panose="020B0604030504040204" pitchFamily="34" charset="0"/>
                </a:rPr>
                <a:t>Storage Silos</a:t>
              </a:r>
            </a:p>
          </p:txBody>
        </p:sp>
        <p:sp>
          <p:nvSpPr>
            <p:cNvPr id="110601" name="Rectangle 6">
              <a:extLst>
                <a:ext uri="{FF2B5EF4-FFF2-40B4-BE49-F238E27FC236}">
                  <a16:creationId xmlns:a16="http://schemas.microsoft.com/office/drawing/2014/main" id="{D27013CC-0D62-CE49-BED6-A6BDBA9587DB}"/>
                </a:ext>
              </a:extLst>
            </p:cNvPr>
            <p:cNvSpPr>
              <a:spLocks noChangeArrowheads="1"/>
            </p:cNvSpPr>
            <p:nvPr/>
          </p:nvSpPr>
          <p:spPr bwMode="auto">
            <a:xfrm rot="-5400000">
              <a:off x="-24" y="2710"/>
              <a:ext cx="865"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800" b="1">
                  <a:solidFill>
                    <a:srgbClr val="000066"/>
                  </a:solidFill>
                  <a:latin typeface="Tahoma" panose="020B0604030504040204" pitchFamily="34" charset="0"/>
                </a:rPr>
                <a:t>Limestone</a:t>
              </a:r>
              <a:endParaRPr lang="en-US" altLang="en-US" sz="1800" b="1">
                <a:solidFill>
                  <a:srgbClr val="000066"/>
                </a:solidFill>
              </a:endParaRPr>
            </a:p>
          </p:txBody>
        </p:sp>
        <p:sp>
          <p:nvSpPr>
            <p:cNvPr id="110602" name="Rectangle 7">
              <a:extLst>
                <a:ext uri="{FF2B5EF4-FFF2-40B4-BE49-F238E27FC236}">
                  <a16:creationId xmlns:a16="http://schemas.microsoft.com/office/drawing/2014/main" id="{028B3EA5-3A99-BE46-9D47-1587FE63B112}"/>
                </a:ext>
              </a:extLst>
            </p:cNvPr>
            <p:cNvSpPr>
              <a:spLocks noChangeArrowheads="1"/>
            </p:cNvSpPr>
            <p:nvPr/>
          </p:nvSpPr>
          <p:spPr bwMode="auto">
            <a:xfrm rot="-5400000">
              <a:off x="474" y="2601"/>
              <a:ext cx="57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342900" indent="-342900">
                <a:lnSpc>
                  <a:spcPct val="90000"/>
                </a:lnSpc>
                <a:spcAft>
                  <a:spcPct val="25000"/>
                </a:spcAft>
                <a:buChar char="•"/>
                <a:defRPr sz="3200">
                  <a:solidFill>
                    <a:schemeClr val="tx1"/>
                  </a:solidFill>
                  <a:latin typeface="Arial" panose="020B0604020202020204" pitchFamily="34" charset="0"/>
                </a:defRPr>
              </a:lvl1pPr>
              <a:lvl2pPr marL="11430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lvl="1">
                <a:lnSpc>
                  <a:spcPct val="100000"/>
                </a:lnSpc>
                <a:spcAft>
                  <a:spcPct val="0"/>
                </a:spcAft>
                <a:buFontTx/>
                <a:buNone/>
              </a:pPr>
              <a:r>
                <a:rPr lang="en-US" altLang="en-US" sz="1700" b="1">
                  <a:solidFill>
                    <a:srgbClr val="000066"/>
                  </a:solidFill>
                  <a:latin typeface="Tahoma" panose="020B0604030504040204" pitchFamily="34" charset="0"/>
                </a:rPr>
                <a:t>Shale </a:t>
              </a:r>
              <a:endParaRPr lang="en-US" altLang="en-US" sz="1700" b="1">
                <a:solidFill>
                  <a:srgbClr val="000066"/>
                </a:solidFill>
              </a:endParaRPr>
            </a:p>
          </p:txBody>
        </p:sp>
        <p:sp>
          <p:nvSpPr>
            <p:cNvPr id="110603" name="Rectangle 8">
              <a:extLst>
                <a:ext uri="{FF2B5EF4-FFF2-40B4-BE49-F238E27FC236}">
                  <a16:creationId xmlns:a16="http://schemas.microsoft.com/office/drawing/2014/main" id="{74B72A0D-27C1-9142-AF71-9E1505EEDB0E}"/>
                </a:ext>
              </a:extLst>
            </p:cNvPr>
            <p:cNvSpPr>
              <a:spLocks noChangeArrowheads="1"/>
            </p:cNvSpPr>
            <p:nvPr/>
          </p:nvSpPr>
          <p:spPr bwMode="auto">
            <a:xfrm rot="-5400000">
              <a:off x="1008" y="2415"/>
              <a:ext cx="412"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700" b="1">
                  <a:solidFill>
                    <a:srgbClr val="000066"/>
                  </a:solidFill>
                  <a:latin typeface="Tahoma" panose="020B0604030504040204" pitchFamily="34" charset="0"/>
                </a:rPr>
                <a:t>Iron</a:t>
              </a:r>
            </a:p>
            <a:p>
              <a:pPr>
                <a:lnSpc>
                  <a:spcPct val="100000"/>
                </a:lnSpc>
                <a:spcAft>
                  <a:spcPct val="0"/>
                </a:spcAft>
                <a:buFontTx/>
                <a:buNone/>
              </a:pPr>
              <a:r>
                <a:rPr lang="en-US" altLang="en-US" sz="1700" b="1">
                  <a:solidFill>
                    <a:srgbClr val="000066"/>
                  </a:solidFill>
                  <a:latin typeface="Tahoma" panose="020B0604030504040204" pitchFamily="34" charset="0"/>
                </a:rPr>
                <a:t>Ore</a:t>
              </a:r>
              <a:endParaRPr lang="en-US" altLang="en-US" sz="1800" b="1">
                <a:solidFill>
                  <a:srgbClr val="000066"/>
                </a:solidFill>
              </a:endParaRPr>
            </a:p>
          </p:txBody>
        </p:sp>
        <p:sp>
          <p:nvSpPr>
            <p:cNvPr id="110604" name="Rectangle 9">
              <a:extLst>
                <a:ext uri="{FF2B5EF4-FFF2-40B4-BE49-F238E27FC236}">
                  <a16:creationId xmlns:a16="http://schemas.microsoft.com/office/drawing/2014/main" id="{4A7BA2C2-E336-C541-841B-BFBA02E96161}"/>
                </a:ext>
              </a:extLst>
            </p:cNvPr>
            <p:cNvSpPr>
              <a:spLocks noChangeArrowheads="1"/>
            </p:cNvSpPr>
            <p:nvPr/>
          </p:nvSpPr>
          <p:spPr bwMode="auto">
            <a:xfrm rot="-5400000">
              <a:off x="1370" y="2555"/>
              <a:ext cx="46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700" b="1">
                  <a:solidFill>
                    <a:srgbClr val="000066"/>
                  </a:solidFill>
                  <a:latin typeface="Tahoma" panose="020B0604030504040204" pitchFamily="34" charset="0"/>
                </a:rPr>
                <a:t>Sand</a:t>
              </a:r>
              <a:endParaRPr lang="en-US" altLang="en-US" sz="1800" b="1">
                <a:solidFill>
                  <a:srgbClr val="000066"/>
                </a:solidFill>
              </a:endParaRPr>
            </a:p>
          </p:txBody>
        </p:sp>
        <p:sp>
          <p:nvSpPr>
            <p:cNvPr id="110606" name="Rectangle 11">
              <a:extLst>
                <a:ext uri="{FF2B5EF4-FFF2-40B4-BE49-F238E27FC236}">
                  <a16:creationId xmlns:a16="http://schemas.microsoft.com/office/drawing/2014/main" id="{83370AF3-0DB4-AE49-9998-DFD97D035D3E}"/>
                </a:ext>
              </a:extLst>
            </p:cNvPr>
            <p:cNvSpPr>
              <a:spLocks noChangeArrowheads="1"/>
            </p:cNvSpPr>
            <p:nvPr/>
          </p:nvSpPr>
          <p:spPr bwMode="auto">
            <a:xfrm>
              <a:off x="5224" y="2616"/>
              <a:ext cx="546"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1800" b="1">
                  <a:solidFill>
                    <a:srgbClr val="000066"/>
                  </a:solidFill>
                  <a:latin typeface="Tahoma" panose="020B0604030504040204" pitchFamily="34" charset="0"/>
                </a:rPr>
                <a:t>Raw</a:t>
              </a:r>
            </a:p>
            <a:p>
              <a:pPr algn="ctr">
                <a:lnSpc>
                  <a:spcPct val="100000"/>
                </a:lnSpc>
                <a:spcAft>
                  <a:spcPct val="0"/>
                </a:spcAft>
                <a:buFontTx/>
                <a:buNone/>
              </a:pPr>
              <a:r>
                <a:rPr lang="en-US" altLang="en-US" sz="1800" b="1">
                  <a:solidFill>
                    <a:srgbClr val="000066"/>
                  </a:solidFill>
                  <a:latin typeface="Tahoma" panose="020B0604030504040204" pitchFamily="34" charset="0"/>
                </a:rPr>
                <a:t>Meal</a:t>
              </a:r>
            </a:p>
            <a:p>
              <a:pPr algn="ctr">
                <a:lnSpc>
                  <a:spcPct val="100000"/>
                </a:lnSpc>
                <a:spcAft>
                  <a:spcPct val="0"/>
                </a:spcAft>
                <a:buFontTx/>
                <a:buNone/>
              </a:pPr>
              <a:r>
                <a:rPr lang="en-US" altLang="en-US" sz="1800" b="1">
                  <a:solidFill>
                    <a:srgbClr val="000066"/>
                  </a:solidFill>
                  <a:latin typeface="Tahoma" panose="020B0604030504040204" pitchFamily="34" charset="0"/>
                </a:rPr>
                <a:t>Pump</a:t>
              </a:r>
              <a:endParaRPr lang="en-US" altLang="en-US" sz="1800" b="1">
                <a:solidFill>
                  <a:srgbClr val="000066"/>
                </a:solidFill>
              </a:endParaRPr>
            </a:p>
          </p:txBody>
        </p:sp>
        <p:sp>
          <p:nvSpPr>
            <p:cNvPr id="110607" name="Rectangle 12">
              <a:extLst>
                <a:ext uri="{FF2B5EF4-FFF2-40B4-BE49-F238E27FC236}">
                  <a16:creationId xmlns:a16="http://schemas.microsoft.com/office/drawing/2014/main" id="{B6CF8D8F-BB2C-2E43-8857-CB47E00D0C4E}"/>
                </a:ext>
              </a:extLst>
            </p:cNvPr>
            <p:cNvSpPr>
              <a:spLocks noChangeArrowheads="1"/>
            </p:cNvSpPr>
            <p:nvPr/>
          </p:nvSpPr>
          <p:spPr bwMode="auto">
            <a:xfrm>
              <a:off x="2729" y="1090"/>
              <a:ext cx="855"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000" b="1" dirty="0">
                  <a:solidFill>
                    <a:srgbClr val="000066"/>
                  </a:solidFill>
                  <a:latin typeface="Tahoma" panose="020B0604030504040204" pitchFamily="34" charset="0"/>
                </a:rPr>
                <a:t>Dust</a:t>
              </a:r>
            </a:p>
            <a:p>
              <a:pPr algn="ctr">
                <a:lnSpc>
                  <a:spcPct val="100000"/>
                </a:lnSpc>
                <a:spcAft>
                  <a:spcPct val="0"/>
                </a:spcAft>
                <a:buFontTx/>
                <a:buNone/>
              </a:pPr>
              <a:r>
                <a:rPr lang="en-US" altLang="en-US" sz="2000" b="1" dirty="0">
                  <a:solidFill>
                    <a:srgbClr val="000066"/>
                  </a:solidFill>
                  <a:latin typeface="Tahoma" panose="020B0604030504040204" pitchFamily="34" charset="0"/>
                </a:rPr>
                <a:t>Collector</a:t>
              </a:r>
            </a:p>
          </p:txBody>
        </p:sp>
        <p:sp>
          <p:nvSpPr>
            <p:cNvPr id="110608" name="Rectangle 13">
              <a:extLst>
                <a:ext uri="{FF2B5EF4-FFF2-40B4-BE49-F238E27FC236}">
                  <a16:creationId xmlns:a16="http://schemas.microsoft.com/office/drawing/2014/main" id="{23DE9788-22A7-234D-8D4D-3B37264F045F}"/>
                </a:ext>
              </a:extLst>
            </p:cNvPr>
            <p:cNvSpPr>
              <a:spLocks noChangeArrowheads="1"/>
            </p:cNvSpPr>
            <p:nvPr/>
          </p:nvSpPr>
          <p:spPr bwMode="auto">
            <a:xfrm>
              <a:off x="4947" y="1486"/>
              <a:ext cx="84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1800" b="1">
                  <a:solidFill>
                    <a:srgbClr val="000066"/>
                  </a:solidFill>
                  <a:latin typeface="Tahoma" panose="020B0604030504040204" pitchFamily="34" charset="0"/>
                </a:rPr>
                <a:t>To</a:t>
              </a:r>
            </a:p>
            <a:p>
              <a:pPr algn="ctr">
                <a:lnSpc>
                  <a:spcPct val="100000"/>
                </a:lnSpc>
                <a:spcAft>
                  <a:spcPct val="0"/>
                </a:spcAft>
                <a:buFontTx/>
                <a:buNone/>
              </a:pPr>
              <a:r>
                <a:rPr lang="en-US" altLang="en-US" sz="1800" b="1">
                  <a:solidFill>
                    <a:srgbClr val="000066"/>
                  </a:solidFill>
                  <a:latin typeface="Tahoma" panose="020B0604030504040204" pitchFamily="34" charset="0"/>
                </a:rPr>
                <a:t>Preheater</a:t>
              </a:r>
            </a:p>
            <a:p>
              <a:pPr algn="ctr">
                <a:lnSpc>
                  <a:spcPct val="100000"/>
                </a:lnSpc>
                <a:spcAft>
                  <a:spcPct val="0"/>
                </a:spcAft>
                <a:buFontTx/>
                <a:buNone/>
              </a:pPr>
              <a:r>
                <a:rPr lang="en-US" altLang="en-US" sz="1800" b="1">
                  <a:solidFill>
                    <a:srgbClr val="000066"/>
                  </a:solidFill>
                  <a:latin typeface="Tahoma" panose="020B0604030504040204" pitchFamily="34" charset="0"/>
                </a:rPr>
                <a:t>or Kiln</a:t>
              </a:r>
            </a:p>
          </p:txBody>
        </p:sp>
      </p:grpSp>
      <p:sp>
        <p:nvSpPr>
          <p:cNvPr id="110596" name="Rectangle 14">
            <a:extLst>
              <a:ext uri="{FF2B5EF4-FFF2-40B4-BE49-F238E27FC236}">
                <a16:creationId xmlns:a16="http://schemas.microsoft.com/office/drawing/2014/main" id="{F4E349AA-95EA-A54E-8AD6-6460FAE1C297}"/>
              </a:ext>
            </a:extLst>
          </p:cNvPr>
          <p:cNvSpPr>
            <a:spLocks noChangeArrowheads="1"/>
          </p:cNvSpPr>
          <p:nvPr/>
        </p:nvSpPr>
        <p:spPr bwMode="auto">
          <a:xfrm>
            <a:off x="2389188" y="5194300"/>
            <a:ext cx="7173912" cy="1016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000" b="1" dirty="0">
                <a:solidFill>
                  <a:srgbClr val="000066"/>
                </a:solidFill>
                <a:latin typeface="Tahoma" panose="020B0604030504040204" pitchFamily="34" charset="0"/>
              </a:rPr>
              <a:t>Raw materials are homogenized by crushing, grinding and blending so that approximately 80% of the raw material pass a No.200 sieve</a:t>
            </a:r>
          </a:p>
        </p:txBody>
      </p:sp>
      <p:sp>
        <p:nvSpPr>
          <p:cNvPr id="110598" name="TextBox 1">
            <a:extLst>
              <a:ext uri="{FF2B5EF4-FFF2-40B4-BE49-F238E27FC236}">
                <a16:creationId xmlns:a16="http://schemas.microsoft.com/office/drawing/2014/main" id="{A9147F68-6078-2640-8C64-3121C6283C09}"/>
              </a:ext>
            </a:extLst>
          </p:cNvPr>
          <p:cNvSpPr txBox="1">
            <a:spLocks noChangeArrowheads="1"/>
          </p:cNvSpPr>
          <p:nvPr/>
        </p:nvSpPr>
        <p:spPr bwMode="auto">
          <a:xfrm>
            <a:off x="1879600" y="1758951"/>
            <a:ext cx="231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dirty="0">
                <a:solidFill>
                  <a:srgbClr val="C00000"/>
                </a:solidFill>
              </a:rPr>
              <a:t>C     A     F     S</a:t>
            </a:r>
          </a:p>
        </p:txBody>
      </p:sp>
      <p:sp>
        <p:nvSpPr>
          <p:cNvPr id="17" name="Title 2">
            <a:extLst>
              <a:ext uri="{FF2B5EF4-FFF2-40B4-BE49-F238E27FC236}">
                <a16:creationId xmlns:a16="http://schemas.microsoft.com/office/drawing/2014/main" id="{03C4F6D3-A2C7-4632-91EB-0DB112C79D8D}"/>
              </a:ext>
            </a:extLst>
          </p:cNvPr>
          <p:cNvSpPr txBox="1">
            <a:spLocks/>
          </p:cNvSpPr>
          <p:nvPr/>
        </p:nvSpPr>
        <p:spPr>
          <a:xfrm>
            <a:off x="779980" y="288467"/>
            <a:ext cx="921096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Raw Material Proportioning and Blending</a:t>
            </a:r>
          </a:p>
        </p:txBody>
      </p:sp>
    </p:spTree>
    <p:extLst>
      <p:ext uri="{BB962C8B-B14F-4D97-AF65-F5344CB8AC3E}">
        <p14:creationId xmlns:p14="http://schemas.microsoft.com/office/powerpoint/2010/main" val="8873882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a:extLst>
              <a:ext uri="{FF2B5EF4-FFF2-40B4-BE49-F238E27FC236}">
                <a16:creationId xmlns:a16="http://schemas.microsoft.com/office/drawing/2014/main" id="{16F653D4-323D-4E41-ACAA-D9E811D637C3}"/>
              </a:ext>
            </a:extLst>
          </p:cNvPr>
          <p:cNvSpPr>
            <a:spLocks noGrp="1" noChangeArrowheads="1"/>
          </p:cNvSpPr>
          <p:nvPr>
            <p:ph type="body" sz="half" idx="4294967295"/>
          </p:nvPr>
        </p:nvSpPr>
        <p:spPr>
          <a:xfrm>
            <a:off x="631371" y="1955411"/>
            <a:ext cx="6008581" cy="3810000"/>
          </a:xfrm>
        </p:spPr>
        <p:txBody>
          <a:bodyPr>
            <a:normAutofit/>
          </a:bodyPr>
          <a:lstStyle/>
          <a:p>
            <a:pPr marL="0" indent="0" eaLnBrk="1" hangingPunct="1">
              <a:buNone/>
            </a:pPr>
            <a:r>
              <a:rPr lang="en-US" altLang="en-US" b="1" u="sng" dirty="0"/>
              <a:t>Wet</a:t>
            </a:r>
            <a:r>
              <a:rPr lang="en-US" altLang="en-US" b="1" dirty="0"/>
              <a:t> Process</a:t>
            </a:r>
            <a:endParaRPr lang="en-US" altLang="en-US" dirty="0"/>
          </a:p>
          <a:p>
            <a:r>
              <a:rPr lang="en-US" altLang="en-US" dirty="0"/>
              <a:t>Kiln Mix is a Slurry (</a:t>
            </a:r>
            <a:r>
              <a:rPr lang="en-US" altLang="en-US" sz="2400" dirty="0"/>
              <a:t>30%-40% water) </a:t>
            </a:r>
          </a:p>
          <a:p>
            <a:pPr lvl="1"/>
            <a:r>
              <a:rPr lang="en-US" altLang="en-US" dirty="0"/>
              <a:t>Advantages</a:t>
            </a:r>
          </a:p>
          <a:p>
            <a:pPr marL="1001713" lvl="2" indent="103188"/>
            <a:r>
              <a:rPr lang="en-US" altLang="en-US" sz="2400" dirty="0"/>
              <a:t>more uniform</a:t>
            </a:r>
          </a:p>
          <a:p>
            <a:pPr marL="1001713" lvl="2" indent="103188"/>
            <a:r>
              <a:rPr lang="en-US" altLang="en-US" sz="2400" dirty="0"/>
              <a:t>raw material may already contain moisture</a:t>
            </a:r>
          </a:p>
          <a:p>
            <a:pPr lvl="1"/>
            <a:r>
              <a:rPr lang="en-US" altLang="en-US" dirty="0"/>
              <a:t>Disadvantage</a:t>
            </a:r>
          </a:p>
          <a:p>
            <a:pPr marL="1001713" lvl="2" indent="103188"/>
            <a:r>
              <a:rPr lang="en-US" altLang="en-US" sz="2400" dirty="0"/>
              <a:t>higher energy use</a:t>
            </a:r>
          </a:p>
        </p:txBody>
      </p:sp>
      <p:sp>
        <p:nvSpPr>
          <p:cNvPr id="112644" name="Rectangle 4">
            <a:extLst>
              <a:ext uri="{FF2B5EF4-FFF2-40B4-BE49-F238E27FC236}">
                <a16:creationId xmlns:a16="http://schemas.microsoft.com/office/drawing/2014/main" id="{98D28882-2082-4444-ABB3-992D437E1AB4}"/>
              </a:ext>
            </a:extLst>
          </p:cNvPr>
          <p:cNvSpPr>
            <a:spLocks noGrp="1" noChangeArrowheads="1"/>
          </p:cNvSpPr>
          <p:nvPr>
            <p:ph type="body" sz="half" idx="4294967295"/>
          </p:nvPr>
        </p:nvSpPr>
        <p:spPr>
          <a:xfrm>
            <a:off x="6789095" y="1955411"/>
            <a:ext cx="4771534" cy="4343400"/>
          </a:xfrm>
        </p:spPr>
        <p:txBody>
          <a:bodyPr/>
          <a:lstStyle/>
          <a:p>
            <a:pPr marL="0" indent="0" eaLnBrk="1" hangingPunct="1">
              <a:buNone/>
            </a:pPr>
            <a:r>
              <a:rPr lang="en-US" altLang="en-US" b="1" u="sng" dirty="0"/>
              <a:t>Dry</a:t>
            </a:r>
            <a:r>
              <a:rPr lang="en-US" altLang="en-US" b="1" dirty="0"/>
              <a:t> Process </a:t>
            </a:r>
            <a:endParaRPr lang="en-US" altLang="en-US" dirty="0"/>
          </a:p>
          <a:p>
            <a:r>
              <a:rPr lang="en-US" altLang="en-US" dirty="0"/>
              <a:t>Kiln Mix is a Dry Powder</a:t>
            </a:r>
          </a:p>
          <a:p>
            <a:pPr lvl="1"/>
            <a:r>
              <a:rPr lang="en-US" altLang="en-US" dirty="0"/>
              <a:t>Advantages</a:t>
            </a:r>
          </a:p>
          <a:p>
            <a:pPr marL="1001713" lvl="2" indent="103188"/>
            <a:r>
              <a:rPr lang="en-US" altLang="en-US" sz="2400" dirty="0"/>
              <a:t>preheating done outside the kiln</a:t>
            </a:r>
          </a:p>
          <a:p>
            <a:pPr marL="1001713" lvl="2" indent="103188"/>
            <a:r>
              <a:rPr lang="en-US" altLang="en-US" sz="2400" dirty="0"/>
              <a:t>efficiency</a:t>
            </a:r>
          </a:p>
          <a:p>
            <a:pPr marL="1001713" lvl="2" indent="103188"/>
            <a:r>
              <a:rPr lang="en-US" altLang="en-US" sz="2400" dirty="0"/>
              <a:t>shorter kiln length</a:t>
            </a:r>
          </a:p>
          <a:p>
            <a:pPr lvl="1"/>
            <a:r>
              <a:rPr lang="en-US" altLang="en-US" dirty="0"/>
              <a:t>Disadvantage</a:t>
            </a:r>
          </a:p>
          <a:p>
            <a:pPr marL="1001713" lvl="2" indent="103188"/>
            <a:r>
              <a:rPr lang="en-US" altLang="en-US" sz="2400" dirty="0" err="1"/>
              <a:t>alkalies</a:t>
            </a:r>
            <a:r>
              <a:rPr lang="en-US" altLang="en-US" sz="2400" dirty="0"/>
              <a:t>, sulfur, chlorides</a:t>
            </a:r>
          </a:p>
          <a:p>
            <a:pPr marL="1001713" lvl="2" indent="103188"/>
            <a:r>
              <a:rPr lang="en-US" altLang="en-US" sz="2400" dirty="0"/>
              <a:t>tall, sophisticated</a:t>
            </a:r>
          </a:p>
          <a:p>
            <a:pPr marL="1001713" lvl="2" indent="103188">
              <a:buNone/>
            </a:pPr>
            <a:endParaRPr lang="en-US" altLang="en-US" sz="2400" dirty="0"/>
          </a:p>
          <a:p>
            <a:pPr marL="1458913" lvl="3" indent="103188"/>
            <a:endParaRPr lang="en-US" altLang="en-US" dirty="0"/>
          </a:p>
        </p:txBody>
      </p:sp>
      <p:sp>
        <p:nvSpPr>
          <p:cNvPr id="112670" name="Rectangle 6">
            <a:extLst>
              <a:ext uri="{FF2B5EF4-FFF2-40B4-BE49-F238E27FC236}">
                <a16:creationId xmlns:a16="http://schemas.microsoft.com/office/drawing/2014/main" id="{A99011E5-1168-1C40-8568-E5AD98CDECB4}"/>
              </a:ext>
            </a:extLst>
          </p:cNvPr>
          <p:cNvSpPr>
            <a:spLocks noChangeArrowheads="1"/>
          </p:cNvSpPr>
          <p:nvPr/>
        </p:nvSpPr>
        <p:spPr bwMode="auto">
          <a:xfrm>
            <a:off x="5478993" y="3477737"/>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br>
              <a:rPr lang="en-US" altLang="en-US" sz="2400"/>
            </a:br>
            <a:endParaRPr lang="en-US" altLang="en-US" sz="2400"/>
          </a:p>
        </p:txBody>
      </p:sp>
      <p:sp>
        <p:nvSpPr>
          <p:cNvPr id="7" name="Title 2">
            <a:extLst>
              <a:ext uri="{FF2B5EF4-FFF2-40B4-BE49-F238E27FC236}">
                <a16:creationId xmlns:a16="http://schemas.microsoft.com/office/drawing/2014/main" id="{A43AB1C4-B82C-45E4-9150-17DE633498EC}"/>
              </a:ext>
            </a:extLst>
          </p:cNvPr>
          <p:cNvSpPr txBox="1">
            <a:spLocks/>
          </p:cNvSpPr>
          <p:nvPr/>
        </p:nvSpPr>
        <p:spPr>
          <a:xfrm>
            <a:off x="631371" y="1284630"/>
            <a:ext cx="921096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Two Types of Cement Kilns</a:t>
            </a:r>
          </a:p>
        </p:txBody>
      </p:sp>
    </p:spTree>
    <p:extLst>
      <p:ext uri="{BB962C8B-B14F-4D97-AF65-F5344CB8AC3E}">
        <p14:creationId xmlns:p14="http://schemas.microsoft.com/office/powerpoint/2010/main" val="396403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reheaters Precalciners Systems">
            <a:extLst>
              <a:ext uri="{FF2B5EF4-FFF2-40B4-BE49-F238E27FC236}">
                <a16:creationId xmlns:a16="http://schemas.microsoft.com/office/drawing/2014/main" id="{80D6695E-86D3-4373-9AC8-1951174D6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944061"/>
            <a:ext cx="3016704" cy="403302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descr="Clinker Making | Industrial Efficiency Technology &amp; Measures">
            <a:extLst>
              <a:ext uri="{FF2B5EF4-FFF2-40B4-BE49-F238E27FC236}">
                <a16:creationId xmlns:a16="http://schemas.microsoft.com/office/drawing/2014/main" id="{8F4C3FD2-85A2-487D-A8C5-F4D851875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809" y="1699635"/>
            <a:ext cx="6870305" cy="41060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1091927D-B5D9-49D4-AC9A-886665517715}"/>
              </a:ext>
            </a:extLst>
          </p:cNvPr>
          <p:cNvSpPr txBox="1">
            <a:spLocks/>
          </p:cNvSpPr>
          <p:nvPr/>
        </p:nvSpPr>
        <p:spPr>
          <a:xfrm>
            <a:off x="631371" y="1284630"/>
            <a:ext cx="921096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Dry Process Kilns</a:t>
            </a:r>
          </a:p>
        </p:txBody>
      </p:sp>
    </p:spTree>
    <p:extLst>
      <p:ext uri="{BB962C8B-B14F-4D97-AF65-F5344CB8AC3E}">
        <p14:creationId xmlns:p14="http://schemas.microsoft.com/office/powerpoint/2010/main" val="228865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a:extLst>
              <a:ext uri="{FF2B5EF4-FFF2-40B4-BE49-F238E27FC236}">
                <a16:creationId xmlns:a16="http://schemas.microsoft.com/office/drawing/2014/main" id="{DEFC5186-9553-3C44-9709-B4E48A9C6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306" y="4571396"/>
            <a:ext cx="565308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2" name="Picture 3">
            <a:extLst>
              <a:ext uri="{FF2B5EF4-FFF2-40B4-BE49-F238E27FC236}">
                <a16:creationId xmlns:a16="http://schemas.microsoft.com/office/drawing/2014/main" id="{F3445CAE-B8AB-DD4E-B234-6B509FE12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28" r="6020"/>
          <a:stretch>
            <a:fillRect/>
          </a:stretch>
        </p:blipFill>
        <p:spPr bwMode="auto">
          <a:xfrm>
            <a:off x="8238956" y="1599596"/>
            <a:ext cx="320675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3" name="Rectangle 3">
            <a:extLst>
              <a:ext uri="{FF2B5EF4-FFF2-40B4-BE49-F238E27FC236}">
                <a16:creationId xmlns:a16="http://schemas.microsoft.com/office/drawing/2014/main" id="{A262ACAF-D02C-C047-A3A3-2842F0BF5680}"/>
              </a:ext>
            </a:extLst>
          </p:cNvPr>
          <p:cNvSpPr>
            <a:spLocks noGrp="1" noChangeArrowheads="1"/>
          </p:cNvSpPr>
          <p:nvPr>
            <p:ph type="body" idx="4294967295"/>
          </p:nvPr>
        </p:nvSpPr>
        <p:spPr>
          <a:xfrm>
            <a:off x="631371" y="1944410"/>
            <a:ext cx="7881258" cy="3581400"/>
          </a:xfrm>
        </p:spPr>
        <p:txBody>
          <a:bodyPr>
            <a:normAutofit/>
          </a:bodyPr>
          <a:lstStyle/>
          <a:p>
            <a:pPr>
              <a:buClr>
                <a:schemeClr val="tx2"/>
              </a:buClr>
            </a:pPr>
            <a:r>
              <a:rPr lang="en-US" altLang="en-US" sz="2400" dirty="0"/>
              <a:t>Cement kilns are heated to about 2700</a:t>
            </a:r>
            <a:r>
              <a:rPr lang="en-US" altLang="en-US" sz="2400" dirty="0">
                <a:cs typeface="Times New Roman" panose="02020603050405020304" pitchFamily="18" charset="0"/>
              </a:rPr>
              <a:t>º</a:t>
            </a:r>
            <a:r>
              <a:rPr lang="en-US" altLang="en-US" sz="2400" dirty="0"/>
              <a:t>F</a:t>
            </a:r>
          </a:p>
          <a:p>
            <a:pPr>
              <a:buClr>
                <a:schemeClr val="tx2"/>
              </a:buClr>
            </a:pPr>
            <a:r>
              <a:rPr lang="en-US" altLang="en-US" sz="2400" dirty="0"/>
              <a:t>Final pre heater stage of a pre calciner kiln is ~1600 *F</a:t>
            </a:r>
          </a:p>
          <a:p>
            <a:pPr>
              <a:buClr>
                <a:schemeClr val="tx2"/>
              </a:buClr>
            </a:pPr>
            <a:r>
              <a:rPr lang="en-US" altLang="en-US" sz="2400" dirty="0"/>
              <a:t>Mixture is fed into kiln &amp; burned in a dry state</a:t>
            </a:r>
          </a:p>
          <a:p>
            <a:pPr>
              <a:buClr>
                <a:schemeClr val="tx2"/>
              </a:buClr>
            </a:pPr>
            <a:r>
              <a:rPr lang="en-US" altLang="en-US" sz="2400" dirty="0"/>
              <a:t>This process provides considerable savings in fuel consumption and water usage.</a:t>
            </a:r>
          </a:p>
          <a:p>
            <a:pPr>
              <a:buClr>
                <a:schemeClr val="tx2"/>
              </a:buClr>
            </a:pPr>
            <a:endParaRPr lang="en-US" altLang="en-US" sz="2400" dirty="0"/>
          </a:p>
        </p:txBody>
      </p:sp>
      <p:sp>
        <p:nvSpPr>
          <p:cNvPr id="8" name="Title 2">
            <a:extLst>
              <a:ext uri="{FF2B5EF4-FFF2-40B4-BE49-F238E27FC236}">
                <a16:creationId xmlns:a16="http://schemas.microsoft.com/office/drawing/2014/main" id="{500EA7C1-8E0E-4806-A92A-679DB9D2C1AF}"/>
              </a:ext>
            </a:extLst>
          </p:cNvPr>
          <p:cNvSpPr txBox="1">
            <a:spLocks/>
          </p:cNvSpPr>
          <p:nvPr/>
        </p:nvSpPr>
        <p:spPr>
          <a:xfrm>
            <a:off x="631371" y="1284630"/>
            <a:ext cx="921096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Dry Process Kilns</a:t>
            </a:r>
          </a:p>
        </p:txBody>
      </p:sp>
    </p:spTree>
    <p:extLst>
      <p:ext uri="{BB962C8B-B14F-4D97-AF65-F5344CB8AC3E}">
        <p14:creationId xmlns:p14="http://schemas.microsoft.com/office/powerpoint/2010/main" val="16371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FEE64968-0FEF-014D-A592-5A377175A72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5021"/>
            <a:ext cx="5884334" cy="41148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6" name="Picture 2" descr="Rotary kiln,Clinker rotary kiln,Limestone rotary kiln,Cement ...">
            <a:extLst>
              <a:ext uri="{FF2B5EF4-FFF2-40B4-BE49-F238E27FC236}">
                <a16:creationId xmlns:a16="http://schemas.microsoft.com/office/drawing/2014/main" id="{EEE18173-BA0B-4053-8665-8715842B7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75" y="2387299"/>
            <a:ext cx="5507212" cy="299024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6A15F4F1-6274-4ED6-879E-3F91E0ACF559}"/>
              </a:ext>
            </a:extLst>
          </p:cNvPr>
          <p:cNvSpPr txBox="1">
            <a:spLocks/>
          </p:cNvSpPr>
          <p:nvPr/>
        </p:nvSpPr>
        <p:spPr>
          <a:xfrm>
            <a:off x="631371" y="1389592"/>
            <a:ext cx="921096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The Kiln</a:t>
            </a:r>
          </a:p>
        </p:txBody>
      </p:sp>
    </p:spTree>
    <p:extLst>
      <p:ext uri="{BB962C8B-B14F-4D97-AF65-F5344CB8AC3E}">
        <p14:creationId xmlns:p14="http://schemas.microsoft.com/office/powerpoint/2010/main" val="2039213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a:extLst>
              <a:ext uri="{FF2B5EF4-FFF2-40B4-BE49-F238E27FC236}">
                <a16:creationId xmlns:a16="http://schemas.microsoft.com/office/drawing/2014/main" id="{186198FA-CB2D-284C-8CAC-F01184398C9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419" y="1371601"/>
            <a:ext cx="6913638" cy="478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33F4D954-2F64-6741-A7C4-8C143327E73F}"/>
              </a:ext>
            </a:extLst>
          </p:cNvPr>
          <p:cNvSpPr txBox="1">
            <a:spLocks noChangeArrowheads="1"/>
          </p:cNvSpPr>
          <p:nvPr/>
        </p:nvSpPr>
        <p:spPr bwMode="auto">
          <a:xfrm>
            <a:off x="6825495" y="4861154"/>
            <a:ext cx="4648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800" dirty="0">
                <a:solidFill>
                  <a:schemeClr val="bg1"/>
                </a:solidFill>
                <a:latin typeface="Times New Roman" panose="02020603050405020304" pitchFamily="18" charset="0"/>
              </a:rPr>
              <a:t>Low red -- dark red 	875-1200 F</a:t>
            </a:r>
          </a:p>
          <a:p>
            <a:pPr>
              <a:lnSpc>
                <a:spcPct val="100000"/>
              </a:lnSpc>
              <a:spcAft>
                <a:spcPct val="0"/>
              </a:spcAft>
              <a:buFontTx/>
              <a:buNone/>
            </a:pPr>
            <a:r>
              <a:rPr lang="en-US" altLang="en-US" sz="1800" dirty="0">
                <a:solidFill>
                  <a:schemeClr val="bg1"/>
                </a:solidFill>
                <a:latin typeface="Times New Roman" panose="02020603050405020304" pitchFamily="18" charset="0"/>
              </a:rPr>
              <a:t>bright red --  orange 	1500-1650 F</a:t>
            </a:r>
          </a:p>
          <a:p>
            <a:pPr>
              <a:lnSpc>
                <a:spcPct val="100000"/>
              </a:lnSpc>
              <a:spcAft>
                <a:spcPct val="0"/>
              </a:spcAft>
              <a:buFontTx/>
              <a:buNone/>
            </a:pPr>
            <a:r>
              <a:rPr lang="en-US" altLang="en-US" sz="1800" dirty="0">
                <a:solidFill>
                  <a:schemeClr val="bg1"/>
                </a:solidFill>
                <a:latin typeface="Times New Roman" panose="02020603050405020304" pitchFamily="18" charset="0"/>
              </a:rPr>
              <a:t>orange -- yellow 		1650-2000 F</a:t>
            </a:r>
          </a:p>
          <a:p>
            <a:pPr>
              <a:lnSpc>
                <a:spcPct val="100000"/>
              </a:lnSpc>
              <a:spcAft>
                <a:spcPct val="0"/>
              </a:spcAft>
              <a:buFontTx/>
              <a:buNone/>
            </a:pPr>
            <a:r>
              <a:rPr lang="en-US" altLang="en-US" sz="1800" dirty="0">
                <a:solidFill>
                  <a:schemeClr val="bg1"/>
                </a:solidFill>
                <a:latin typeface="Times New Roman" panose="02020603050405020304" pitchFamily="18" charset="0"/>
              </a:rPr>
              <a:t>light yellow - white		2400-2800 F</a:t>
            </a:r>
            <a:endParaRPr lang="en-US" altLang="en-US" sz="2400" dirty="0">
              <a:latin typeface="Times New Roman" panose="02020603050405020304" pitchFamily="18" charset="0"/>
            </a:endParaRPr>
          </a:p>
        </p:txBody>
      </p:sp>
      <p:sp>
        <p:nvSpPr>
          <p:cNvPr id="5" name="Title 2">
            <a:extLst>
              <a:ext uri="{FF2B5EF4-FFF2-40B4-BE49-F238E27FC236}">
                <a16:creationId xmlns:a16="http://schemas.microsoft.com/office/drawing/2014/main" id="{5F535FA6-4562-4703-A9F7-F4D1552D4D3E}"/>
              </a:ext>
            </a:extLst>
          </p:cNvPr>
          <p:cNvSpPr txBox="1">
            <a:spLocks/>
          </p:cNvSpPr>
          <p:nvPr/>
        </p:nvSpPr>
        <p:spPr>
          <a:xfrm>
            <a:off x="631371" y="1371601"/>
            <a:ext cx="3689048" cy="1306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Heat Zones</a:t>
            </a:r>
          </a:p>
          <a:p>
            <a:r>
              <a:rPr lang="en-US" sz="3200" dirty="0">
                <a:latin typeface="Arial" panose="020B0604020202020204" pitchFamily="34" charset="0"/>
                <a:cs typeface="Arial" panose="020B0604020202020204" pitchFamily="34" charset="0"/>
              </a:rPr>
              <a:t>Inside the Kiln</a:t>
            </a:r>
          </a:p>
        </p:txBody>
      </p:sp>
    </p:spTree>
    <p:extLst>
      <p:ext uri="{BB962C8B-B14F-4D97-AF65-F5344CB8AC3E}">
        <p14:creationId xmlns:p14="http://schemas.microsoft.com/office/powerpoint/2010/main" val="3601057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30F13F-36FA-477A-813C-C3E29858AC2E}"/>
              </a:ext>
            </a:extLst>
          </p:cNvPr>
          <p:cNvPicPr>
            <a:picLocks noChangeAspect="1"/>
          </p:cNvPicPr>
          <p:nvPr/>
        </p:nvPicPr>
        <p:blipFill>
          <a:blip r:embed="rId2"/>
          <a:stretch>
            <a:fillRect/>
          </a:stretch>
        </p:blipFill>
        <p:spPr>
          <a:xfrm>
            <a:off x="3875329" y="1284514"/>
            <a:ext cx="6915632" cy="4789715"/>
          </a:xfrm>
          <a:prstGeom prst="rect">
            <a:avLst/>
          </a:prstGeom>
        </p:spPr>
      </p:pic>
      <p:sp>
        <p:nvSpPr>
          <p:cNvPr id="6" name="Title 2">
            <a:extLst>
              <a:ext uri="{FF2B5EF4-FFF2-40B4-BE49-F238E27FC236}">
                <a16:creationId xmlns:a16="http://schemas.microsoft.com/office/drawing/2014/main" id="{5C8D1E5B-0DEC-4305-B3A9-79D9C2F52E08}"/>
              </a:ext>
            </a:extLst>
          </p:cNvPr>
          <p:cNvSpPr txBox="1">
            <a:spLocks/>
          </p:cNvSpPr>
          <p:nvPr/>
        </p:nvSpPr>
        <p:spPr>
          <a:xfrm>
            <a:off x="736210" y="1497172"/>
            <a:ext cx="3689048" cy="1306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Clinker</a:t>
            </a:r>
          </a:p>
        </p:txBody>
      </p:sp>
    </p:spTree>
    <p:extLst>
      <p:ext uri="{BB962C8B-B14F-4D97-AF65-F5344CB8AC3E}">
        <p14:creationId xmlns:p14="http://schemas.microsoft.com/office/powerpoint/2010/main" val="310555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515CB2-C1CC-4A35-ABDC-692F2B74D95C}"/>
              </a:ext>
            </a:extLst>
          </p:cNvPr>
          <p:cNvSpPr>
            <a:spLocks noGrp="1"/>
          </p:cNvSpPr>
          <p:nvPr>
            <p:ph type="title"/>
          </p:nvPr>
        </p:nvSpPr>
        <p:spPr>
          <a:xfrm>
            <a:off x="663566" y="1284630"/>
            <a:ext cx="7886700" cy="670781"/>
          </a:xfrm>
        </p:spPr>
        <p:txBody>
          <a:bodyPr>
            <a:normAutofit/>
          </a:bodyPr>
          <a:lstStyle/>
          <a:p>
            <a:r>
              <a:rPr lang="en-US" dirty="0">
                <a:latin typeface="Arial" panose="020B0604020202020204" pitchFamily="34" charset="0"/>
                <a:cs typeface="Arial" panose="020B0604020202020204" pitchFamily="34" charset="0"/>
              </a:rPr>
              <a:t>Clinker (Cement) Compounds</a:t>
            </a:r>
          </a:p>
        </p:txBody>
      </p:sp>
      <p:pic>
        <p:nvPicPr>
          <p:cNvPr id="9" name="Picture 3" descr="bacco alite">
            <a:extLst>
              <a:ext uri="{FF2B5EF4-FFF2-40B4-BE49-F238E27FC236}">
                <a16:creationId xmlns:a16="http://schemas.microsoft.com/office/drawing/2014/main" id="{71F8B655-5298-4653-AD2A-080203EB0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040" y="2416743"/>
            <a:ext cx="4404905" cy="330277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AD16BEDB-8F20-45A0-A523-A9EE88E9E4C9}"/>
              </a:ext>
            </a:extLst>
          </p:cNvPr>
          <p:cNvSpPr txBox="1">
            <a:spLocks noChangeArrowheads="1"/>
          </p:cNvSpPr>
          <p:nvPr/>
        </p:nvSpPr>
        <p:spPr bwMode="auto">
          <a:xfrm>
            <a:off x="8263547" y="237004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dirty="0">
                <a:latin typeface="Times New Roman" panose="02020603050405020304" pitchFamily="18" charset="0"/>
              </a:rPr>
              <a:t>C</a:t>
            </a:r>
            <a:r>
              <a:rPr lang="en-US" altLang="en-US" sz="2400" baseline="-25000" dirty="0">
                <a:latin typeface="Times New Roman" panose="02020603050405020304" pitchFamily="18" charset="0"/>
              </a:rPr>
              <a:t>3</a:t>
            </a:r>
            <a:r>
              <a:rPr lang="en-US" altLang="en-US" sz="2400" dirty="0">
                <a:latin typeface="Times New Roman" panose="02020603050405020304" pitchFamily="18" charset="0"/>
              </a:rPr>
              <a:t>S (</a:t>
            </a:r>
            <a:r>
              <a:rPr lang="en-US" altLang="en-US" sz="2400" dirty="0" err="1">
                <a:latin typeface="Times New Roman" panose="02020603050405020304" pitchFamily="18" charset="0"/>
              </a:rPr>
              <a:t>alite</a:t>
            </a:r>
            <a:r>
              <a:rPr lang="en-US" altLang="en-US" sz="2400" dirty="0">
                <a:latin typeface="Times New Roman" panose="02020603050405020304" pitchFamily="18" charset="0"/>
              </a:rPr>
              <a:t>)</a:t>
            </a:r>
          </a:p>
        </p:txBody>
      </p:sp>
      <p:sp>
        <p:nvSpPr>
          <p:cNvPr id="11" name="Line 5">
            <a:extLst>
              <a:ext uri="{FF2B5EF4-FFF2-40B4-BE49-F238E27FC236}">
                <a16:creationId xmlns:a16="http://schemas.microsoft.com/office/drawing/2014/main" id="{048E17C4-49C5-491D-B712-A3ADD4F4EA21}"/>
              </a:ext>
            </a:extLst>
          </p:cNvPr>
          <p:cNvSpPr>
            <a:spLocks noChangeShapeType="1"/>
          </p:cNvSpPr>
          <p:nvPr/>
        </p:nvSpPr>
        <p:spPr bwMode="auto">
          <a:xfrm flipH="1">
            <a:off x="5696170" y="2700998"/>
            <a:ext cx="2691809" cy="773989"/>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2" name="Group 6">
            <a:extLst>
              <a:ext uri="{FF2B5EF4-FFF2-40B4-BE49-F238E27FC236}">
                <a16:creationId xmlns:a16="http://schemas.microsoft.com/office/drawing/2014/main" id="{4F29A3B4-8567-438A-9BAB-3F5B9101107D}"/>
              </a:ext>
            </a:extLst>
          </p:cNvPr>
          <p:cNvGrpSpPr>
            <a:grpSpLocks/>
          </p:cNvGrpSpPr>
          <p:nvPr/>
        </p:nvGrpSpPr>
        <p:grpSpPr bwMode="auto">
          <a:xfrm>
            <a:off x="1297712" y="2701849"/>
            <a:ext cx="3530601" cy="457200"/>
            <a:chOff x="216" y="791"/>
            <a:chExt cx="2224" cy="288"/>
          </a:xfrm>
        </p:grpSpPr>
        <p:sp>
          <p:nvSpPr>
            <p:cNvPr id="13" name="Text Box 7">
              <a:extLst>
                <a:ext uri="{FF2B5EF4-FFF2-40B4-BE49-F238E27FC236}">
                  <a16:creationId xmlns:a16="http://schemas.microsoft.com/office/drawing/2014/main" id="{0DD19318-4F27-4E56-A709-55544E518BC8}"/>
                </a:ext>
              </a:extLst>
            </p:cNvPr>
            <p:cNvSpPr txBox="1">
              <a:spLocks noChangeArrowheads="1"/>
            </p:cNvSpPr>
            <p:nvPr/>
          </p:nvSpPr>
          <p:spPr bwMode="auto">
            <a:xfrm>
              <a:off x="216" y="791"/>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dirty="0">
                  <a:latin typeface="Times New Roman" panose="02020603050405020304" pitchFamily="18" charset="0"/>
                </a:rPr>
                <a:t>C</a:t>
              </a:r>
              <a:r>
                <a:rPr lang="en-US" altLang="en-US" sz="2400" baseline="-25000" dirty="0">
                  <a:latin typeface="Times New Roman" panose="02020603050405020304" pitchFamily="18" charset="0"/>
                </a:rPr>
                <a:t>2</a:t>
              </a:r>
              <a:r>
                <a:rPr lang="en-US" altLang="en-US" sz="2400" dirty="0">
                  <a:latin typeface="Times New Roman" panose="02020603050405020304" pitchFamily="18" charset="0"/>
                </a:rPr>
                <a:t>S (</a:t>
              </a:r>
              <a:r>
                <a:rPr lang="en-US" altLang="en-US" sz="2400" dirty="0" err="1">
                  <a:latin typeface="Times New Roman" panose="02020603050405020304" pitchFamily="18" charset="0"/>
                </a:rPr>
                <a:t>belite</a:t>
              </a:r>
              <a:r>
                <a:rPr lang="en-US" altLang="en-US" sz="2400" dirty="0">
                  <a:latin typeface="Times New Roman" panose="02020603050405020304" pitchFamily="18" charset="0"/>
                </a:rPr>
                <a:t>)</a:t>
              </a:r>
            </a:p>
          </p:txBody>
        </p:sp>
        <p:sp>
          <p:nvSpPr>
            <p:cNvPr id="14" name="Line 8">
              <a:extLst>
                <a:ext uri="{FF2B5EF4-FFF2-40B4-BE49-F238E27FC236}">
                  <a16:creationId xmlns:a16="http://schemas.microsoft.com/office/drawing/2014/main" id="{859B2B36-0185-495C-A31C-61F3C0E78679}"/>
                </a:ext>
              </a:extLst>
            </p:cNvPr>
            <p:cNvSpPr>
              <a:spLocks noChangeShapeType="1"/>
            </p:cNvSpPr>
            <p:nvPr/>
          </p:nvSpPr>
          <p:spPr bwMode="auto">
            <a:xfrm flipV="1">
              <a:off x="1272" y="870"/>
              <a:ext cx="1168" cy="71"/>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 name="Group 9">
            <a:extLst>
              <a:ext uri="{FF2B5EF4-FFF2-40B4-BE49-F238E27FC236}">
                <a16:creationId xmlns:a16="http://schemas.microsoft.com/office/drawing/2014/main" id="{E4E7B45A-2456-4874-8F36-37DD980E139A}"/>
              </a:ext>
            </a:extLst>
          </p:cNvPr>
          <p:cNvGrpSpPr>
            <a:grpSpLocks/>
          </p:cNvGrpSpPr>
          <p:nvPr/>
        </p:nvGrpSpPr>
        <p:grpSpPr bwMode="auto">
          <a:xfrm>
            <a:off x="2135912" y="4221723"/>
            <a:ext cx="2481264" cy="1631950"/>
            <a:chOff x="288" y="1324"/>
            <a:chExt cx="1563" cy="1028"/>
          </a:xfrm>
        </p:grpSpPr>
        <p:sp>
          <p:nvSpPr>
            <p:cNvPr id="16" name="Text Box 10">
              <a:extLst>
                <a:ext uri="{FF2B5EF4-FFF2-40B4-BE49-F238E27FC236}">
                  <a16:creationId xmlns:a16="http://schemas.microsoft.com/office/drawing/2014/main" id="{C570FD18-046F-4FEB-B58C-BFCD41731B90}"/>
                </a:ext>
              </a:extLst>
            </p:cNvPr>
            <p:cNvSpPr txBox="1">
              <a:spLocks noChangeArrowheads="1"/>
            </p:cNvSpPr>
            <p:nvPr/>
          </p:nvSpPr>
          <p:spPr bwMode="auto">
            <a:xfrm>
              <a:off x="288" y="206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dirty="0">
                  <a:latin typeface="Times New Roman" panose="02020603050405020304" pitchFamily="18" charset="0"/>
                </a:rPr>
                <a:t>C</a:t>
              </a:r>
              <a:r>
                <a:rPr lang="en-US" altLang="en-US" sz="2400" baseline="-25000" dirty="0">
                  <a:latin typeface="Times New Roman" panose="02020603050405020304" pitchFamily="18" charset="0"/>
                </a:rPr>
                <a:t>3</a:t>
              </a:r>
              <a:r>
                <a:rPr lang="en-US" altLang="en-US" sz="2400" dirty="0">
                  <a:latin typeface="Times New Roman" panose="02020603050405020304" pitchFamily="18" charset="0"/>
                </a:rPr>
                <a:t>A</a:t>
              </a:r>
            </a:p>
          </p:txBody>
        </p:sp>
        <p:sp>
          <p:nvSpPr>
            <p:cNvPr id="17" name="Line 11">
              <a:extLst>
                <a:ext uri="{FF2B5EF4-FFF2-40B4-BE49-F238E27FC236}">
                  <a16:creationId xmlns:a16="http://schemas.microsoft.com/office/drawing/2014/main" id="{290FD0F3-4CA4-4747-991F-DDBC08272998}"/>
                </a:ext>
              </a:extLst>
            </p:cNvPr>
            <p:cNvSpPr>
              <a:spLocks noChangeShapeType="1"/>
            </p:cNvSpPr>
            <p:nvPr/>
          </p:nvSpPr>
          <p:spPr bwMode="auto">
            <a:xfrm flipV="1">
              <a:off x="720" y="1324"/>
              <a:ext cx="1131" cy="884"/>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8" name="Group 12">
            <a:extLst>
              <a:ext uri="{FF2B5EF4-FFF2-40B4-BE49-F238E27FC236}">
                <a16:creationId xmlns:a16="http://schemas.microsoft.com/office/drawing/2014/main" id="{10B489D0-9510-4BEB-BC82-AAE90FF9B9D0}"/>
              </a:ext>
            </a:extLst>
          </p:cNvPr>
          <p:cNvGrpSpPr>
            <a:grpSpLocks/>
          </p:cNvGrpSpPr>
          <p:nvPr/>
        </p:nvGrpSpPr>
        <p:grpSpPr bwMode="auto">
          <a:xfrm>
            <a:off x="4946116" y="4346453"/>
            <a:ext cx="4306888" cy="1081088"/>
            <a:chOff x="-650" y="1577"/>
            <a:chExt cx="2713" cy="681"/>
          </a:xfrm>
        </p:grpSpPr>
        <p:sp>
          <p:nvSpPr>
            <p:cNvPr id="19" name="Line 13">
              <a:extLst>
                <a:ext uri="{FF2B5EF4-FFF2-40B4-BE49-F238E27FC236}">
                  <a16:creationId xmlns:a16="http://schemas.microsoft.com/office/drawing/2014/main" id="{F2F77269-6B17-4CB1-82CE-6E605D40996B}"/>
                </a:ext>
              </a:extLst>
            </p:cNvPr>
            <p:cNvSpPr>
              <a:spLocks noChangeShapeType="1"/>
            </p:cNvSpPr>
            <p:nvPr/>
          </p:nvSpPr>
          <p:spPr bwMode="auto">
            <a:xfrm flipH="1" flipV="1">
              <a:off x="-650" y="1577"/>
              <a:ext cx="2089" cy="559"/>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Text Box 14">
              <a:extLst>
                <a:ext uri="{FF2B5EF4-FFF2-40B4-BE49-F238E27FC236}">
                  <a16:creationId xmlns:a16="http://schemas.microsoft.com/office/drawing/2014/main" id="{3B9701F7-CE9A-462A-88FD-22EBDFF7CC4C}"/>
                </a:ext>
              </a:extLst>
            </p:cNvPr>
            <p:cNvSpPr txBox="1">
              <a:spLocks noChangeArrowheads="1"/>
            </p:cNvSpPr>
            <p:nvPr/>
          </p:nvSpPr>
          <p:spPr bwMode="auto">
            <a:xfrm>
              <a:off x="1439" y="1970"/>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dirty="0">
                  <a:latin typeface="Times New Roman" panose="02020603050405020304" pitchFamily="18" charset="0"/>
                </a:rPr>
                <a:t>C</a:t>
              </a:r>
              <a:r>
                <a:rPr lang="en-US" altLang="en-US" sz="2400" baseline="-25000" dirty="0">
                  <a:latin typeface="Times New Roman" panose="02020603050405020304" pitchFamily="18" charset="0"/>
                </a:rPr>
                <a:t>4</a:t>
              </a:r>
              <a:r>
                <a:rPr lang="en-US" altLang="en-US" sz="2400" dirty="0">
                  <a:latin typeface="Times New Roman" panose="02020603050405020304" pitchFamily="18" charset="0"/>
                </a:rPr>
                <a:t>AF</a:t>
              </a:r>
            </a:p>
          </p:txBody>
        </p:sp>
      </p:grpSp>
    </p:spTree>
    <p:extLst>
      <p:ext uri="{BB962C8B-B14F-4D97-AF65-F5344CB8AC3E}">
        <p14:creationId xmlns:p14="http://schemas.microsoft.com/office/powerpoint/2010/main" val="1896372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94E782-7A74-41D5-B4FA-9F33FB97E3B1}"/>
              </a:ext>
            </a:extLst>
          </p:cNvPr>
          <p:cNvSpPr>
            <a:spLocks noGrp="1"/>
          </p:cNvSpPr>
          <p:nvPr>
            <p:ph idx="1"/>
          </p:nvPr>
        </p:nvSpPr>
        <p:spPr>
          <a:xfrm>
            <a:off x="663566" y="1955411"/>
            <a:ext cx="8330379" cy="4417255"/>
          </a:xfrm>
        </p:spPr>
        <p:txBody>
          <a:bodyPr>
            <a:normAutofit fontScale="92500" lnSpcReduction="10000"/>
          </a:bodyPr>
          <a:lstStyle/>
          <a:p>
            <a:r>
              <a:rPr lang="en-US" altLang="en-US" sz="2600" dirty="0" err="1">
                <a:latin typeface="Arial" panose="020B0604020202020204" pitchFamily="34" charset="0"/>
                <a:cs typeface="Arial" panose="020B0604020202020204" pitchFamily="34" charset="0"/>
              </a:rPr>
              <a:t>Alite</a:t>
            </a:r>
            <a:r>
              <a:rPr lang="en-US" altLang="en-US" sz="2600" dirty="0">
                <a:latin typeface="Arial" panose="020B0604020202020204" pitchFamily="34" charset="0"/>
                <a:cs typeface="Arial" panose="020B0604020202020204" pitchFamily="34" charset="0"/>
              </a:rPr>
              <a:t> - C</a:t>
            </a:r>
            <a:r>
              <a:rPr lang="en-US" altLang="en-US" sz="2600" baseline="-25000" dirty="0">
                <a:latin typeface="Arial" panose="020B0604020202020204" pitchFamily="34" charset="0"/>
                <a:cs typeface="Arial" panose="020B0604020202020204" pitchFamily="34" charset="0"/>
              </a:rPr>
              <a:t>3</a:t>
            </a:r>
            <a:r>
              <a:rPr lang="en-US" altLang="en-US" sz="2600" dirty="0">
                <a:latin typeface="Arial" panose="020B0604020202020204" pitchFamily="34" charset="0"/>
                <a:cs typeface="Arial" panose="020B0604020202020204" pitchFamily="34" charset="0"/>
              </a:rPr>
              <a:t>S (Tricalcium Silicate)</a:t>
            </a:r>
          </a:p>
          <a:p>
            <a:pPr lvl="1"/>
            <a:r>
              <a:rPr lang="en-US" altLang="en-US" sz="2000" dirty="0">
                <a:latin typeface="Arial" panose="020B0604020202020204" pitchFamily="34" charset="0"/>
                <a:cs typeface="Arial" panose="020B0604020202020204" pitchFamily="34" charset="0"/>
              </a:rPr>
              <a:t>Lots of Heat Production and Early Age Strength</a:t>
            </a:r>
          </a:p>
          <a:p>
            <a:pPr lvl="1"/>
            <a:r>
              <a:rPr lang="en-US" altLang="en-US" sz="2000" dirty="0">
                <a:latin typeface="Arial" panose="020B0604020202020204" pitchFamily="34" charset="0"/>
                <a:cs typeface="Arial" panose="020B0604020202020204" pitchFamily="34" charset="0"/>
              </a:rPr>
              <a:t>Controls Initial and Final Setting</a:t>
            </a:r>
          </a:p>
          <a:p>
            <a:r>
              <a:rPr lang="en-US" altLang="en-US" sz="2600" dirty="0" err="1">
                <a:latin typeface="Arial" panose="020B0604020202020204" pitchFamily="34" charset="0"/>
                <a:cs typeface="Arial" panose="020B0604020202020204" pitchFamily="34" charset="0"/>
              </a:rPr>
              <a:t>Belite</a:t>
            </a:r>
            <a:r>
              <a:rPr lang="en-US" altLang="en-US" sz="2600" dirty="0">
                <a:latin typeface="Arial" panose="020B0604020202020204" pitchFamily="34" charset="0"/>
                <a:cs typeface="Arial" panose="020B0604020202020204" pitchFamily="34" charset="0"/>
              </a:rPr>
              <a:t> - C</a:t>
            </a:r>
            <a:r>
              <a:rPr lang="en-US" altLang="en-US" sz="2600" baseline="-25000" dirty="0">
                <a:latin typeface="Arial" panose="020B0604020202020204" pitchFamily="34" charset="0"/>
                <a:cs typeface="Arial" panose="020B0604020202020204" pitchFamily="34" charset="0"/>
              </a:rPr>
              <a:t>2</a:t>
            </a:r>
            <a:r>
              <a:rPr lang="en-US" altLang="en-US" sz="2600" dirty="0">
                <a:latin typeface="Arial" panose="020B0604020202020204" pitchFamily="34" charset="0"/>
                <a:cs typeface="Arial" panose="020B0604020202020204" pitchFamily="34" charset="0"/>
              </a:rPr>
              <a:t>S (</a:t>
            </a:r>
            <a:r>
              <a:rPr lang="en-US" altLang="en-US" sz="2600" dirty="0" err="1">
                <a:latin typeface="Arial" panose="020B0604020202020204" pitchFamily="34" charset="0"/>
                <a:cs typeface="Arial" panose="020B0604020202020204" pitchFamily="34" charset="0"/>
              </a:rPr>
              <a:t>Dicalcium</a:t>
            </a:r>
            <a:r>
              <a:rPr lang="en-US" altLang="en-US" sz="2600" dirty="0">
                <a:latin typeface="Arial" panose="020B0604020202020204" pitchFamily="34" charset="0"/>
                <a:cs typeface="Arial" panose="020B0604020202020204" pitchFamily="34" charset="0"/>
              </a:rPr>
              <a:t> Silicate)</a:t>
            </a:r>
          </a:p>
          <a:p>
            <a:pPr lvl="1"/>
            <a:r>
              <a:rPr lang="en-US" altLang="en-US" sz="2000" dirty="0">
                <a:latin typeface="Arial" panose="020B0604020202020204" pitchFamily="34" charset="0"/>
                <a:cs typeface="Arial" panose="020B0604020202020204" pitchFamily="34" charset="0"/>
              </a:rPr>
              <a:t>Later Age Strength and Less Heat Production</a:t>
            </a:r>
          </a:p>
          <a:p>
            <a:r>
              <a:rPr lang="en-US" altLang="en-US" sz="2600" dirty="0">
                <a:latin typeface="Arial" panose="020B0604020202020204" pitchFamily="34" charset="0"/>
                <a:cs typeface="Arial" panose="020B0604020202020204" pitchFamily="34" charset="0"/>
              </a:rPr>
              <a:t>Aluminate - C</a:t>
            </a:r>
            <a:r>
              <a:rPr lang="en-US" altLang="en-US" sz="2600" baseline="-25000" dirty="0">
                <a:latin typeface="Arial" panose="020B0604020202020204" pitchFamily="34" charset="0"/>
                <a:cs typeface="Arial" panose="020B0604020202020204" pitchFamily="34" charset="0"/>
              </a:rPr>
              <a:t>3</a:t>
            </a:r>
            <a:r>
              <a:rPr lang="en-US" altLang="en-US" sz="2600" dirty="0">
                <a:latin typeface="Arial" panose="020B0604020202020204" pitchFamily="34" charset="0"/>
                <a:cs typeface="Arial" panose="020B0604020202020204" pitchFamily="34" charset="0"/>
              </a:rPr>
              <a:t>A (Tricalcium Aluminate) </a:t>
            </a:r>
          </a:p>
          <a:p>
            <a:pPr lvl="1"/>
            <a:r>
              <a:rPr lang="en-US" altLang="en-US" sz="2000" dirty="0">
                <a:latin typeface="Arial" panose="020B0604020202020204" pitchFamily="34" charset="0"/>
                <a:cs typeface="Arial" panose="020B0604020202020204" pitchFamily="34" charset="0"/>
              </a:rPr>
              <a:t>Lots of Heat Production</a:t>
            </a:r>
          </a:p>
          <a:p>
            <a:pPr lvl="1"/>
            <a:r>
              <a:rPr lang="en-US" altLang="en-US" sz="2000" dirty="0">
                <a:latin typeface="Arial" panose="020B0604020202020204" pitchFamily="34" charset="0"/>
                <a:cs typeface="Arial" panose="020B0604020202020204" pitchFamily="34" charset="0"/>
              </a:rPr>
              <a:t>Contributes to very early Age Strength</a:t>
            </a:r>
          </a:p>
          <a:p>
            <a:pPr lvl="1"/>
            <a:r>
              <a:rPr lang="en-US" altLang="en-US" sz="2000" dirty="0">
                <a:latin typeface="Arial" panose="020B0604020202020204" pitchFamily="34" charset="0"/>
                <a:cs typeface="Arial" panose="020B0604020202020204" pitchFamily="34" charset="0"/>
              </a:rPr>
              <a:t>Controls Sulfate Attack Resistance</a:t>
            </a:r>
          </a:p>
          <a:p>
            <a:r>
              <a:rPr lang="en-US" altLang="en-US" sz="2600" dirty="0">
                <a:latin typeface="Arial" panose="020B0604020202020204" pitchFamily="34" charset="0"/>
                <a:cs typeface="Arial" panose="020B0604020202020204" pitchFamily="34" charset="0"/>
              </a:rPr>
              <a:t>Ferrite - C</a:t>
            </a:r>
            <a:r>
              <a:rPr lang="en-US" altLang="en-US" sz="2600" baseline="-25000" dirty="0">
                <a:latin typeface="Arial" panose="020B0604020202020204" pitchFamily="34" charset="0"/>
                <a:cs typeface="Arial" panose="020B0604020202020204" pitchFamily="34" charset="0"/>
              </a:rPr>
              <a:t>4</a:t>
            </a:r>
            <a:r>
              <a:rPr lang="en-US" altLang="en-US" sz="2600" dirty="0">
                <a:latin typeface="Arial" panose="020B0604020202020204" pitchFamily="34" charset="0"/>
                <a:cs typeface="Arial" panose="020B0604020202020204" pitchFamily="34" charset="0"/>
              </a:rPr>
              <a:t>AF (</a:t>
            </a:r>
            <a:r>
              <a:rPr lang="en-US" altLang="en-US" sz="2600" dirty="0" err="1">
                <a:latin typeface="Arial" panose="020B0604020202020204" pitchFamily="34" charset="0"/>
                <a:cs typeface="Arial" panose="020B0604020202020204" pitchFamily="34" charset="0"/>
              </a:rPr>
              <a:t>Tetracalcium</a:t>
            </a:r>
            <a:r>
              <a:rPr lang="en-US" altLang="en-US" sz="2600" dirty="0">
                <a:latin typeface="Arial" panose="020B0604020202020204" pitchFamily="34" charset="0"/>
                <a:cs typeface="Arial" panose="020B0604020202020204" pitchFamily="34" charset="0"/>
              </a:rPr>
              <a:t> </a:t>
            </a:r>
            <a:r>
              <a:rPr lang="en-US" altLang="en-US" sz="2600" dirty="0" err="1">
                <a:latin typeface="Arial" panose="020B0604020202020204" pitchFamily="34" charset="0"/>
                <a:cs typeface="Arial" panose="020B0604020202020204" pitchFamily="34" charset="0"/>
              </a:rPr>
              <a:t>Aluminoferrite</a:t>
            </a:r>
            <a:r>
              <a:rPr lang="en-US" altLang="en-US" sz="2600" dirty="0">
                <a:latin typeface="Arial" panose="020B0604020202020204" pitchFamily="34" charset="0"/>
                <a:cs typeface="Arial" panose="020B0604020202020204" pitchFamily="34" charset="0"/>
              </a:rPr>
              <a:t>) </a:t>
            </a:r>
          </a:p>
          <a:p>
            <a:pPr lvl="1"/>
            <a:r>
              <a:rPr lang="en-US" altLang="en-US" sz="2000" dirty="0">
                <a:latin typeface="Arial" panose="020B0604020202020204" pitchFamily="34" charset="0"/>
                <a:cs typeface="Arial" panose="020B0604020202020204" pitchFamily="34" charset="0"/>
              </a:rPr>
              <a:t>Some Heat Generation but Contributes Little Strength</a:t>
            </a:r>
          </a:p>
          <a:p>
            <a:pPr lvl="1"/>
            <a:r>
              <a:rPr lang="en-US" altLang="en-US" sz="2000" dirty="0">
                <a:latin typeface="Arial" panose="020B0604020202020204" pitchFamily="34" charset="0"/>
                <a:cs typeface="Arial" panose="020B0604020202020204" pitchFamily="34" charset="0"/>
              </a:rPr>
              <a:t>Responsible for Grey Color</a:t>
            </a:r>
          </a:p>
          <a:p>
            <a:pPr lvl="1"/>
            <a:r>
              <a:rPr lang="en-US" sz="2000" dirty="0">
                <a:latin typeface="Arial" panose="020B0604020202020204" pitchFamily="34" charset="0"/>
                <a:cs typeface="Arial" panose="020B0604020202020204" pitchFamily="34" charset="0"/>
              </a:rPr>
              <a:t>Lowers clinkering temperature</a:t>
            </a:r>
            <a:endParaRPr lang="en-US"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21515CB2-C1CC-4A35-ABDC-692F2B74D95C}"/>
              </a:ext>
            </a:extLst>
          </p:cNvPr>
          <p:cNvSpPr>
            <a:spLocks noGrp="1"/>
          </p:cNvSpPr>
          <p:nvPr>
            <p:ph type="title"/>
          </p:nvPr>
        </p:nvSpPr>
        <p:spPr>
          <a:xfrm>
            <a:off x="663566" y="1284630"/>
            <a:ext cx="7886700" cy="670781"/>
          </a:xfrm>
        </p:spPr>
        <p:txBody>
          <a:bodyPr>
            <a:normAutofit/>
          </a:bodyPr>
          <a:lstStyle/>
          <a:p>
            <a:r>
              <a:rPr lang="en-US" dirty="0">
                <a:latin typeface="Arial" panose="020B0604020202020204" pitchFamily="34" charset="0"/>
                <a:cs typeface="Arial" panose="020B0604020202020204" pitchFamily="34" charset="0"/>
              </a:rPr>
              <a:t>Clinker (Cement) Compounds</a:t>
            </a:r>
          </a:p>
        </p:txBody>
      </p:sp>
      <p:pic>
        <p:nvPicPr>
          <p:cNvPr id="9" name="Picture 3" descr="bacco alite">
            <a:extLst>
              <a:ext uri="{FF2B5EF4-FFF2-40B4-BE49-F238E27FC236}">
                <a16:creationId xmlns:a16="http://schemas.microsoft.com/office/drawing/2014/main" id="{71F8B655-5298-4653-AD2A-080203EB0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5452" y="1868103"/>
            <a:ext cx="4404905" cy="330277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AD16BEDB-8F20-45A0-A523-A9EE88E9E4C9}"/>
              </a:ext>
            </a:extLst>
          </p:cNvPr>
          <p:cNvSpPr txBox="1">
            <a:spLocks noChangeArrowheads="1"/>
          </p:cNvSpPr>
          <p:nvPr/>
        </p:nvSpPr>
        <p:spPr bwMode="auto">
          <a:xfrm>
            <a:off x="10414003" y="12488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dirty="0">
                <a:latin typeface="Times New Roman" panose="02020603050405020304" pitchFamily="18" charset="0"/>
              </a:rPr>
              <a:t>C</a:t>
            </a:r>
            <a:r>
              <a:rPr lang="en-US" altLang="en-US" sz="2400" baseline="-25000" dirty="0">
                <a:latin typeface="Times New Roman" panose="02020603050405020304" pitchFamily="18" charset="0"/>
              </a:rPr>
              <a:t>3</a:t>
            </a:r>
            <a:r>
              <a:rPr lang="en-US" altLang="en-US" sz="2400" dirty="0">
                <a:latin typeface="Times New Roman" panose="02020603050405020304" pitchFamily="18" charset="0"/>
              </a:rPr>
              <a:t>S (</a:t>
            </a:r>
            <a:r>
              <a:rPr lang="en-US" altLang="en-US" sz="2400" dirty="0" err="1">
                <a:latin typeface="Times New Roman" panose="02020603050405020304" pitchFamily="18" charset="0"/>
              </a:rPr>
              <a:t>alite</a:t>
            </a:r>
            <a:r>
              <a:rPr lang="en-US" altLang="en-US" sz="2400" dirty="0">
                <a:latin typeface="Times New Roman" panose="02020603050405020304" pitchFamily="18" charset="0"/>
              </a:rPr>
              <a:t>)</a:t>
            </a:r>
          </a:p>
        </p:txBody>
      </p:sp>
      <p:sp>
        <p:nvSpPr>
          <p:cNvPr id="11" name="Line 5">
            <a:extLst>
              <a:ext uri="{FF2B5EF4-FFF2-40B4-BE49-F238E27FC236}">
                <a16:creationId xmlns:a16="http://schemas.microsoft.com/office/drawing/2014/main" id="{048E17C4-49C5-491D-B712-A3ADD4F4EA21}"/>
              </a:ext>
            </a:extLst>
          </p:cNvPr>
          <p:cNvSpPr>
            <a:spLocks noChangeShapeType="1"/>
          </p:cNvSpPr>
          <p:nvPr/>
        </p:nvSpPr>
        <p:spPr bwMode="auto">
          <a:xfrm flipH="1">
            <a:off x="9522583" y="1650806"/>
            <a:ext cx="891164" cy="1275541"/>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2" name="Group 6">
            <a:extLst>
              <a:ext uri="{FF2B5EF4-FFF2-40B4-BE49-F238E27FC236}">
                <a16:creationId xmlns:a16="http://schemas.microsoft.com/office/drawing/2014/main" id="{4F29A3B4-8567-438A-9BAB-3F5B9101107D}"/>
              </a:ext>
            </a:extLst>
          </p:cNvPr>
          <p:cNvGrpSpPr>
            <a:grpSpLocks/>
          </p:cNvGrpSpPr>
          <p:nvPr/>
        </p:nvGrpSpPr>
        <p:grpSpPr bwMode="auto">
          <a:xfrm>
            <a:off x="7095860" y="1244408"/>
            <a:ext cx="1676400" cy="1077914"/>
            <a:chOff x="411" y="704"/>
            <a:chExt cx="1056" cy="679"/>
          </a:xfrm>
        </p:grpSpPr>
        <p:sp>
          <p:nvSpPr>
            <p:cNvPr id="13" name="Text Box 7">
              <a:extLst>
                <a:ext uri="{FF2B5EF4-FFF2-40B4-BE49-F238E27FC236}">
                  <a16:creationId xmlns:a16="http://schemas.microsoft.com/office/drawing/2014/main" id="{0DD19318-4F27-4E56-A709-55544E518BC8}"/>
                </a:ext>
              </a:extLst>
            </p:cNvPr>
            <p:cNvSpPr txBox="1">
              <a:spLocks noChangeArrowheads="1"/>
            </p:cNvSpPr>
            <p:nvPr/>
          </p:nvSpPr>
          <p:spPr bwMode="auto">
            <a:xfrm>
              <a:off x="411" y="704"/>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dirty="0">
                  <a:latin typeface="Times New Roman" panose="02020603050405020304" pitchFamily="18" charset="0"/>
                </a:rPr>
                <a:t>C</a:t>
              </a:r>
              <a:r>
                <a:rPr lang="en-US" altLang="en-US" sz="2400" baseline="-25000" dirty="0">
                  <a:latin typeface="Times New Roman" panose="02020603050405020304" pitchFamily="18" charset="0"/>
                </a:rPr>
                <a:t>2</a:t>
              </a:r>
              <a:r>
                <a:rPr lang="en-US" altLang="en-US" sz="2400" dirty="0">
                  <a:latin typeface="Times New Roman" panose="02020603050405020304" pitchFamily="18" charset="0"/>
                </a:rPr>
                <a:t>S (</a:t>
              </a:r>
              <a:r>
                <a:rPr lang="en-US" altLang="en-US" sz="2400" dirty="0" err="1">
                  <a:latin typeface="Times New Roman" panose="02020603050405020304" pitchFamily="18" charset="0"/>
                </a:rPr>
                <a:t>belite</a:t>
              </a:r>
              <a:r>
                <a:rPr lang="en-US" altLang="en-US" sz="2400" dirty="0">
                  <a:latin typeface="Times New Roman" panose="02020603050405020304" pitchFamily="18" charset="0"/>
                </a:rPr>
                <a:t>)</a:t>
              </a:r>
            </a:p>
          </p:txBody>
        </p:sp>
        <p:sp>
          <p:nvSpPr>
            <p:cNvPr id="14" name="Line 8">
              <a:extLst>
                <a:ext uri="{FF2B5EF4-FFF2-40B4-BE49-F238E27FC236}">
                  <a16:creationId xmlns:a16="http://schemas.microsoft.com/office/drawing/2014/main" id="{859B2B36-0185-495C-A31C-61F3C0E78679}"/>
                </a:ext>
              </a:extLst>
            </p:cNvPr>
            <p:cNvSpPr>
              <a:spLocks noChangeShapeType="1"/>
            </p:cNvSpPr>
            <p:nvPr/>
          </p:nvSpPr>
          <p:spPr bwMode="auto">
            <a:xfrm>
              <a:off x="744" y="1001"/>
              <a:ext cx="583" cy="382"/>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 name="Group 9">
            <a:extLst>
              <a:ext uri="{FF2B5EF4-FFF2-40B4-BE49-F238E27FC236}">
                <a16:creationId xmlns:a16="http://schemas.microsoft.com/office/drawing/2014/main" id="{E4E7B45A-2456-4874-8F36-37DD980E139A}"/>
              </a:ext>
            </a:extLst>
          </p:cNvPr>
          <p:cNvGrpSpPr>
            <a:grpSpLocks/>
          </p:cNvGrpSpPr>
          <p:nvPr/>
        </p:nvGrpSpPr>
        <p:grpSpPr bwMode="auto">
          <a:xfrm>
            <a:off x="7433997" y="3643507"/>
            <a:ext cx="992188" cy="2201863"/>
            <a:chOff x="288" y="965"/>
            <a:chExt cx="625" cy="1387"/>
          </a:xfrm>
        </p:grpSpPr>
        <p:sp>
          <p:nvSpPr>
            <p:cNvPr id="16" name="Text Box 10">
              <a:extLst>
                <a:ext uri="{FF2B5EF4-FFF2-40B4-BE49-F238E27FC236}">
                  <a16:creationId xmlns:a16="http://schemas.microsoft.com/office/drawing/2014/main" id="{C570FD18-046F-4FEB-B58C-BFCD41731B90}"/>
                </a:ext>
              </a:extLst>
            </p:cNvPr>
            <p:cNvSpPr txBox="1">
              <a:spLocks noChangeArrowheads="1"/>
            </p:cNvSpPr>
            <p:nvPr/>
          </p:nvSpPr>
          <p:spPr bwMode="auto">
            <a:xfrm>
              <a:off x="288" y="206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dirty="0">
                  <a:latin typeface="Times New Roman" panose="02020603050405020304" pitchFamily="18" charset="0"/>
                </a:rPr>
                <a:t>C</a:t>
              </a:r>
              <a:r>
                <a:rPr lang="en-US" altLang="en-US" sz="2400" baseline="-25000" dirty="0">
                  <a:latin typeface="Times New Roman" panose="02020603050405020304" pitchFamily="18" charset="0"/>
                </a:rPr>
                <a:t>3</a:t>
              </a:r>
              <a:r>
                <a:rPr lang="en-US" altLang="en-US" sz="2400" dirty="0">
                  <a:latin typeface="Times New Roman" panose="02020603050405020304" pitchFamily="18" charset="0"/>
                </a:rPr>
                <a:t>A</a:t>
              </a:r>
            </a:p>
          </p:txBody>
        </p:sp>
        <p:sp>
          <p:nvSpPr>
            <p:cNvPr id="17" name="Line 11">
              <a:extLst>
                <a:ext uri="{FF2B5EF4-FFF2-40B4-BE49-F238E27FC236}">
                  <a16:creationId xmlns:a16="http://schemas.microsoft.com/office/drawing/2014/main" id="{290FD0F3-4CA4-4747-991F-DDBC08272998}"/>
                </a:ext>
              </a:extLst>
            </p:cNvPr>
            <p:cNvSpPr>
              <a:spLocks noChangeShapeType="1"/>
            </p:cNvSpPr>
            <p:nvPr/>
          </p:nvSpPr>
          <p:spPr bwMode="auto">
            <a:xfrm flipV="1">
              <a:off x="720" y="965"/>
              <a:ext cx="193" cy="1243"/>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8" name="Group 12">
            <a:extLst>
              <a:ext uri="{FF2B5EF4-FFF2-40B4-BE49-F238E27FC236}">
                <a16:creationId xmlns:a16="http://schemas.microsoft.com/office/drawing/2014/main" id="{10B489D0-9510-4BEB-BC82-AAE90FF9B9D0}"/>
              </a:ext>
            </a:extLst>
          </p:cNvPr>
          <p:cNvGrpSpPr>
            <a:grpSpLocks/>
          </p:cNvGrpSpPr>
          <p:nvPr/>
        </p:nvGrpSpPr>
        <p:grpSpPr bwMode="auto">
          <a:xfrm>
            <a:off x="8772528" y="3797813"/>
            <a:ext cx="2479675" cy="1992313"/>
            <a:chOff x="-650" y="1577"/>
            <a:chExt cx="1562" cy="1255"/>
          </a:xfrm>
        </p:grpSpPr>
        <p:sp>
          <p:nvSpPr>
            <p:cNvPr id="19" name="Line 13">
              <a:extLst>
                <a:ext uri="{FF2B5EF4-FFF2-40B4-BE49-F238E27FC236}">
                  <a16:creationId xmlns:a16="http://schemas.microsoft.com/office/drawing/2014/main" id="{F2F77269-6B17-4CB1-82CE-6E605D40996B}"/>
                </a:ext>
              </a:extLst>
            </p:cNvPr>
            <p:cNvSpPr>
              <a:spLocks noChangeShapeType="1"/>
            </p:cNvSpPr>
            <p:nvPr/>
          </p:nvSpPr>
          <p:spPr bwMode="auto">
            <a:xfrm flipH="1" flipV="1">
              <a:off x="-650" y="1577"/>
              <a:ext cx="938" cy="1073"/>
            </a:xfrm>
            <a:prstGeom prst="line">
              <a:avLst/>
            </a:prstGeom>
            <a:noFill/>
            <a:ln w="254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Text Box 14">
              <a:extLst>
                <a:ext uri="{FF2B5EF4-FFF2-40B4-BE49-F238E27FC236}">
                  <a16:creationId xmlns:a16="http://schemas.microsoft.com/office/drawing/2014/main" id="{3B9701F7-CE9A-462A-88FD-22EBDFF7CC4C}"/>
                </a:ext>
              </a:extLst>
            </p:cNvPr>
            <p:cNvSpPr txBox="1">
              <a:spLocks noChangeArrowheads="1"/>
            </p:cNvSpPr>
            <p:nvPr/>
          </p:nvSpPr>
          <p:spPr bwMode="auto">
            <a:xfrm>
              <a:off x="288" y="2544"/>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dirty="0">
                  <a:latin typeface="Times New Roman" panose="02020603050405020304" pitchFamily="18" charset="0"/>
                </a:rPr>
                <a:t>C</a:t>
              </a:r>
              <a:r>
                <a:rPr lang="en-US" altLang="en-US" sz="2400" baseline="-25000" dirty="0">
                  <a:latin typeface="Times New Roman" panose="02020603050405020304" pitchFamily="18" charset="0"/>
                </a:rPr>
                <a:t>4</a:t>
              </a:r>
              <a:r>
                <a:rPr lang="en-US" altLang="en-US" sz="2400" dirty="0">
                  <a:latin typeface="Times New Roman" panose="02020603050405020304" pitchFamily="18" charset="0"/>
                </a:rPr>
                <a:t>AF</a:t>
              </a:r>
            </a:p>
          </p:txBody>
        </p:sp>
      </p:grpSp>
    </p:spTree>
    <p:custDataLst>
      <p:tags r:id="rId1"/>
    </p:custDataLst>
    <p:extLst>
      <p:ext uri="{BB962C8B-B14F-4D97-AF65-F5344CB8AC3E}">
        <p14:creationId xmlns:p14="http://schemas.microsoft.com/office/powerpoint/2010/main" val="183261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979540D2-C4BF-3640-8636-A2498A3A34D1}"/>
              </a:ext>
            </a:extLst>
          </p:cNvPr>
          <p:cNvSpPr>
            <a:spLocks noGrp="1"/>
          </p:cNvSpPr>
          <p:nvPr>
            <p:ph type="title"/>
          </p:nvPr>
        </p:nvSpPr>
        <p:spPr>
          <a:xfrm>
            <a:off x="755374" y="1393827"/>
            <a:ext cx="8938431" cy="594000"/>
          </a:xfrm>
        </p:spPr>
        <p:txBody>
          <a:bodyPr/>
          <a:lstStyle/>
          <a:p>
            <a:r>
              <a:rPr lang="en-US" altLang="en-US" dirty="0"/>
              <a:t>Safety First!</a:t>
            </a:r>
          </a:p>
        </p:txBody>
      </p:sp>
      <p:sp>
        <p:nvSpPr>
          <p:cNvPr id="84995" name="Content Placeholder 2">
            <a:extLst>
              <a:ext uri="{FF2B5EF4-FFF2-40B4-BE49-F238E27FC236}">
                <a16:creationId xmlns:a16="http://schemas.microsoft.com/office/drawing/2014/main" id="{E3D385BE-BFD0-944E-859D-02205393C92F}"/>
              </a:ext>
            </a:extLst>
          </p:cNvPr>
          <p:cNvSpPr>
            <a:spLocks noGrp="1"/>
          </p:cNvSpPr>
          <p:nvPr>
            <p:ph idx="1"/>
          </p:nvPr>
        </p:nvSpPr>
        <p:spPr>
          <a:xfrm>
            <a:off x="755374" y="2209801"/>
            <a:ext cx="6082748" cy="3753677"/>
          </a:xfrm>
        </p:spPr>
        <p:txBody>
          <a:bodyPr>
            <a:normAutofit/>
          </a:bodyPr>
          <a:lstStyle/>
          <a:p>
            <a:r>
              <a:rPr lang="en-US" altLang="en-US" dirty="0"/>
              <a:t>Always wear proper personal protective equipment (PPE) when working with cement and concrete</a:t>
            </a:r>
          </a:p>
          <a:p>
            <a:pPr lvl="1"/>
            <a:r>
              <a:rPr lang="en-US" altLang="en-US" dirty="0"/>
              <a:t>Gloves</a:t>
            </a:r>
          </a:p>
          <a:p>
            <a:pPr lvl="2"/>
            <a:r>
              <a:rPr lang="en-US" altLang="en-US" dirty="0"/>
              <a:t>Cover all exposed skin that may come in contact with the cement or concrete</a:t>
            </a:r>
          </a:p>
          <a:p>
            <a:pPr lvl="1"/>
            <a:r>
              <a:rPr lang="en-US" altLang="en-US" dirty="0"/>
              <a:t>Eye protection</a:t>
            </a:r>
          </a:p>
          <a:p>
            <a:pPr lvl="1"/>
            <a:r>
              <a:rPr lang="en-US" altLang="en-US" sz="2000" dirty="0"/>
              <a:t>Respirator</a:t>
            </a:r>
          </a:p>
          <a:p>
            <a:pPr lvl="1"/>
            <a:r>
              <a:rPr lang="en-US" altLang="en-US" sz="2000" dirty="0"/>
              <a:t>Hearing protection</a:t>
            </a:r>
          </a:p>
          <a:p>
            <a:pPr lvl="1"/>
            <a:r>
              <a:rPr lang="en-US" altLang="en-US" sz="2000" dirty="0"/>
              <a:t>Safety shoes</a:t>
            </a:r>
          </a:p>
          <a:p>
            <a:pPr lvl="2"/>
            <a:endParaRPr lang="en-US" altLang="en-US" dirty="0"/>
          </a:p>
        </p:txBody>
      </p:sp>
      <p:pic>
        <p:nvPicPr>
          <p:cNvPr id="4" name="Picture 6" descr="350px-PH_scale">
            <a:extLst>
              <a:ext uri="{FF2B5EF4-FFF2-40B4-BE49-F238E27FC236}">
                <a16:creationId xmlns:a16="http://schemas.microsoft.com/office/drawing/2014/main" id="{F63DC101-4AB4-4B5C-84A0-37E218ECE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325531" y="1785178"/>
            <a:ext cx="4445000" cy="4178300"/>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 name="Straight Arrow Connector 4">
            <a:extLst>
              <a:ext uri="{FF2B5EF4-FFF2-40B4-BE49-F238E27FC236}">
                <a16:creationId xmlns:a16="http://schemas.microsoft.com/office/drawing/2014/main" id="{854EFF6E-3E3D-41CA-A224-B812E4C12B3C}"/>
              </a:ext>
            </a:extLst>
          </p:cNvPr>
          <p:cNvCxnSpPr/>
          <p:nvPr/>
        </p:nvCxnSpPr>
        <p:spPr>
          <a:xfrm flipH="1">
            <a:off x="9857547" y="5286765"/>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F074219-8736-4388-B1FD-E0CC30DC9FDF}"/>
              </a:ext>
            </a:extLst>
          </p:cNvPr>
          <p:cNvSpPr txBox="1">
            <a:spLocks noChangeArrowheads="1"/>
          </p:cNvSpPr>
          <p:nvPr/>
        </p:nvSpPr>
        <p:spPr bwMode="auto">
          <a:xfrm>
            <a:off x="10463120" y="5002774"/>
            <a:ext cx="17970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600" b="1" dirty="0">
                <a:solidFill>
                  <a:srgbClr val="FF0000"/>
                </a:solidFill>
              </a:rPr>
              <a:t>Portland Cement &amp; Concrete</a:t>
            </a:r>
          </a:p>
        </p:txBody>
      </p:sp>
    </p:spTree>
    <p:custDataLst>
      <p:tags r:id="rId1"/>
    </p:custDataLst>
    <p:extLst>
      <p:ext uri="{BB962C8B-B14F-4D97-AF65-F5344CB8AC3E}">
        <p14:creationId xmlns:p14="http://schemas.microsoft.com/office/powerpoint/2010/main" val="302075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7" name="Slide Number Placeholder 1">
            <a:extLst>
              <a:ext uri="{FF2B5EF4-FFF2-40B4-BE49-F238E27FC236}">
                <a16:creationId xmlns:a16="http://schemas.microsoft.com/office/drawing/2014/main" id="{FB14CDD6-412F-8146-A367-04195871A991}"/>
              </a:ext>
            </a:extLst>
          </p:cNvPr>
          <p:cNvSpPr>
            <a:spLocks noGrp="1"/>
          </p:cNvSpPr>
          <p:nvPr>
            <p:ph type="sldNum" sz="quarter" idx="4294967295"/>
          </p:nvPr>
        </p:nvSpPr>
        <p:spPr bwMode="auto">
          <a:xfrm>
            <a:off x="0" y="6492875"/>
            <a:ext cx="508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0C147C0-9A64-0846-8900-7D5D2B07FA99}" type="slidenum">
              <a:rPr lang="en-US" altLang="en-US" sz="1200">
                <a:solidFill>
                  <a:srgbClr val="898989"/>
                </a:solidFill>
                <a:latin typeface="Arial" panose="020B0604020202020204" pitchFamily="34" charset="0"/>
              </a:rPr>
              <a:pPr>
                <a:spcBef>
                  <a:spcPct val="0"/>
                </a:spcBef>
                <a:buFontTx/>
                <a:buNone/>
              </a:pPr>
              <a:t>20</a:t>
            </a:fld>
            <a:endParaRPr lang="en-US" altLang="en-US" sz="1200">
              <a:solidFill>
                <a:srgbClr val="898989"/>
              </a:solidFill>
              <a:latin typeface="Arial" panose="020B0604020202020204" pitchFamily="34" charset="0"/>
            </a:endParaRPr>
          </a:p>
        </p:txBody>
      </p:sp>
      <p:pic>
        <p:nvPicPr>
          <p:cNvPr id="128003" name="Picture 3">
            <a:extLst>
              <a:ext uri="{FF2B5EF4-FFF2-40B4-BE49-F238E27FC236}">
                <a16:creationId xmlns:a16="http://schemas.microsoft.com/office/drawing/2014/main" id="{866DE6A9-E693-584A-B018-DCC634774707}"/>
              </a:ext>
            </a:extLst>
          </p:cNvPr>
          <p:cNvPicPr>
            <a:picLocks noChangeArrowheads="1"/>
          </p:cNvPicPr>
          <p:nvPr/>
        </p:nvPicPr>
        <p:blipFill>
          <a:blip r:embed="rId3">
            <a:extLst>
              <a:ext uri="{28A0092B-C50C-407E-A947-70E740481C1C}">
                <a14:useLocalDpi xmlns:a14="http://schemas.microsoft.com/office/drawing/2010/main" val="0"/>
              </a:ext>
            </a:extLst>
          </a:blip>
          <a:srcRect l="2000" t="20560" r="3430" b="22270"/>
          <a:stretch>
            <a:fillRect/>
          </a:stretch>
        </p:blipFill>
        <p:spPr bwMode="auto">
          <a:xfrm>
            <a:off x="1524001" y="2582334"/>
            <a:ext cx="900112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4" name="Group 4">
            <a:extLst>
              <a:ext uri="{FF2B5EF4-FFF2-40B4-BE49-F238E27FC236}">
                <a16:creationId xmlns:a16="http://schemas.microsoft.com/office/drawing/2014/main" id="{06C5F69F-658C-6F4C-B184-CA7174F3C93C}"/>
              </a:ext>
            </a:extLst>
          </p:cNvPr>
          <p:cNvGrpSpPr>
            <a:grpSpLocks/>
          </p:cNvGrpSpPr>
          <p:nvPr/>
        </p:nvGrpSpPr>
        <p:grpSpPr bwMode="auto">
          <a:xfrm>
            <a:off x="1524001" y="2658533"/>
            <a:ext cx="9109075" cy="3525838"/>
            <a:chOff x="0" y="916"/>
            <a:chExt cx="5738" cy="2221"/>
          </a:xfrm>
        </p:grpSpPr>
        <p:sp>
          <p:nvSpPr>
            <p:cNvPr id="128008" name="Rectangle 5">
              <a:extLst>
                <a:ext uri="{FF2B5EF4-FFF2-40B4-BE49-F238E27FC236}">
                  <a16:creationId xmlns:a16="http://schemas.microsoft.com/office/drawing/2014/main" id="{FB6EF035-DFD1-FB41-92A5-F9BB53D8AFA4}"/>
                </a:ext>
              </a:extLst>
            </p:cNvPr>
            <p:cNvSpPr>
              <a:spLocks noChangeArrowheads="1"/>
            </p:cNvSpPr>
            <p:nvPr/>
          </p:nvSpPr>
          <p:spPr bwMode="auto">
            <a:xfrm>
              <a:off x="0" y="1274"/>
              <a:ext cx="42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solidFill>
                    <a:srgbClr val="000066"/>
                  </a:solidFill>
                  <a:latin typeface="Times New Roman" panose="02020603050405020304" pitchFamily="18" charset="0"/>
                </a:rPr>
                <a:t>Kiln</a:t>
              </a:r>
              <a:endParaRPr lang="en-US" altLang="en-US" sz="2000" b="1">
                <a:solidFill>
                  <a:srgbClr val="000066"/>
                </a:solidFill>
                <a:latin typeface="Arial" panose="020B0604020202020204" pitchFamily="34" charset="0"/>
              </a:endParaRPr>
            </a:p>
          </p:txBody>
        </p:sp>
        <p:sp>
          <p:nvSpPr>
            <p:cNvPr id="128009" name="Rectangle 6">
              <a:extLst>
                <a:ext uri="{FF2B5EF4-FFF2-40B4-BE49-F238E27FC236}">
                  <a16:creationId xmlns:a16="http://schemas.microsoft.com/office/drawing/2014/main" id="{7B07C837-526B-154F-B810-1E56A58961F0}"/>
                </a:ext>
              </a:extLst>
            </p:cNvPr>
            <p:cNvSpPr>
              <a:spLocks noChangeArrowheads="1"/>
            </p:cNvSpPr>
            <p:nvPr/>
          </p:nvSpPr>
          <p:spPr bwMode="auto">
            <a:xfrm>
              <a:off x="649" y="2332"/>
              <a:ext cx="646"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rgbClr val="000066"/>
                  </a:solidFill>
                  <a:latin typeface="Times New Roman" panose="02020603050405020304" pitchFamily="18" charset="0"/>
                </a:rPr>
                <a:t>Clinker</a:t>
              </a:r>
            </a:p>
            <a:p>
              <a:pPr algn="ctr">
                <a:spcBef>
                  <a:spcPct val="0"/>
                </a:spcBef>
                <a:buFontTx/>
                <a:buNone/>
              </a:pPr>
              <a:r>
                <a:rPr lang="en-US" altLang="en-US" sz="2000" b="1">
                  <a:solidFill>
                    <a:srgbClr val="000066"/>
                  </a:solidFill>
                  <a:latin typeface="Times New Roman" panose="02020603050405020304" pitchFamily="18" charset="0"/>
                </a:rPr>
                <a:t>Cooler</a:t>
              </a:r>
            </a:p>
          </p:txBody>
        </p:sp>
        <p:sp>
          <p:nvSpPr>
            <p:cNvPr id="128010" name="Rectangle 7">
              <a:extLst>
                <a:ext uri="{FF2B5EF4-FFF2-40B4-BE49-F238E27FC236}">
                  <a16:creationId xmlns:a16="http://schemas.microsoft.com/office/drawing/2014/main" id="{0822702F-09E0-D14E-BB64-59257DA2FC3A}"/>
                </a:ext>
              </a:extLst>
            </p:cNvPr>
            <p:cNvSpPr>
              <a:spLocks noChangeArrowheads="1"/>
            </p:cNvSpPr>
            <p:nvPr/>
          </p:nvSpPr>
          <p:spPr bwMode="auto">
            <a:xfrm>
              <a:off x="2626" y="2559"/>
              <a:ext cx="75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rgbClr val="000066"/>
                  </a:solidFill>
                  <a:latin typeface="Times New Roman" panose="02020603050405020304" pitchFamily="18" charset="0"/>
                </a:rPr>
                <a:t>Grinding</a:t>
              </a:r>
            </a:p>
            <a:p>
              <a:pPr algn="ctr">
                <a:spcBef>
                  <a:spcPct val="0"/>
                </a:spcBef>
                <a:buFontTx/>
                <a:buNone/>
              </a:pPr>
              <a:r>
                <a:rPr lang="en-US" altLang="en-US" sz="2000" b="1">
                  <a:solidFill>
                    <a:srgbClr val="000066"/>
                  </a:solidFill>
                  <a:latin typeface="Times New Roman" panose="02020603050405020304" pitchFamily="18" charset="0"/>
                </a:rPr>
                <a:t>Mill</a:t>
              </a:r>
            </a:p>
          </p:txBody>
        </p:sp>
        <p:sp>
          <p:nvSpPr>
            <p:cNvPr id="128011" name="Rectangle 8">
              <a:extLst>
                <a:ext uri="{FF2B5EF4-FFF2-40B4-BE49-F238E27FC236}">
                  <a16:creationId xmlns:a16="http://schemas.microsoft.com/office/drawing/2014/main" id="{FC4886FC-83DC-194D-A846-200907519A3D}"/>
                </a:ext>
              </a:extLst>
            </p:cNvPr>
            <p:cNvSpPr>
              <a:spLocks noChangeArrowheads="1"/>
            </p:cNvSpPr>
            <p:nvPr/>
          </p:nvSpPr>
          <p:spPr bwMode="auto">
            <a:xfrm>
              <a:off x="4117" y="2729"/>
              <a:ext cx="41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rgbClr val="000066"/>
                  </a:solidFill>
                  <a:latin typeface="Times New Roman" panose="02020603050405020304" pitchFamily="18" charset="0"/>
                </a:rPr>
                <a:t>Bulk</a:t>
              </a:r>
            </a:p>
            <a:p>
              <a:pPr algn="ctr">
                <a:spcBef>
                  <a:spcPct val="0"/>
                </a:spcBef>
                <a:buFontTx/>
                <a:buNone/>
              </a:pPr>
              <a:endParaRPr lang="en-US" altLang="en-US" sz="1800" b="1">
                <a:solidFill>
                  <a:srgbClr val="000066"/>
                </a:solidFill>
                <a:latin typeface="Arial" panose="020B0604020202020204" pitchFamily="34" charset="0"/>
              </a:endParaRPr>
            </a:p>
          </p:txBody>
        </p:sp>
        <p:sp>
          <p:nvSpPr>
            <p:cNvPr id="128012" name="Rectangle 9">
              <a:extLst>
                <a:ext uri="{FF2B5EF4-FFF2-40B4-BE49-F238E27FC236}">
                  <a16:creationId xmlns:a16="http://schemas.microsoft.com/office/drawing/2014/main" id="{8C273446-3EDB-304F-AB9F-34F0B6D85D22}"/>
                </a:ext>
              </a:extLst>
            </p:cNvPr>
            <p:cNvSpPr>
              <a:spLocks noChangeArrowheads="1"/>
            </p:cNvSpPr>
            <p:nvPr/>
          </p:nvSpPr>
          <p:spPr bwMode="auto">
            <a:xfrm>
              <a:off x="1517" y="1079"/>
              <a:ext cx="5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b="1">
                  <a:solidFill>
                    <a:srgbClr val="000066"/>
                  </a:solidFill>
                  <a:latin typeface="Times New Roman" panose="02020603050405020304" pitchFamily="18" charset="0"/>
                </a:rPr>
                <a:t>Clinker</a:t>
              </a:r>
              <a:endParaRPr lang="en-US" altLang="en-US" sz="1800" b="1">
                <a:solidFill>
                  <a:srgbClr val="000066"/>
                </a:solidFill>
                <a:latin typeface="Times New Roman" panose="02020603050405020304" pitchFamily="18" charset="0"/>
              </a:endParaRPr>
            </a:p>
          </p:txBody>
        </p:sp>
        <p:sp>
          <p:nvSpPr>
            <p:cNvPr id="128013" name="Rectangle 10">
              <a:extLst>
                <a:ext uri="{FF2B5EF4-FFF2-40B4-BE49-F238E27FC236}">
                  <a16:creationId xmlns:a16="http://schemas.microsoft.com/office/drawing/2014/main" id="{D378F4B5-55E0-7B4D-A073-120EC330A30F}"/>
                </a:ext>
              </a:extLst>
            </p:cNvPr>
            <p:cNvSpPr>
              <a:spLocks noChangeArrowheads="1"/>
            </p:cNvSpPr>
            <p:nvPr/>
          </p:nvSpPr>
          <p:spPr bwMode="auto">
            <a:xfrm>
              <a:off x="1928" y="1065"/>
              <a:ext cx="939"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143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a:spcBef>
                  <a:spcPct val="0"/>
                </a:spcBef>
                <a:buFontTx/>
                <a:buNone/>
              </a:pPr>
              <a:r>
                <a:rPr lang="en-US" altLang="en-US" sz="1700" b="1">
                  <a:solidFill>
                    <a:srgbClr val="000066"/>
                  </a:solidFill>
                  <a:latin typeface="Times New Roman" panose="02020603050405020304" pitchFamily="18" charset="0"/>
                </a:rPr>
                <a:t>Gypsum</a:t>
              </a:r>
              <a:endParaRPr lang="en-US" altLang="en-US" sz="1800" b="1">
                <a:solidFill>
                  <a:srgbClr val="000066"/>
                </a:solidFill>
                <a:latin typeface="Arial" panose="020B0604020202020204" pitchFamily="34" charset="0"/>
              </a:endParaRPr>
            </a:p>
          </p:txBody>
        </p:sp>
        <p:sp>
          <p:nvSpPr>
            <p:cNvPr id="128014" name="Rectangle 11">
              <a:extLst>
                <a:ext uri="{FF2B5EF4-FFF2-40B4-BE49-F238E27FC236}">
                  <a16:creationId xmlns:a16="http://schemas.microsoft.com/office/drawing/2014/main" id="{4BC5DA85-72B9-DB4E-9410-338008E4D232}"/>
                </a:ext>
              </a:extLst>
            </p:cNvPr>
            <p:cNvSpPr>
              <a:spLocks noChangeArrowheads="1"/>
            </p:cNvSpPr>
            <p:nvPr/>
          </p:nvSpPr>
          <p:spPr bwMode="auto">
            <a:xfrm>
              <a:off x="2814" y="916"/>
              <a:ext cx="65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b="1">
                  <a:solidFill>
                    <a:srgbClr val="000066"/>
                  </a:solidFill>
                  <a:latin typeface="Times New Roman" panose="02020603050405020304" pitchFamily="18" charset="0"/>
                </a:rPr>
                <a:t>Dust</a:t>
              </a:r>
            </a:p>
            <a:p>
              <a:pPr>
                <a:spcBef>
                  <a:spcPct val="0"/>
                </a:spcBef>
                <a:buFontTx/>
                <a:buNone/>
              </a:pPr>
              <a:r>
                <a:rPr lang="en-US" altLang="en-US" sz="1700" b="1">
                  <a:solidFill>
                    <a:srgbClr val="000066"/>
                  </a:solidFill>
                  <a:latin typeface="Times New Roman" panose="02020603050405020304" pitchFamily="18" charset="0"/>
                </a:rPr>
                <a:t>Collector</a:t>
              </a:r>
              <a:endParaRPr lang="en-US" altLang="en-US" sz="1800" b="1">
                <a:solidFill>
                  <a:srgbClr val="000066"/>
                </a:solidFill>
                <a:latin typeface="Arial" panose="020B0604020202020204" pitchFamily="34" charset="0"/>
              </a:endParaRPr>
            </a:p>
          </p:txBody>
        </p:sp>
        <p:sp>
          <p:nvSpPr>
            <p:cNvPr id="128015" name="Rectangle 12">
              <a:extLst>
                <a:ext uri="{FF2B5EF4-FFF2-40B4-BE49-F238E27FC236}">
                  <a16:creationId xmlns:a16="http://schemas.microsoft.com/office/drawing/2014/main" id="{A14FE116-8DBC-F943-94AD-8FC236A0F06F}"/>
                </a:ext>
              </a:extLst>
            </p:cNvPr>
            <p:cNvSpPr>
              <a:spLocks noChangeArrowheads="1"/>
            </p:cNvSpPr>
            <p:nvPr/>
          </p:nvSpPr>
          <p:spPr bwMode="auto">
            <a:xfrm>
              <a:off x="4372" y="2729"/>
              <a:ext cx="7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rgbClr val="000066"/>
                  </a:solidFill>
                  <a:latin typeface="Times New Roman" panose="02020603050405020304" pitchFamily="18" charset="0"/>
                </a:rPr>
                <a:t>  Loading</a:t>
              </a:r>
            </a:p>
          </p:txBody>
        </p:sp>
        <p:sp>
          <p:nvSpPr>
            <p:cNvPr id="128016" name="Rectangle 13">
              <a:extLst>
                <a:ext uri="{FF2B5EF4-FFF2-40B4-BE49-F238E27FC236}">
                  <a16:creationId xmlns:a16="http://schemas.microsoft.com/office/drawing/2014/main" id="{EBDA9945-B087-3340-9E35-8E6AD7AAAFAB}"/>
                </a:ext>
              </a:extLst>
            </p:cNvPr>
            <p:cNvSpPr>
              <a:spLocks noChangeArrowheads="1"/>
            </p:cNvSpPr>
            <p:nvPr/>
          </p:nvSpPr>
          <p:spPr bwMode="auto">
            <a:xfrm>
              <a:off x="3378" y="2682"/>
              <a:ext cx="60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rgbClr val="000066"/>
                  </a:solidFill>
                  <a:latin typeface="Times New Roman" panose="02020603050405020304" pitchFamily="18" charset="0"/>
                </a:rPr>
                <a:t>Cement</a:t>
              </a:r>
            </a:p>
            <a:p>
              <a:pPr algn="ctr">
                <a:spcBef>
                  <a:spcPct val="0"/>
                </a:spcBef>
                <a:buFontTx/>
                <a:buNone/>
              </a:pPr>
              <a:r>
                <a:rPr lang="en-US" altLang="en-US" sz="1800" b="1">
                  <a:solidFill>
                    <a:srgbClr val="000066"/>
                  </a:solidFill>
                  <a:latin typeface="Times New Roman" panose="02020603050405020304" pitchFamily="18" charset="0"/>
                </a:rPr>
                <a:t>Pump</a:t>
              </a:r>
              <a:endParaRPr lang="en-US" altLang="en-US" sz="1800" b="1">
                <a:solidFill>
                  <a:srgbClr val="000066"/>
                </a:solidFill>
                <a:latin typeface="Arial" panose="020B0604020202020204" pitchFamily="34" charset="0"/>
              </a:endParaRPr>
            </a:p>
          </p:txBody>
        </p:sp>
        <p:sp>
          <p:nvSpPr>
            <p:cNvPr id="128017" name="Rectangle 14">
              <a:extLst>
                <a:ext uri="{FF2B5EF4-FFF2-40B4-BE49-F238E27FC236}">
                  <a16:creationId xmlns:a16="http://schemas.microsoft.com/office/drawing/2014/main" id="{BFD56C0C-4E34-434C-8DEE-0B02A5440E8B}"/>
                </a:ext>
              </a:extLst>
            </p:cNvPr>
            <p:cNvSpPr>
              <a:spLocks noChangeArrowheads="1"/>
            </p:cNvSpPr>
            <p:nvPr/>
          </p:nvSpPr>
          <p:spPr bwMode="auto">
            <a:xfrm>
              <a:off x="3940" y="1052"/>
              <a:ext cx="10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rgbClr val="000066"/>
                  </a:solidFill>
                  <a:latin typeface="Times New Roman" panose="02020603050405020304" pitchFamily="18" charset="0"/>
                </a:rPr>
                <a:t>Storage Silos</a:t>
              </a:r>
              <a:endParaRPr lang="en-US" altLang="en-US" sz="2000" b="1">
                <a:solidFill>
                  <a:srgbClr val="000066"/>
                </a:solidFill>
                <a:latin typeface="Arial" panose="020B0604020202020204" pitchFamily="34" charset="0"/>
              </a:endParaRPr>
            </a:p>
          </p:txBody>
        </p:sp>
        <p:sp>
          <p:nvSpPr>
            <p:cNvPr id="128018" name="Rectangle 15">
              <a:extLst>
                <a:ext uri="{FF2B5EF4-FFF2-40B4-BE49-F238E27FC236}">
                  <a16:creationId xmlns:a16="http://schemas.microsoft.com/office/drawing/2014/main" id="{CD9B634B-7829-344D-99A0-30A775046BF1}"/>
                </a:ext>
              </a:extLst>
            </p:cNvPr>
            <p:cNvSpPr>
              <a:spLocks noChangeArrowheads="1"/>
            </p:cNvSpPr>
            <p:nvPr/>
          </p:nvSpPr>
          <p:spPr bwMode="auto">
            <a:xfrm>
              <a:off x="5112" y="2577"/>
              <a:ext cx="62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rgbClr val="000066"/>
                  </a:solidFill>
                  <a:latin typeface="Times New Roman" panose="02020603050405020304" pitchFamily="18" charset="0"/>
                </a:rPr>
                <a:t>Bagging</a:t>
              </a:r>
            </a:p>
            <a:p>
              <a:pPr algn="ctr">
                <a:spcBef>
                  <a:spcPct val="0"/>
                </a:spcBef>
                <a:buFontTx/>
                <a:buNone/>
              </a:pPr>
              <a:r>
                <a:rPr lang="en-US" altLang="en-US" sz="1800" b="1">
                  <a:solidFill>
                    <a:srgbClr val="000066"/>
                  </a:solidFill>
                  <a:latin typeface="Times New Roman" panose="02020603050405020304" pitchFamily="18" charset="0"/>
                </a:rPr>
                <a:t>Facility</a:t>
              </a:r>
              <a:endParaRPr lang="en-US" altLang="en-US" sz="1800" b="1">
                <a:solidFill>
                  <a:srgbClr val="000066"/>
                </a:solidFill>
                <a:latin typeface="Arial" panose="020B0604020202020204" pitchFamily="34" charset="0"/>
              </a:endParaRPr>
            </a:p>
          </p:txBody>
        </p:sp>
      </p:grpSp>
      <p:sp>
        <p:nvSpPr>
          <p:cNvPr id="128005" name="Oval 16">
            <a:extLst>
              <a:ext uri="{FF2B5EF4-FFF2-40B4-BE49-F238E27FC236}">
                <a16:creationId xmlns:a16="http://schemas.microsoft.com/office/drawing/2014/main" id="{3497B21E-04B9-B14C-81B4-1CE6C782C87D}"/>
              </a:ext>
            </a:extLst>
          </p:cNvPr>
          <p:cNvSpPr>
            <a:spLocks noChangeArrowheads="1"/>
          </p:cNvSpPr>
          <p:nvPr/>
        </p:nvSpPr>
        <p:spPr bwMode="auto">
          <a:xfrm>
            <a:off x="4800600" y="2582333"/>
            <a:ext cx="1066800" cy="9144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Arial" panose="020B0604020202020204" pitchFamily="34" charset="0"/>
            </a:endParaRPr>
          </a:p>
        </p:txBody>
      </p:sp>
      <p:sp>
        <p:nvSpPr>
          <p:cNvPr id="128006" name="AutoShape 17">
            <a:extLst>
              <a:ext uri="{FF2B5EF4-FFF2-40B4-BE49-F238E27FC236}">
                <a16:creationId xmlns:a16="http://schemas.microsoft.com/office/drawing/2014/main" id="{88B253BA-FBD9-3C4F-ACFE-7F8C50599C19}"/>
              </a:ext>
            </a:extLst>
          </p:cNvPr>
          <p:cNvSpPr>
            <a:spLocks noChangeArrowheads="1"/>
          </p:cNvSpPr>
          <p:nvPr/>
        </p:nvSpPr>
        <p:spPr bwMode="auto">
          <a:xfrm rot="2255208">
            <a:off x="4267200" y="2201333"/>
            <a:ext cx="762000" cy="609600"/>
          </a:xfrm>
          <a:prstGeom prst="rightArrow">
            <a:avLst>
              <a:gd name="adj1" fmla="val 50000"/>
              <a:gd name="adj2" fmla="val 33854"/>
            </a:avLst>
          </a:prstGeom>
          <a:solidFill>
            <a:srgbClr val="FF9900"/>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latin typeface="Arial" panose="020B0604020202020204" pitchFamily="34" charset="0"/>
            </a:endParaRPr>
          </a:p>
        </p:txBody>
      </p:sp>
      <p:sp>
        <p:nvSpPr>
          <p:cNvPr id="19" name="Title 2">
            <a:extLst>
              <a:ext uri="{FF2B5EF4-FFF2-40B4-BE49-F238E27FC236}">
                <a16:creationId xmlns:a16="http://schemas.microsoft.com/office/drawing/2014/main" id="{C89E47DA-E237-42A9-8C3D-70C19D29A662}"/>
              </a:ext>
            </a:extLst>
          </p:cNvPr>
          <p:cNvSpPr txBox="1">
            <a:spLocks/>
          </p:cNvSpPr>
          <p:nvPr/>
        </p:nvSpPr>
        <p:spPr>
          <a:xfrm>
            <a:off x="641351" y="1438111"/>
            <a:ext cx="788670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Turning Clinker into Cement</a:t>
            </a:r>
          </a:p>
        </p:txBody>
      </p:sp>
    </p:spTree>
    <p:extLst>
      <p:ext uri="{BB962C8B-B14F-4D97-AF65-F5344CB8AC3E}">
        <p14:creationId xmlns:p14="http://schemas.microsoft.com/office/powerpoint/2010/main" val="20744810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nishMill1">
            <a:extLst>
              <a:ext uri="{FF2B5EF4-FFF2-40B4-BE49-F238E27FC236}">
                <a16:creationId xmlns:a16="http://schemas.microsoft.com/office/drawing/2014/main" id="{F8731A65-D500-420D-BE61-3B4EE4493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 y="0"/>
            <a:ext cx="12192000" cy="6858000"/>
          </a:xfrm>
          <a:prstGeom prst="rect">
            <a:avLst/>
          </a:prstGeom>
          <a:ln w="25400">
            <a:solidFill>
              <a:srgbClr val="000000"/>
            </a:solidFill>
          </a:ln>
        </p:spPr>
      </p:pic>
      <p:pic>
        <p:nvPicPr>
          <p:cNvPr id="5" name="Picture 6" descr="roller balls">
            <a:extLst>
              <a:ext uri="{FF2B5EF4-FFF2-40B4-BE49-F238E27FC236}">
                <a16:creationId xmlns:a16="http://schemas.microsoft.com/office/drawing/2014/main" id="{49B7F937-7F0C-4F0D-B77A-3A3867476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38" y="3742006"/>
            <a:ext cx="4968910" cy="2898531"/>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mill_ums">
            <a:extLst>
              <a:ext uri="{FF2B5EF4-FFF2-40B4-BE49-F238E27FC236}">
                <a16:creationId xmlns:a16="http://schemas.microsoft.com/office/drawing/2014/main" id="{CDDA9C01-A213-4C1B-8871-648734E47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433" y="98574"/>
            <a:ext cx="4290647" cy="24721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65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cementdivisionportal.lafarge.com/Cement_Portal.nsf/2668da2890eb81e2c1256c4e0035fcb2/562c811715b631e2c1256c60004e167e/DOC_ContenuUK/0.3B0?OpenElement&amp;FieldElemFormat=jpg">
            <a:extLst>
              <a:ext uri="{FF2B5EF4-FFF2-40B4-BE49-F238E27FC236}">
                <a16:creationId xmlns:a16="http://schemas.microsoft.com/office/drawing/2014/main" id="{849C7A67-1B74-374B-98EE-637FB340648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62000" y="0"/>
            <a:ext cx="1066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3">
            <a:extLst>
              <a:ext uri="{FF2B5EF4-FFF2-40B4-BE49-F238E27FC236}">
                <a16:creationId xmlns:a16="http://schemas.microsoft.com/office/drawing/2014/main" id="{F73083CA-4FF9-C245-8962-2C7F3ABE4F75}"/>
              </a:ext>
            </a:extLst>
          </p:cNvPr>
          <p:cNvSpPr>
            <a:spLocks noChangeArrowheads="1"/>
          </p:cNvSpPr>
          <p:nvPr/>
        </p:nvSpPr>
        <p:spPr bwMode="auto">
          <a:xfrm>
            <a:off x="4343400" y="228600"/>
            <a:ext cx="3200400" cy="579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b="1" dirty="0">
                <a:solidFill>
                  <a:srgbClr val="F08F49"/>
                </a:solidFill>
              </a:rPr>
              <a:t>THE RECIPE</a:t>
            </a:r>
            <a:endParaRPr lang="en-US" altLang="en-US" dirty="0">
              <a:solidFill>
                <a:srgbClr val="F08F49"/>
              </a:solidFill>
              <a:latin typeface="Times New Roman" panose="02020603050405020304" pitchFamily="18" charset="0"/>
            </a:endParaRPr>
          </a:p>
        </p:txBody>
      </p:sp>
      <p:sp>
        <p:nvSpPr>
          <p:cNvPr id="136196" name="Rectangle 4">
            <a:extLst>
              <a:ext uri="{FF2B5EF4-FFF2-40B4-BE49-F238E27FC236}">
                <a16:creationId xmlns:a16="http://schemas.microsoft.com/office/drawing/2014/main" id="{F349FEB1-E728-A142-8591-9DE799DEE4AF}"/>
              </a:ext>
            </a:extLst>
          </p:cNvPr>
          <p:cNvSpPr>
            <a:spLocks noChangeArrowheads="1"/>
          </p:cNvSpPr>
          <p:nvPr/>
        </p:nvSpPr>
        <p:spPr bwMode="auto">
          <a:xfrm>
            <a:off x="3238500" y="1524001"/>
            <a:ext cx="18415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Tree>
    <p:extLst>
      <p:ext uri="{BB962C8B-B14F-4D97-AF65-F5344CB8AC3E}">
        <p14:creationId xmlns:p14="http://schemas.microsoft.com/office/powerpoint/2010/main" val="303809533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9B7045-1FD2-49ED-B7FB-29137E4D6A35}"/>
              </a:ext>
            </a:extLst>
          </p:cNvPr>
          <p:cNvSpPr>
            <a:spLocks noGrp="1"/>
          </p:cNvSpPr>
          <p:nvPr>
            <p:ph idx="1"/>
          </p:nvPr>
        </p:nvSpPr>
        <p:spPr>
          <a:xfrm>
            <a:off x="1001248" y="2438399"/>
            <a:ext cx="9038102" cy="3738563"/>
          </a:xfrm>
        </p:spPr>
        <p:txBody>
          <a:bodyPr/>
          <a:lstStyle/>
          <a:p>
            <a:r>
              <a:rPr lang="en-US" dirty="0">
                <a:latin typeface="Arial" panose="020B0604020202020204" pitchFamily="34" charset="0"/>
                <a:cs typeface="Arial" panose="020B0604020202020204" pitchFamily="34" charset="0"/>
              </a:rPr>
              <a:t>Type I – General Use Cement</a:t>
            </a:r>
          </a:p>
          <a:p>
            <a:r>
              <a:rPr lang="en-US" dirty="0">
                <a:latin typeface="Arial" panose="020B0604020202020204" pitchFamily="34" charset="0"/>
                <a:cs typeface="Arial" panose="020B0604020202020204" pitchFamily="34" charset="0"/>
              </a:rPr>
              <a:t>Type II – Moderate Sulfide Resistance</a:t>
            </a:r>
          </a:p>
          <a:p>
            <a:r>
              <a:rPr lang="en-US" dirty="0">
                <a:latin typeface="Arial" panose="020B0604020202020204" pitchFamily="34" charset="0"/>
                <a:cs typeface="Arial" panose="020B0604020202020204" pitchFamily="34" charset="0"/>
              </a:rPr>
              <a:t>Type III – High Early Strength</a:t>
            </a:r>
          </a:p>
          <a:p>
            <a:r>
              <a:rPr lang="en-US" dirty="0">
                <a:latin typeface="Arial" panose="020B0604020202020204" pitchFamily="34" charset="0"/>
                <a:cs typeface="Arial" panose="020B0604020202020204" pitchFamily="34" charset="0"/>
              </a:rPr>
              <a:t>Type IV – Low Heat of Hydration</a:t>
            </a:r>
          </a:p>
          <a:p>
            <a:pPr lvl="1"/>
            <a:r>
              <a:rPr lang="en-US" dirty="0">
                <a:latin typeface="Arial" panose="020B0604020202020204" pitchFamily="34" charset="0"/>
                <a:cs typeface="Arial" panose="020B0604020202020204" pitchFamily="34" charset="0"/>
              </a:rPr>
              <a:t>(No longer available)</a:t>
            </a:r>
          </a:p>
          <a:p>
            <a:r>
              <a:rPr lang="en-US" dirty="0">
                <a:latin typeface="Arial" panose="020B0604020202020204" pitchFamily="34" charset="0"/>
                <a:cs typeface="Arial" panose="020B0604020202020204" pitchFamily="34" charset="0"/>
              </a:rPr>
              <a:t>Type V – High Sulfide Resistance</a:t>
            </a:r>
          </a:p>
        </p:txBody>
      </p:sp>
      <p:sp>
        <p:nvSpPr>
          <p:cNvPr id="6" name="Title 2">
            <a:extLst>
              <a:ext uri="{FF2B5EF4-FFF2-40B4-BE49-F238E27FC236}">
                <a16:creationId xmlns:a16="http://schemas.microsoft.com/office/drawing/2014/main" id="{070AC883-0EFB-4071-94BB-0F2B8CFF9D30}"/>
              </a:ext>
            </a:extLst>
          </p:cNvPr>
          <p:cNvSpPr>
            <a:spLocks noGrp="1"/>
          </p:cNvSpPr>
          <p:nvPr>
            <p:ph type="title"/>
          </p:nvPr>
        </p:nvSpPr>
        <p:spPr>
          <a:xfrm>
            <a:off x="1001248" y="1436694"/>
            <a:ext cx="7886700" cy="670781"/>
          </a:xfrm>
        </p:spPr>
        <p:txBody>
          <a:bodyPr>
            <a:normAutofit/>
          </a:bodyPr>
          <a:lstStyle/>
          <a:p>
            <a:r>
              <a:rPr lang="en-US" dirty="0">
                <a:latin typeface="Arial" panose="020B0604020202020204" pitchFamily="34" charset="0"/>
                <a:cs typeface="Arial" panose="020B0604020202020204" pitchFamily="34" charset="0"/>
              </a:rPr>
              <a:t>Cement Types</a:t>
            </a:r>
          </a:p>
        </p:txBody>
      </p:sp>
      <p:sp>
        <p:nvSpPr>
          <p:cNvPr id="7" name="AutoShape 6">
            <a:extLst>
              <a:ext uri="{FF2B5EF4-FFF2-40B4-BE49-F238E27FC236}">
                <a16:creationId xmlns:a16="http://schemas.microsoft.com/office/drawing/2014/main" id="{0D1FC927-03CC-4AFD-96C5-764F858B7CC5}"/>
              </a:ext>
            </a:extLst>
          </p:cNvPr>
          <p:cNvSpPr>
            <a:spLocks noChangeArrowheads="1"/>
          </p:cNvSpPr>
          <p:nvPr/>
        </p:nvSpPr>
        <p:spPr bwMode="auto">
          <a:xfrm>
            <a:off x="7930005" y="2133600"/>
            <a:ext cx="1524000" cy="1295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8" name="Text Box 7">
            <a:extLst>
              <a:ext uri="{FF2B5EF4-FFF2-40B4-BE49-F238E27FC236}">
                <a16:creationId xmlns:a16="http://schemas.microsoft.com/office/drawing/2014/main" id="{39AD3CB9-004B-4992-8F85-626CB75F3D1D}"/>
              </a:ext>
            </a:extLst>
          </p:cNvPr>
          <p:cNvSpPr txBox="1">
            <a:spLocks noChangeArrowheads="1"/>
          </p:cNvSpPr>
          <p:nvPr/>
        </p:nvSpPr>
        <p:spPr bwMode="auto">
          <a:xfrm>
            <a:off x="8077911" y="3485859"/>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Aft>
                <a:spcPct val="25000"/>
              </a:spcAft>
              <a:buChar char="•"/>
              <a:defRPr sz="3200">
                <a:solidFill>
                  <a:schemeClr val="tx1"/>
                </a:solidFill>
                <a:latin typeface="Arial" panose="020B0604020202020204" pitchFamily="34" charset="0"/>
              </a:defRPr>
            </a:lvl1pPr>
            <a:lvl2pPr marL="742950" indent="-285750" eaLnBrk="0" hangingPunct="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lnSpc>
                <a:spcPct val="90000"/>
              </a:lnSpc>
              <a:spcAft>
                <a:spcPct val="25000"/>
              </a:spcAft>
              <a:buChar char="•"/>
              <a:defRPr sz="2400">
                <a:solidFill>
                  <a:schemeClr val="tx1"/>
                </a:solidFill>
                <a:latin typeface="Arial" panose="020B0604020202020204" pitchFamily="34" charset="0"/>
              </a:defRPr>
            </a:lvl3pPr>
            <a:lvl4pPr marL="1600200" indent="-228600" eaLnBrk="0" hangingPunct="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dirty="0">
                <a:cs typeface="Arial" panose="020B0604020202020204" pitchFamily="34" charset="0"/>
              </a:rPr>
              <a:t>No Type I/II</a:t>
            </a:r>
          </a:p>
        </p:txBody>
      </p:sp>
    </p:spTree>
    <p:extLst>
      <p:ext uri="{BB962C8B-B14F-4D97-AF65-F5344CB8AC3E}">
        <p14:creationId xmlns:p14="http://schemas.microsoft.com/office/powerpoint/2010/main" val="2379893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066" name="Group 2">
            <a:extLst>
              <a:ext uri="{FF2B5EF4-FFF2-40B4-BE49-F238E27FC236}">
                <a16:creationId xmlns:a16="http://schemas.microsoft.com/office/drawing/2014/main" id="{FBE52EB4-7987-4757-84E7-ABBA596F6B97}"/>
              </a:ext>
            </a:extLst>
          </p:cNvPr>
          <p:cNvGraphicFramePr>
            <a:graphicFrameLocks noGrp="1"/>
          </p:cNvGraphicFramePr>
          <p:nvPr>
            <p:ph idx="4294967295"/>
          </p:nvPr>
        </p:nvGraphicFramePr>
        <p:xfrm>
          <a:off x="1600200" y="97970"/>
          <a:ext cx="8991599" cy="6662059"/>
        </p:xfrm>
        <a:graphic>
          <a:graphicData uri="http://schemas.openxmlformats.org/drawingml/2006/table">
            <a:tbl>
              <a:tblPr/>
              <a:tblGrid>
                <a:gridCol w="2226045">
                  <a:extLst>
                    <a:ext uri="{9D8B030D-6E8A-4147-A177-3AD203B41FA5}">
                      <a16:colId xmlns:a16="http://schemas.microsoft.com/office/drawing/2014/main" val="20000"/>
                    </a:ext>
                  </a:extLst>
                </a:gridCol>
                <a:gridCol w="1219174">
                  <a:extLst>
                    <a:ext uri="{9D8B030D-6E8A-4147-A177-3AD203B41FA5}">
                      <a16:colId xmlns:a16="http://schemas.microsoft.com/office/drawing/2014/main" val="20001"/>
                    </a:ext>
                  </a:extLst>
                </a:gridCol>
                <a:gridCol w="1351862">
                  <a:extLst>
                    <a:ext uri="{9D8B030D-6E8A-4147-A177-3AD203B41FA5}">
                      <a16:colId xmlns:a16="http://schemas.microsoft.com/office/drawing/2014/main" val="20002"/>
                    </a:ext>
                  </a:extLst>
                </a:gridCol>
                <a:gridCol w="1498600">
                  <a:extLst>
                    <a:ext uri="{9D8B030D-6E8A-4147-A177-3AD203B41FA5}">
                      <a16:colId xmlns:a16="http://schemas.microsoft.com/office/drawing/2014/main" val="20003"/>
                    </a:ext>
                  </a:extLst>
                </a:gridCol>
                <a:gridCol w="1326885">
                  <a:extLst>
                    <a:ext uri="{9D8B030D-6E8A-4147-A177-3AD203B41FA5}">
                      <a16:colId xmlns:a16="http://schemas.microsoft.com/office/drawing/2014/main" val="20004"/>
                    </a:ext>
                  </a:extLst>
                </a:gridCol>
                <a:gridCol w="1369033">
                  <a:extLst>
                    <a:ext uri="{9D8B030D-6E8A-4147-A177-3AD203B41FA5}">
                      <a16:colId xmlns:a16="http://schemas.microsoft.com/office/drawing/2014/main" val="20005"/>
                    </a:ext>
                  </a:extLst>
                </a:gridCol>
              </a:tblGrid>
              <a:tr h="1374050">
                <a:tc rowSpan="2">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dirty="0">
                          <a:ln>
                            <a:noFill/>
                          </a:ln>
                          <a:solidFill>
                            <a:schemeClr val="tx2"/>
                          </a:solidFill>
                          <a:effectLst/>
                          <a:latin typeface="Times New Roman" pitchFamily="18" charset="0"/>
                        </a:rPr>
                        <a:t>Type of</a:t>
                      </a:r>
                    </a:p>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dirty="0" err="1">
                          <a:ln>
                            <a:noFill/>
                          </a:ln>
                          <a:solidFill>
                            <a:schemeClr val="tx2"/>
                          </a:solidFill>
                          <a:effectLst/>
                          <a:latin typeface="Times New Roman" pitchFamily="18" charset="0"/>
                        </a:rPr>
                        <a:t>portland</a:t>
                      </a:r>
                      <a:endParaRPr kumimoji="0" lang="en-US" sz="2800" b="0" i="0" u="none" strike="noStrike" cap="none" normalizeH="0" baseline="0" dirty="0">
                        <a:ln>
                          <a:noFill/>
                        </a:ln>
                        <a:solidFill>
                          <a:schemeClr val="tx2"/>
                        </a:solidFill>
                        <a:effectLst/>
                        <a:latin typeface="Times New Roman" pitchFamily="18" charset="0"/>
                      </a:endParaRPr>
                    </a:p>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dirty="0">
                          <a:ln>
                            <a:noFill/>
                          </a:ln>
                          <a:solidFill>
                            <a:schemeClr val="tx2"/>
                          </a:solidFill>
                          <a:effectLst/>
                          <a:latin typeface="Times New Roman" pitchFamily="18" charset="0"/>
                        </a:rPr>
                        <a:t>cement</a:t>
                      </a:r>
                    </a:p>
                  </a:txBody>
                  <a:tcPr marL="45720" marR="45720" marT="18288" marB="18288" anchor="ctr" horzOverflow="overflow">
                    <a:lnL w="762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762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gridSpan="4">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dirty="0">
                          <a:ln>
                            <a:noFill/>
                          </a:ln>
                          <a:solidFill>
                            <a:schemeClr val="tx2"/>
                          </a:solidFill>
                          <a:effectLst/>
                          <a:latin typeface="Times New Roman" pitchFamily="18" charset="0"/>
                        </a:rPr>
                        <a:t>Potential Compound Composition,%</a:t>
                      </a:r>
                    </a:p>
                  </a:txBody>
                  <a:tcPr marL="45720" marR="45720" marT="18288" marB="18288" anchor="ctr" horzOverflow="overflow">
                    <a:lnL w="3810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762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2"/>
                          </a:solidFill>
                          <a:effectLst/>
                          <a:latin typeface="Times New Roman" pitchFamily="18" charset="0"/>
                        </a:rPr>
                        <a:t>Blaine fineness</a:t>
                      </a:r>
                    </a:p>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2"/>
                          </a:solidFill>
                          <a:effectLst/>
                          <a:latin typeface="Times New Roman" pitchFamily="18" charset="0"/>
                        </a:rPr>
                        <a:t>m</a:t>
                      </a:r>
                      <a:r>
                        <a:rPr kumimoji="0" lang="en-US" sz="2800" b="0" i="0" u="none" strike="noStrike" cap="none" normalizeH="0" baseline="30000">
                          <a:ln>
                            <a:noFill/>
                          </a:ln>
                          <a:solidFill>
                            <a:schemeClr val="tx2"/>
                          </a:solidFill>
                          <a:effectLst/>
                          <a:latin typeface="Times New Roman" pitchFamily="18" charset="0"/>
                        </a:rPr>
                        <a:t>2</a:t>
                      </a:r>
                      <a:r>
                        <a:rPr kumimoji="0" lang="en-US" sz="2800" b="0" i="0" u="none" strike="noStrike" cap="none" normalizeH="0" baseline="0">
                          <a:ln>
                            <a:noFill/>
                          </a:ln>
                          <a:solidFill>
                            <a:schemeClr val="tx2"/>
                          </a:solidFill>
                          <a:effectLst/>
                          <a:latin typeface="Times New Roman" pitchFamily="18" charset="0"/>
                        </a:rPr>
                        <a:t>/kg</a:t>
                      </a:r>
                    </a:p>
                  </a:txBody>
                  <a:tcPr marL="45720" marR="45720" marT="18288" marB="18288" anchor="ctr" horzOverflow="overflow">
                    <a:lnL w="19050" cap="flat" cmpd="sng" algn="ctr">
                      <a:solidFill>
                        <a:schemeClr val="tx1"/>
                      </a:solidFill>
                      <a:prstDash val="solid"/>
                      <a:miter lim="800000"/>
                      <a:headEnd type="none" w="med" len="med"/>
                      <a:tailEnd type="none" w="med" len="med"/>
                    </a:lnL>
                    <a:lnR w="76200" cap="flat" cmpd="sng" algn="ctr">
                      <a:solidFill>
                        <a:schemeClr val="tx1"/>
                      </a:solidFill>
                      <a:prstDash val="solid"/>
                      <a:miter lim="800000"/>
                      <a:headEnd type="none" w="med" len="med"/>
                      <a:tailEnd type="none" w="med" len="med"/>
                    </a:lnR>
                    <a:lnT w="762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0"/>
                  </a:ext>
                </a:extLst>
              </a:tr>
              <a:tr h="1232173">
                <a:tc vMerge="1">
                  <a:txBody>
                    <a:bodyPr/>
                    <a:lstStyle/>
                    <a:p>
                      <a:endParaRPr lang="en-US"/>
                    </a:p>
                  </a:txBody>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2"/>
                          </a:solidFill>
                          <a:effectLst/>
                          <a:latin typeface="Times New Roman" pitchFamily="18" charset="0"/>
                        </a:rPr>
                        <a:t>C</a:t>
                      </a:r>
                      <a:r>
                        <a:rPr kumimoji="0" lang="en-US" sz="2800" b="0" i="0" u="none" strike="noStrike" cap="none" normalizeH="0" baseline="-25000">
                          <a:ln>
                            <a:noFill/>
                          </a:ln>
                          <a:solidFill>
                            <a:schemeClr val="tx2"/>
                          </a:solidFill>
                          <a:effectLst/>
                          <a:latin typeface="Times New Roman" pitchFamily="18" charset="0"/>
                        </a:rPr>
                        <a:t>3</a:t>
                      </a:r>
                      <a:r>
                        <a:rPr kumimoji="0" lang="en-US" sz="2800" b="0" i="0" u="none" strike="noStrike" cap="none" normalizeH="0" baseline="0">
                          <a:ln>
                            <a:noFill/>
                          </a:ln>
                          <a:solidFill>
                            <a:schemeClr val="tx2"/>
                          </a:solidFill>
                          <a:effectLst/>
                          <a:latin typeface="Times New Roman" pitchFamily="18" charset="0"/>
                        </a:rPr>
                        <a:t>S</a:t>
                      </a:r>
                    </a:p>
                  </a:txBody>
                  <a:tcPr marL="45720" marR="45720" marT="18288" marB="18288" anchor="ctr"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2"/>
                          </a:solidFill>
                          <a:effectLst/>
                          <a:latin typeface="Times New Roman" pitchFamily="18" charset="0"/>
                        </a:rPr>
                        <a:t>C</a:t>
                      </a:r>
                      <a:r>
                        <a:rPr kumimoji="0" lang="en-US" sz="2800" b="0" i="0" u="none" strike="noStrike" cap="none" normalizeH="0" baseline="-25000">
                          <a:ln>
                            <a:noFill/>
                          </a:ln>
                          <a:solidFill>
                            <a:schemeClr val="tx2"/>
                          </a:solidFill>
                          <a:effectLst/>
                          <a:latin typeface="Times New Roman" pitchFamily="18" charset="0"/>
                        </a:rPr>
                        <a:t>2</a:t>
                      </a:r>
                      <a:r>
                        <a:rPr kumimoji="0" lang="en-US" sz="2800" b="0" i="0" u="none" strike="noStrike" cap="none" normalizeH="0" baseline="0">
                          <a:ln>
                            <a:noFill/>
                          </a:ln>
                          <a:solidFill>
                            <a:schemeClr val="tx2"/>
                          </a:solidFill>
                          <a:effectLst/>
                          <a:latin typeface="Times New Roman" pitchFamily="18" charset="0"/>
                        </a:rPr>
                        <a:t>S</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dirty="0">
                          <a:ln>
                            <a:noFill/>
                          </a:ln>
                          <a:solidFill>
                            <a:schemeClr val="tx2"/>
                          </a:solidFill>
                          <a:effectLst/>
                          <a:latin typeface="Times New Roman" pitchFamily="18" charset="0"/>
                        </a:rPr>
                        <a:t>C</a:t>
                      </a:r>
                      <a:r>
                        <a:rPr kumimoji="0" lang="en-US" sz="2800" b="0" i="0" u="none" strike="noStrike" cap="none" normalizeH="0" baseline="-25000" dirty="0">
                          <a:ln>
                            <a:noFill/>
                          </a:ln>
                          <a:solidFill>
                            <a:schemeClr val="tx2"/>
                          </a:solidFill>
                          <a:effectLst/>
                          <a:latin typeface="Times New Roman" pitchFamily="18" charset="0"/>
                        </a:rPr>
                        <a:t>3</a:t>
                      </a:r>
                      <a:r>
                        <a:rPr kumimoji="0" lang="en-US" sz="2800" b="0" i="0" u="none" strike="noStrike" cap="none" normalizeH="0" baseline="0" dirty="0">
                          <a:ln>
                            <a:noFill/>
                          </a:ln>
                          <a:solidFill>
                            <a:schemeClr val="tx2"/>
                          </a:solidFill>
                          <a:effectLst/>
                          <a:latin typeface="Times New Roman" pitchFamily="18" charset="0"/>
                        </a:rPr>
                        <a:t>A</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2"/>
                          </a:solidFill>
                          <a:effectLst/>
                          <a:latin typeface="Times New Roman" pitchFamily="18" charset="0"/>
                        </a:rPr>
                        <a:t>C</a:t>
                      </a:r>
                      <a:r>
                        <a:rPr kumimoji="0" lang="en-US" sz="2800" b="0" i="0" u="none" strike="noStrike" cap="none" normalizeH="0" baseline="-25000">
                          <a:ln>
                            <a:noFill/>
                          </a:ln>
                          <a:solidFill>
                            <a:schemeClr val="tx2"/>
                          </a:solidFill>
                          <a:effectLst/>
                          <a:latin typeface="Times New Roman" pitchFamily="18" charset="0"/>
                        </a:rPr>
                        <a:t>4</a:t>
                      </a:r>
                      <a:r>
                        <a:rPr kumimoji="0" lang="en-US" sz="2800" b="0" i="0" u="none" strike="noStrike" cap="none" normalizeH="0" baseline="0">
                          <a:ln>
                            <a:noFill/>
                          </a:ln>
                          <a:solidFill>
                            <a:schemeClr val="tx2"/>
                          </a:solidFill>
                          <a:effectLst/>
                          <a:latin typeface="Times New Roman" pitchFamily="18" charset="0"/>
                        </a:rPr>
                        <a:t>AF</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vMerge="1">
                  <a:txBody>
                    <a:bodyPr/>
                    <a:lstStyle/>
                    <a:p>
                      <a:endParaRPr lang="en-US"/>
                    </a:p>
                  </a:txBody>
                  <a:tcPr/>
                </a:tc>
                <a:extLst>
                  <a:ext uri="{0D108BD9-81ED-4DB2-BD59-A6C34878D82A}">
                    <a16:rowId xmlns:a16="http://schemas.microsoft.com/office/drawing/2014/main" val="10001"/>
                  </a:ext>
                </a:extLst>
              </a:tr>
              <a:tr h="570593">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I</a:t>
                      </a:r>
                    </a:p>
                  </a:txBody>
                  <a:tcPr marL="45720" marR="45720" marT="18288" marB="18288" anchor="ctr" horzOverflow="overflow">
                    <a:lnL w="762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54</a:t>
                      </a:r>
                    </a:p>
                  </a:txBody>
                  <a:tcPr marL="45720" marR="45720" marT="18288" marB="18288" anchor="ctr"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18</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10</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8</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369</a:t>
                      </a:r>
                    </a:p>
                  </a:txBody>
                  <a:tcPr marL="45720" marR="45720" marT="18288" marB="18288" anchor="ctr" horzOverflow="overflow">
                    <a:lnL w="12700" cap="flat" cmpd="sng" algn="ctr">
                      <a:solidFill>
                        <a:schemeClr val="tx1"/>
                      </a:solidFill>
                      <a:prstDash val="solid"/>
                      <a:miter lim="800000"/>
                      <a:headEnd type="none" w="med" len="med"/>
                      <a:tailEnd type="none" w="med" len="med"/>
                    </a:lnL>
                    <a:lnR w="762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2"/>
                  </a:ext>
                </a:extLst>
              </a:tr>
              <a:tr h="595267">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dirty="0">
                          <a:ln>
                            <a:noFill/>
                          </a:ln>
                          <a:solidFill>
                            <a:schemeClr val="tx1"/>
                          </a:solidFill>
                          <a:effectLst/>
                          <a:latin typeface="Times New Roman" pitchFamily="18" charset="0"/>
                        </a:rPr>
                        <a:t>II</a:t>
                      </a:r>
                    </a:p>
                  </a:txBody>
                  <a:tcPr marL="45720" marR="45720" marT="18288" marB="18288" anchor="ctr" horzOverflow="overflow">
                    <a:lnL w="762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55</a:t>
                      </a:r>
                    </a:p>
                  </a:txBody>
                  <a:tcPr marL="45720" marR="45720" marT="18288" marB="18288" anchor="ctr"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19</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6(max8)</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11</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377</a:t>
                      </a:r>
                    </a:p>
                  </a:txBody>
                  <a:tcPr marL="45720" marR="45720" marT="18288" marB="18288" anchor="ctr" horzOverflow="overflow">
                    <a:lnL w="12700" cap="flat" cmpd="sng" algn="ctr">
                      <a:solidFill>
                        <a:schemeClr val="tx1"/>
                      </a:solidFill>
                      <a:prstDash val="solid"/>
                      <a:miter lim="800000"/>
                      <a:headEnd type="none" w="med" len="med"/>
                      <a:tailEnd type="none" w="med" len="med"/>
                    </a:lnL>
                    <a:lnR w="762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3"/>
                  </a:ext>
                </a:extLst>
              </a:tr>
              <a:tr h="650784">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dirty="0">
                          <a:ln>
                            <a:noFill/>
                          </a:ln>
                          <a:solidFill>
                            <a:schemeClr val="tx1"/>
                          </a:solidFill>
                          <a:effectLst/>
                          <a:latin typeface="Times New Roman" pitchFamily="18" charset="0"/>
                        </a:rPr>
                        <a:t>III</a:t>
                      </a:r>
                    </a:p>
                  </a:txBody>
                  <a:tcPr marL="45720" marR="45720" marT="18288" marB="18288" anchor="ctr" horzOverflow="overflow">
                    <a:lnL w="762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55</a:t>
                      </a:r>
                    </a:p>
                  </a:txBody>
                  <a:tcPr marL="45720" marR="45720" marT="18288" marB="18288" anchor="ctr"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17</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9(max15)</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8</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548</a:t>
                      </a:r>
                    </a:p>
                  </a:txBody>
                  <a:tcPr marL="45720" marR="45720" marT="18288" marB="18288" anchor="ctr" horzOverflow="overflow">
                    <a:lnL w="12700" cap="flat" cmpd="sng" algn="ctr">
                      <a:solidFill>
                        <a:schemeClr val="tx1"/>
                      </a:solidFill>
                      <a:prstDash val="solid"/>
                      <a:miter lim="800000"/>
                      <a:headEnd type="none" w="med" len="med"/>
                      <a:tailEnd type="none" w="med" len="med"/>
                    </a:lnL>
                    <a:lnR w="762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4"/>
                  </a:ext>
                </a:extLst>
              </a:tr>
              <a:tr h="570593">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IV</a:t>
                      </a:r>
                    </a:p>
                  </a:txBody>
                  <a:tcPr marL="45720" marR="45720" marT="18288" marB="18288" anchor="ctr" horzOverflow="overflow">
                    <a:lnL w="762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42</a:t>
                      </a:r>
                    </a:p>
                  </a:txBody>
                  <a:tcPr marL="45720" marR="45720" marT="18288" marB="18288" anchor="ctr"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32</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4</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15</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340</a:t>
                      </a:r>
                    </a:p>
                  </a:txBody>
                  <a:tcPr marL="45720" marR="45720" marT="18288" marB="18288" anchor="ctr" horzOverflow="overflow">
                    <a:lnL w="12700" cap="flat" cmpd="sng" algn="ctr">
                      <a:solidFill>
                        <a:schemeClr val="tx1"/>
                      </a:solidFill>
                      <a:prstDash val="solid"/>
                      <a:miter lim="800000"/>
                      <a:headEnd type="none" w="med" len="med"/>
                      <a:tailEnd type="none" w="med" len="med"/>
                    </a:lnL>
                    <a:lnR w="762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5"/>
                  </a:ext>
                </a:extLst>
              </a:tr>
              <a:tr h="572135">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V</a:t>
                      </a:r>
                    </a:p>
                  </a:txBody>
                  <a:tcPr marL="45720" marR="45720" marT="18288" marB="18288" anchor="ctr" horzOverflow="overflow">
                    <a:lnL w="762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54</a:t>
                      </a:r>
                    </a:p>
                  </a:txBody>
                  <a:tcPr marL="45720" marR="45720" marT="18288" marB="18288" anchor="ctr"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22</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4(max5)</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13</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373</a:t>
                      </a:r>
                    </a:p>
                  </a:txBody>
                  <a:tcPr marL="45720" marR="45720" marT="18288" marB="18288" anchor="ctr" horzOverflow="overflow">
                    <a:lnL w="12700" cap="flat" cmpd="sng" algn="ctr">
                      <a:solidFill>
                        <a:schemeClr val="tx1"/>
                      </a:solidFill>
                      <a:prstDash val="solid"/>
                      <a:miter lim="800000"/>
                      <a:headEnd type="none" w="med" len="med"/>
                      <a:tailEnd type="none" w="med" len="med"/>
                    </a:lnL>
                    <a:lnR w="762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6"/>
                  </a:ext>
                </a:extLst>
              </a:tr>
              <a:tr h="1096464">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dirty="0">
                          <a:ln>
                            <a:noFill/>
                          </a:ln>
                          <a:solidFill>
                            <a:schemeClr val="tx1"/>
                          </a:solidFill>
                          <a:effectLst/>
                          <a:latin typeface="Times New Roman" pitchFamily="18" charset="0"/>
                        </a:rPr>
                        <a:t>White</a:t>
                      </a:r>
                    </a:p>
                  </a:txBody>
                  <a:tcPr marL="45720" marR="45720" marT="18288" marB="18288" anchor="ctr" horzOverflow="overflow">
                    <a:lnL w="762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762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63</a:t>
                      </a:r>
                    </a:p>
                  </a:txBody>
                  <a:tcPr marL="45720" marR="45720" marT="18288" marB="18288" anchor="ctr"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762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18</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762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10</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762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a:ln>
                            <a:noFill/>
                          </a:ln>
                          <a:solidFill>
                            <a:schemeClr val="tx1"/>
                          </a:solidFill>
                          <a:effectLst/>
                          <a:latin typeface="Times New Roman" pitchFamily="18" charset="0"/>
                        </a:rPr>
                        <a:t>1</a:t>
                      </a:r>
                    </a:p>
                  </a:txBody>
                  <a:tcPr marL="45720" marR="45720" marT="18288" marB="18288"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762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tc>
                  <a:txBody>
                    <a:bodyPr/>
                    <a:lstStyle/>
                    <a:p>
                      <a:pPr marL="0" marR="0" lvl="0" indent="0" algn="ctr" defTabSz="914400" rtl="0" eaLnBrk="1" fontAlgn="base" latinLnBrk="0" hangingPunct="1">
                        <a:lnSpc>
                          <a:spcPct val="90000"/>
                        </a:lnSpc>
                        <a:spcBef>
                          <a:spcPct val="0"/>
                        </a:spcBef>
                        <a:spcAft>
                          <a:spcPct val="25000"/>
                        </a:spcAft>
                        <a:buClrTx/>
                        <a:buSzTx/>
                        <a:buFontTx/>
                        <a:buNone/>
                        <a:tabLst/>
                      </a:pPr>
                      <a:r>
                        <a:rPr kumimoji="0" lang="en-US" sz="2800" b="0" i="0" u="none" strike="noStrike" cap="none" normalizeH="0" baseline="0" dirty="0">
                          <a:ln>
                            <a:noFill/>
                          </a:ln>
                          <a:solidFill>
                            <a:schemeClr val="tx1"/>
                          </a:solidFill>
                          <a:effectLst/>
                          <a:latin typeface="Times New Roman" pitchFamily="18" charset="0"/>
                        </a:rPr>
                        <a:t>482</a:t>
                      </a:r>
                    </a:p>
                  </a:txBody>
                  <a:tcPr marL="45720" marR="45720" marT="18288" marB="18288" anchor="ctr" horzOverflow="overflow">
                    <a:lnL w="12700" cap="flat" cmpd="sng" algn="ctr">
                      <a:solidFill>
                        <a:schemeClr val="tx1"/>
                      </a:solidFill>
                      <a:prstDash val="solid"/>
                      <a:miter lim="800000"/>
                      <a:headEnd type="none" w="med" len="med"/>
                      <a:tailEnd type="none" w="med" len="med"/>
                    </a:lnL>
                    <a:lnR w="762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76200" cap="flat" cmpd="sng" algn="ctr">
                      <a:solidFill>
                        <a:schemeClr val="tx1"/>
                      </a:solidFill>
                      <a:prstDash val="solid"/>
                      <a:miter lim="800000"/>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10007"/>
                  </a:ext>
                </a:extLst>
              </a:tr>
            </a:tbl>
          </a:graphicData>
        </a:graphic>
      </p:graphicFrame>
      <p:sp>
        <p:nvSpPr>
          <p:cNvPr id="14399" name="Text Box 63">
            <a:extLst>
              <a:ext uri="{FF2B5EF4-FFF2-40B4-BE49-F238E27FC236}">
                <a16:creationId xmlns:a16="http://schemas.microsoft.com/office/drawing/2014/main" id="{A9AB0CAD-5D15-4C06-BE29-24843D58B2A2}"/>
              </a:ext>
            </a:extLst>
          </p:cNvPr>
          <p:cNvSpPr txBox="1">
            <a:spLocks noChangeArrowheads="1"/>
          </p:cNvSpPr>
          <p:nvPr/>
        </p:nvSpPr>
        <p:spPr bwMode="auto">
          <a:xfrm>
            <a:off x="3886200" y="4648201"/>
            <a:ext cx="6629400" cy="366713"/>
          </a:xfrm>
          <a:prstGeom prst="rect">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sz="1800" b="1">
                <a:solidFill>
                  <a:srgbClr val="FF0000"/>
                </a:solidFill>
              </a:rPr>
              <a:t>NO LONGER AVAILABLE</a:t>
            </a:r>
          </a:p>
        </p:txBody>
      </p:sp>
    </p:spTree>
    <p:extLst>
      <p:ext uri="{BB962C8B-B14F-4D97-AF65-F5344CB8AC3E}">
        <p14:creationId xmlns:p14="http://schemas.microsoft.com/office/powerpoint/2010/main" val="24958683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Text Placeholder 10">
            <a:extLst>
              <a:ext uri="{FF2B5EF4-FFF2-40B4-BE49-F238E27FC236}">
                <a16:creationId xmlns:a16="http://schemas.microsoft.com/office/drawing/2014/main" id="{F0EFAA27-FACE-1143-805D-78719DDBF515}"/>
              </a:ext>
            </a:extLst>
          </p:cNvPr>
          <p:cNvSpPr>
            <a:spLocks noGrp="1"/>
          </p:cNvSpPr>
          <p:nvPr>
            <p:ph type="body" sz="half" idx="4294967295"/>
          </p:nvPr>
        </p:nvSpPr>
        <p:spPr>
          <a:xfrm>
            <a:off x="604911" y="2265946"/>
            <a:ext cx="3953021" cy="3937906"/>
          </a:xfrm>
        </p:spPr>
        <p:txBody>
          <a:bodyPr>
            <a:normAutofit/>
          </a:bodyPr>
          <a:lstStyle/>
          <a:p>
            <a:r>
              <a:rPr lang="en-US" altLang="en-US" sz="2400" dirty="0"/>
              <a:t>Specific Gravity:  3.15</a:t>
            </a:r>
          </a:p>
          <a:p>
            <a:pPr eaLnBrk="1" hangingPunct="1"/>
            <a:r>
              <a:rPr lang="en-US" altLang="en-US" sz="2400" dirty="0"/>
              <a:t>Amount Passing #325 Sieve (45 micron):  ~95%</a:t>
            </a:r>
          </a:p>
          <a:p>
            <a:pPr eaLnBrk="1" hangingPunct="1"/>
            <a:r>
              <a:rPr lang="en-US" altLang="en-US" sz="2400" dirty="0"/>
              <a:t>Surface Area (Blaine):</a:t>
            </a:r>
          </a:p>
          <a:p>
            <a:pPr marL="0" indent="0" eaLnBrk="1" hangingPunct="1">
              <a:buNone/>
            </a:pPr>
            <a:r>
              <a:rPr lang="en-US" altLang="en-US" sz="2400" dirty="0"/>
              <a:t>     390-410 m</a:t>
            </a:r>
            <a:r>
              <a:rPr lang="en-US" altLang="en-US" sz="2400" baseline="30000" dirty="0"/>
              <a:t>2</a:t>
            </a:r>
            <a:r>
              <a:rPr lang="en-US" altLang="en-US" sz="2400" dirty="0"/>
              <a:t>/kg</a:t>
            </a:r>
          </a:p>
          <a:p>
            <a:r>
              <a:rPr lang="en-US" altLang="en-US" sz="2400" dirty="0"/>
              <a:t>Median Particle Size: </a:t>
            </a:r>
          </a:p>
          <a:p>
            <a:pPr marL="0" indent="0">
              <a:buNone/>
            </a:pPr>
            <a:r>
              <a:rPr lang="en-US" altLang="en-US" sz="2400" dirty="0"/>
              <a:t>     10 microns</a:t>
            </a:r>
          </a:p>
          <a:p>
            <a:pPr eaLnBrk="1" hangingPunct="1"/>
            <a:endParaRPr lang="en-US" altLang="en-US" sz="2000" dirty="0"/>
          </a:p>
        </p:txBody>
      </p:sp>
      <p:pic>
        <p:nvPicPr>
          <p:cNvPr id="3089" name="Picture 17" descr="Smallest guitar, about the size of a human blood cell, illustrates ...">
            <a:extLst>
              <a:ext uri="{FF2B5EF4-FFF2-40B4-BE49-F238E27FC236}">
                <a16:creationId xmlns:a16="http://schemas.microsoft.com/office/drawing/2014/main" id="{46E752C9-EF82-4AF9-816C-DBBF4ADBE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806" y="3905854"/>
            <a:ext cx="3953021" cy="222223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091" name="Picture 19" descr="SEM micrograph of cement particle before and after bead milling ...">
            <a:extLst>
              <a:ext uri="{FF2B5EF4-FFF2-40B4-BE49-F238E27FC236}">
                <a16:creationId xmlns:a16="http://schemas.microsoft.com/office/drawing/2014/main" id="{66638F56-6FCE-47C0-B14D-4C476E1A8C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64" t="6085" r="3177" b="10490"/>
          <a:stretch/>
        </p:blipFill>
        <p:spPr bwMode="auto">
          <a:xfrm>
            <a:off x="6785317" y="1465896"/>
            <a:ext cx="3953021" cy="226489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8BB516C7-AA8D-4EF3-BF6E-49C0AE55176C}"/>
              </a:ext>
            </a:extLst>
          </p:cNvPr>
          <p:cNvSpPr txBox="1">
            <a:spLocks/>
          </p:cNvSpPr>
          <p:nvPr/>
        </p:nvSpPr>
        <p:spPr>
          <a:xfrm>
            <a:off x="604912" y="1465896"/>
            <a:ext cx="788670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Cement Characteristics</a:t>
            </a:r>
          </a:p>
        </p:txBody>
      </p:sp>
    </p:spTree>
    <p:custDataLst>
      <p:tags r:id="rId1"/>
    </p:custDataLst>
    <p:extLst>
      <p:ext uri="{BB962C8B-B14F-4D97-AF65-F5344CB8AC3E}">
        <p14:creationId xmlns:p14="http://schemas.microsoft.com/office/powerpoint/2010/main" val="341304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0387198-723D-9B47-8F38-6B33BEBCD8B9}"/>
              </a:ext>
            </a:extLst>
          </p:cNvPr>
          <p:cNvGraphicFramePr/>
          <p:nvPr/>
        </p:nvGraphicFramePr>
        <p:xfrm>
          <a:off x="3048000" y="1101880"/>
          <a:ext cx="6096000" cy="3016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35" name="AutoShape 15">
            <a:extLst>
              <a:ext uri="{FF2B5EF4-FFF2-40B4-BE49-F238E27FC236}">
                <a16:creationId xmlns:a16="http://schemas.microsoft.com/office/drawing/2014/main" id="{A862969B-B7C1-D14F-ACF9-769AC1F7FC63}"/>
              </a:ext>
            </a:extLst>
          </p:cNvPr>
          <p:cNvSpPr>
            <a:spLocks noChangeArrowheads="1"/>
          </p:cNvSpPr>
          <p:nvPr/>
        </p:nvSpPr>
        <p:spPr bwMode="auto">
          <a:xfrm>
            <a:off x="3200400" y="4570567"/>
            <a:ext cx="2693988" cy="901700"/>
          </a:xfrm>
          <a:prstGeom prst="roundRect">
            <a:avLst>
              <a:gd name="adj" fmla="val 16667"/>
            </a:avLst>
          </a:prstGeom>
          <a:solidFill>
            <a:schemeClr val="accent1"/>
          </a:solidFill>
          <a:ln w="9525">
            <a:solidFill>
              <a:schemeClr val="tx1"/>
            </a:solidFill>
            <a:round/>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400"/>
              <a:t>AASHTO</a:t>
            </a:r>
          </a:p>
          <a:p>
            <a:pPr algn="ctr">
              <a:lnSpc>
                <a:spcPct val="100000"/>
              </a:lnSpc>
              <a:spcAft>
                <a:spcPct val="0"/>
              </a:spcAft>
              <a:buFontTx/>
              <a:buNone/>
            </a:pPr>
            <a:r>
              <a:rPr lang="en-US" altLang="en-US" sz="1000"/>
              <a:t>American Association of State Highway &amp; </a:t>
            </a:r>
          </a:p>
          <a:p>
            <a:pPr algn="ctr">
              <a:lnSpc>
                <a:spcPct val="100000"/>
              </a:lnSpc>
              <a:spcAft>
                <a:spcPct val="0"/>
              </a:spcAft>
              <a:buFontTx/>
              <a:buNone/>
            </a:pPr>
            <a:r>
              <a:rPr lang="en-US" altLang="en-US" sz="1000"/>
              <a:t>Transportation Officials</a:t>
            </a:r>
          </a:p>
          <a:p>
            <a:pPr algn="ctr">
              <a:lnSpc>
                <a:spcPct val="100000"/>
              </a:lnSpc>
              <a:spcAft>
                <a:spcPct val="0"/>
              </a:spcAft>
              <a:buFontTx/>
              <a:buNone/>
            </a:pPr>
            <a:r>
              <a:rPr lang="en-US" altLang="en-US" sz="1200"/>
              <a:t>M85 / M240</a:t>
            </a:r>
          </a:p>
        </p:txBody>
      </p:sp>
      <p:sp>
        <p:nvSpPr>
          <p:cNvPr id="1036" name="Text Box 17">
            <a:extLst>
              <a:ext uri="{FF2B5EF4-FFF2-40B4-BE49-F238E27FC236}">
                <a16:creationId xmlns:a16="http://schemas.microsoft.com/office/drawing/2014/main" id="{F2CAEE2E-6C5E-1B47-AE93-BA2DE3F511E6}"/>
              </a:ext>
            </a:extLst>
          </p:cNvPr>
          <p:cNvSpPr txBox="1">
            <a:spLocks noChangeArrowheads="1"/>
          </p:cNvSpPr>
          <p:nvPr/>
        </p:nvSpPr>
        <p:spPr bwMode="auto">
          <a:xfrm>
            <a:off x="3276601" y="5561168"/>
            <a:ext cx="2951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000"/>
              <a:t>AASHTO &amp; ASTM are equal or similar specifications</a:t>
            </a:r>
          </a:p>
        </p:txBody>
      </p:sp>
      <p:sp>
        <p:nvSpPr>
          <p:cNvPr id="1037" name="Text Box 18">
            <a:extLst>
              <a:ext uri="{FF2B5EF4-FFF2-40B4-BE49-F238E27FC236}">
                <a16:creationId xmlns:a16="http://schemas.microsoft.com/office/drawing/2014/main" id="{6D725446-D7FA-8F44-B207-FAAE38A9757C}"/>
              </a:ext>
            </a:extLst>
          </p:cNvPr>
          <p:cNvSpPr txBox="1">
            <a:spLocks noChangeArrowheads="1"/>
          </p:cNvSpPr>
          <p:nvPr/>
        </p:nvSpPr>
        <p:spPr bwMode="auto">
          <a:xfrm>
            <a:off x="7467600" y="4189568"/>
            <a:ext cx="1670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000"/>
              <a:t>No AASHTO equal for C1157</a:t>
            </a:r>
          </a:p>
        </p:txBody>
      </p:sp>
      <p:cxnSp>
        <p:nvCxnSpPr>
          <p:cNvPr id="1038" name="Straight Connector 7">
            <a:extLst>
              <a:ext uri="{FF2B5EF4-FFF2-40B4-BE49-F238E27FC236}">
                <a16:creationId xmlns:a16="http://schemas.microsoft.com/office/drawing/2014/main" id="{C4B9D66E-BD7F-6446-A265-7C21EA6E6493}"/>
              </a:ext>
            </a:extLst>
          </p:cNvPr>
          <p:cNvCxnSpPr>
            <a:cxnSpLocks noChangeShapeType="1"/>
          </p:cNvCxnSpPr>
          <p:nvPr/>
        </p:nvCxnSpPr>
        <p:spPr bwMode="auto">
          <a:xfrm flipH="1">
            <a:off x="3505200" y="4113367"/>
            <a:ext cx="0" cy="457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39" name="Straight Connector 8">
            <a:extLst>
              <a:ext uri="{FF2B5EF4-FFF2-40B4-BE49-F238E27FC236}">
                <a16:creationId xmlns:a16="http://schemas.microsoft.com/office/drawing/2014/main" id="{C19E0995-075C-9B49-BDDE-5713D6D302B5}"/>
              </a:ext>
            </a:extLst>
          </p:cNvPr>
          <p:cNvCxnSpPr>
            <a:cxnSpLocks noChangeShapeType="1"/>
          </p:cNvCxnSpPr>
          <p:nvPr/>
        </p:nvCxnSpPr>
        <p:spPr bwMode="auto">
          <a:xfrm flipH="1">
            <a:off x="5486400" y="4113367"/>
            <a:ext cx="0" cy="457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41" name="AutoShape 15">
            <a:extLst>
              <a:ext uri="{FF2B5EF4-FFF2-40B4-BE49-F238E27FC236}">
                <a16:creationId xmlns:a16="http://schemas.microsoft.com/office/drawing/2014/main" id="{8EC9A38F-6EB2-EF49-BDE7-E404DAFADE05}"/>
              </a:ext>
            </a:extLst>
          </p:cNvPr>
          <p:cNvSpPr>
            <a:spLocks noChangeArrowheads="1"/>
          </p:cNvSpPr>
          <p:nvPr/>
        </p:nvSpPr>
        <p:spPr bwMode="auto">
          <a:xfrm>
            <a:off x="6553200" y="4586442"/>
            <a:ext cx="2693988" cy="1263650"/>
          </a:xfrm>
          <a:prstGeom prst="roundRect">
            <a:avLst>
              <a:gd name="adj" fmla="val 16667"/>
            </a:avLst>
          </a:prstGeom>
          <a:solidFill>
            <a:schemeClr val="accent1"/>
          </a:solidFill>
          <a:ln w="9525">
            <a:solidFill>
              <a:schemeClr val="tx1"/>
            </a:solidFill>
            <a:round/>
            <a:headEnd/>
            <a:tailEnd/>
          </a:ln>
        </p:spPr>
        <p:txBody>
          <a:bodyPr wrap="none"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000"/>
              <a:t>State cement </a:t>
            </a:r>
          </a:p>
          <a:p>
            <a:pPr algn="ctr">
              <a:lnSpc>
                <a:spcPct val="100000"/>
              </a:lnSpc>
              <a:spcAft>
                <a:spcPct val="0"/>
              </a:spcAft>
              <a:buFontTx/>
              <a:buNone/>
            </a:pPr>
            <a:r>
              <a:rPr lang="en-US" altLang="en-US" sz="2000"/>
              <a:t>Requirements </a:t>
            </a:r>
          </a:p>
          <a:p>
            <a:pPr algn="ctr">
              <a:lnSpc>
                <a:spcPct val="100000"/>
              </a:lnSpc>
              <a:spcAft>
                <a:spcPct val="0"/>
              </a:spcAft>
              <a:buFontTx/>
              <a:buNone/>
            </a:pPr>
            <a:r>
              <a:rPr lang="fr-FR" altLang="en-US" sz="1400"/>
              <a:t>CalTrans, Section 90-1.02B (2) </a:t>
            </a:r>
          </a:p>
          <a:p>
            <a:pPr algn="ctr">
              <a:lnSpc>
                <a:spcPct val="100000"/>
              </a:lnSpc>
              <a:spcAft>
                <a:spcPct val="0"/>
              </a:spcAft>
              <a:buFontTx/>
              <a:buNone/>
            </a:pPr>
            <a:r>
              <a:rPr lang="fr-FR" altLang="en-US" sz="1400"/>
              <a:t>(2010</a:t>
            </a:r>
            <a:r>
              <a:rPr lang="en-US" altLang="en-US" sz="1400"/>
              <a:t>)</a:t>
            </a:r>
          </a:p>
        </p:txBody>
      </p:sp>
      <p:cxnSp>
        <p:nvCxnSpPr>
          <p:cNvPr id="1042" name="Straight Connector 8">
            <a:extLst>
              <a:ext uri="{FF2B5EF4-FFF2-40B4-BE49-F238E27FC236}">
                <a16:creationId xmlns:a16="http://schemas.microsoft.com/office/drawing/2014/main" id="{58206A25-7E85-5046-83B1-FD5C3A939429}"/>
              </a:ext>
            </a:extLst>
          </p:cNvPr>
          <p:cNvCxnSpPr>
            <a:cxnSpLocks noChangeShapeType="1"/>
          </p:cNvCxnSpPr>
          <p:nvPr/>
        </p:nvCxnSpPr>
        <p:spPr bwMode="auto">
          <a:xfrm flipH="1" flipV="1">
            <a:off x="4876800" y="4037168"/>
            <a:ext cx="1752600" cy="5492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1" name="Title 2">
            <a:extLst>
              <a:ext uri="{FF2B5EF4-FFF2-40B4-BE49-F238E27FC236}">
                <a16:creationId xmlns:a16="http://schemas.microsoft.com/office/drawing/2014/main" id="{6432AC79-F06B-42E5-AE73-5F2BE5CB8953}"/>
              </a:ext>
            </a:extLst>
          </p:cNvPr>
          <p:cNvSpPr txBox="1">
            <a:spLocks/>
          </p:cNvSpPr>
          <p:nvPr/>
        </p:nvSpPr>
        <p:spPr>
          <a:xfrm>
            <a:off x="641351" y="1438111"/>
            <a:ext cx="788670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Cement Standards</a:t>
            </a:r>
          </a:p>
        </p:txBody>
      </p:sp>
    </p:spTree>
    <p:extLst>
      <p:ext uri="{BB962C8B-B14F-4D97-AF65-F5344CB8AC3E}">
        <p14:creationId xmlns:p14="http://schemas.microsoft.com/office/powerpoint/2010/main" val="1281213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Text Box 7">
            <a:extLst>
              <a:ext uri="{FF2B5EF4-FFF2-40B4-BE49-F238E27FC236}">
                <a16:creationId xmlns:a16="http://schemas.microsoft.com/office/drawing/2014/main" id="{83D180FA-B01F-874F-9A1D-063AB8203175}"/>
              </a:ext>
            </a:extLst>
          </p:cNvPr>
          <p:cNvSpPr txBox="1">
            <a:spLocks noChangeArrowheads="1"/>
          </p:cNvSpPr>
          <p:nvPr/>
        </p:nvSpPr>
        <p:spPr bwMode="auto">
          <a:xfrm>
            <a:off x="4876800" y="3200401"/>
            <a:ext cx="2438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Bef>
                <a:spcPct val="50000"/>
              </a:spcBef>
              <a:spcAft>
                <a:spcPct val="0"/>
              </a:spcAft>
              <a:buFontTx/>
              <a:buNone/>
            </a:pPr>
            <a:endParaRPr lang="en-US" altLang="en-US" sz="2400" b="1"/>
          </a:p>
        </p:txBody>
      </p:sp>
      <p:pic>
        <p:nvPicPr>
          <p:cNvPr id="143364" name="Picture 5">
            <a:extLst>
              <a:ext uri="{FF2B5EF4-FFF2-40B4-BE49-F238E27FC236}">
                <a16:creationId xmlns:a16="http://schemas.microsoft.com/office/drawing/2014/main" id="{71EFA193-DD28-684D-9A52-FCFB02A4A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394" y="36224"/>
            <a:ext cx="5301212" cy="678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a:extLst>
              <a:ext uri="{FF2B5EF4-FFF2-40B4-BE49-F238E27FC236}">
                <a16:creationId xmlns:a16="http://schemas.microsoft.com/office/drawing/2014/main" id="{8456F3B3-A212-46BA-AD58-13DB01CEF023}"/>
              </a:ext>
            </a:extLst>
          </p:cNvPr>
          <p:cNvSpPr txBox="1">
            <a:spLocks/>
          </p:cNvSpPr>
          <p:nvPr/>
        </p:nvSpPr>
        <p:spPr>
          <a:xfrm>
            <a:off x="542877" y="608117"/>
            <a:ext cx="2678624" cy="2106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Material</a:t>
            </a:r>
          </a:p>
          <a:p>
            <a:r>
              <a:rPr lang="en-US" sz="3200" dirty="0">
                <a:latin typeface="Arial" panose="020B0604020202020204" pitchFamily="34" charset="0"/>
                <a:cs typeface="Arial" panose="020B0604020202020204" pitchFamily="34" charset="0"/>
              </a:rPr>
              <a:t>Certification</a:t>
            </a:r>
          </a:p>
          <a:p>
            <a:r>
              <a:rPr lang="en-US" sz="3200" dirty="0">
                <a:latin typeface="Arial" panose="020B0604020202020204" pitchFamily="34" charset="0"/>
                <a:cs typeface="Arial" panose="020B0604020202020204" pitchFamily="34" charset="0"/>
              </a:rPr>
              <a:t>Report</a:t>
            </a:r>
          </a:p>
        </p:txBody>
      </p:sp>
    </p:spTree>
    <p:extLst>
      <p:ext uri="{BB962C8B-B14F-4D97-AF65-F5344CB8AC3E}">
        <p14:creationId xmlns:p14="http://schemas.microsoft.com/office/powerpoint/2010/main" val="147639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ChangeArrowheads="1"/>
          </p:cNvSpPr>
          <p:nvPr/>
        </p:nvSpPr>
        <p:spPr bwMode="auto">
          <a:xfrm>
            <a:off x="2073332" y="1977110"/>
            <a:ext cx="4530857" cy="582211"/>
          </a:xfrm>
          <a:prstGeom prst="rect">
            <a:avLst/>
          </a:prstGeom>
          <a:noFill/>
          <a:ln w="12700">
            <a:noFill/>
            <a:miter lim="800000"/>
            <a:headEnd/>
            <a:tailEnd/>
          </a:ln>
          <a:effectLst/>
        </p:spPr>
        <p:txBody>
          <a:bodyPr wrap="none" lIns="90488" tIns="44450" rIns="90488" bIns="44450" anchor="ctr">
            <a:spAutoFit/>
          </a:bodyPr>
          <a:lstStyle/>
          <a:p>
            <a:pPr algn="ctr"/>
            <a:r>
              <a:rPr lang="en-US" sz="3200" b="1">
                <a:solidFill>
                  <a:schemeClr val="tx2"/>
                </a:solidFill>
                <a:latin typeface="Arial" panose="020B0604020202020204" pitchFamily="34" charset="0"/>
                <a:cs typeface="Arial" panose="020B0604020202020204" pitchFamily="34" charset="0"/>
              </a:rPr>
              <a:t>C</a:t>
            </a:r>
            <a:r>
              <a:rPr lang="en-US" sz="3200" b="1" baseline="-25000">
                <a:solidFill>
                  <a:schemeClr val="tx2"/>
                </a:solidFill>
                <a:latin typeface="Arial" panose="020B0604020202020204" pitchFamily="34" charset="0"/>
                <a:cs typeface="Arial" panose="020B0604020202020204" pitchFamily="34" charset="0"/>
              </a:rPr>
              <a:t>3</a:t>
            </a:r>
            <a:r>
              <a:rPr lang="en-US" sz="3200" b="1">
                <a:solidFill>
                  <a:schemeClr val="tx2"/>
                </a:solidFill>
                <a:latin typeface="Arial" panose="020B0604020202020204" pitchFamily="34" charset="0"/>
                <a:cs typeface="Arial" panose="020B0604020202020204" pitchFamily="34" charset="0"/>
              </a:rPr>
              <a:t>S + C</a:t>
            </a:r>
            <a:r>
              <a:rPr lang="en-US" sz="3200" b="1" baseline="-25000">
                <a:solidFill>
                  <a:schemeClr val="tx2"/>
                </a:solidFill>
                <a:latin typeface="Arial" panose="020B0604020202020204" pitchFamily="34" charset="0"/>
                <a:cs typeface="Arial" panose="020B0604020202020204" pitchFamily="34" charset="0"/>
              </a:rPr>
              <a:t>2</a:t>
            </a:r>
            <a:r>
              <a:rPr lang="en-US" sz="3200" b="1">
                <a:solidFill>
                  <a:schemeClr val="tx2"/>
                </a:solidFill>
                <a:latin typeface="Arial" panose="020B0604020202020204" pitchFamily="34" charset="0"/>
                <a:cs typeface="Arial" panose="020B0604020202020204" pitchFamily="34" charset="0"/>
              </a:rPr>
              <a:t>S + C</a:t>
            </a:r>
            <a:r>
              <a:rPr lang="en-US" sz="3200" b="1" baseline="-25000">
                <a:solidFill>
                  <a:schemeClr val="tx2"/>
                </a:solidFill>
                <a:latin typeface="Arial" panose="020B0604020202020204" pitchFamily="34" charset="0"/>
                <a:cs typeface="Arial" panose="020B0604020202020204" pitchFamily="34" charset="0"/>
              </a:rPr>
              <a:t>3</a:t>
            </a:r>
            <a:r>
              <a:rPr lang="en-US" sz="3200" b="1">
                <a:solidFill>
                  <a:schemeClr val="tx2"/>
                </a:solidFill>
                <a:latin typeface="Arial" panose="020B0604020202020204" pitchFamily="34" charset="0"/>
                <a:cs typeface="Arial" panose="020B0604020202020204" pitchFamily="34" charset="0"/>
              </a:rPr>
              <a:t>A + H</a:t>
            </a:r>
            <a:r>
              <a:rPr lang="en-US" sz="3200" b="1" baseline="-25000">
                <a:solidFill>
                  <a:schemeClr val="tx2"/>
                </a:solidFill>
                <a:latin typeface="Arial" panose="020B0604020202020204" pitchFamily="34" charset="0"/>
                <a:cs typeface="Arial" panose="020B0604020202020204" pitchFamily="34" charset="0"/>
              </a:rPr>
              <a:t>2</a:t>
            </a:r>
            <a:r>
              <a:rPr lang="en-US" sz="3200" b="1">
                <a:solidFill>
                  <a:schemeClr val="tx2"/>
                </a:solidFill>
                <a:latin typeface="Arial" panose="020B0604020202020204" pitchFamily="34" charset="0"/>
                <a:cs typeface="Arial" panose="020B0604020202020204" pitchFamily="34" charset="0"/>
              </a:rPr>
              <a:t>O</a:t>
            </a:r>
          </a:p>
        </p:txBody>
      </p:sp>
      <p:sp>
        <p:nvSpPr>
          <p:cNvPr id="189445" name="Freeform 5"/>
          <p:cNvSpPr>
            <a:spLocks/>
          </p:cNvSpPr>
          <p:nvPr/>
        </p:nvSpPr>
        <p:spPr bwMode="auto">
          <a:xfrm>
            <a:off x="4022847" y="2735734"/>
            <a:ext cx="1830388" cy="1984375"/>
          </a:xfrm>
          <a:custGeom>
            <a:avLst/>
            <a:gdLst/>
            <a:ahLst/>
            <a:cxnLst>
              <a:cxn ang="0">
                <a:pos x="1152" y="896"/>
              </a:cxn>
              <a:cxn ang="0">
                <a:pos x="805" y="1249"/>
              </a:cxn>
              <a:cxn ang="0">
                <a:pos x="805" y="1081"/>
              </a:cxn>
              <a:cxn ang="0">
                <a:pos x="663" y="1081"/>
              </a:cxn>
              <a:cxn ang="0">
                <a:pos x="594" y="1077"/>
              </a:cxn>
              <a:cxn ang="0">
                <a:pos x="530" y="1068"/>
              </a:cxn>
              <a:cxn ang="0">
                <a:pos x="466" y="1056"/>
              </a:cxn>
              <a:cxn ang="0">
                <a:pos x="407" y="1039"/>
              </a:cxn>
              <a:cxn ang="0">
                <a:pos x="347" y="1018"/>
              </a:cxn>
              <a:cxn ang="0">
                <a:pos x="293" y="988"/>
              </a:cxn>
              <a:cxn ang="0">
                <a:pos x="197" y="925"/>
              </a:cxn>
              <a:cxn ang="0">
                <a:pos x="151" y="887"/>
              </a:cxn>
              <a:cxn ang="0">
                <a:pos x="114" y="845"/>
              </a:cxn>
              <a:cxn ang="0">
                <a:pos x="82" y="803"/>
              </a:cxn>
              <a:cxn ang="0">
                <a:pos x="50" y="753"/>
              </a:cxn>
              <a:cxn ang="0">
                <a:pos x="32" y="706"/>
              </a:cxn>
              <a:cxn ang="0">
                <a:pos x="14" y="656"/>
              </a:cxn>
              <a:cxn ang="0">
                <a:pos x="5" y="601"/>
              </a:cxn>
              <a:cxn ang="0">
                <a:pos x="0" y="547"/>
              </a:cxn>
              <a:cxn ang="0">
                <a:pos x="0" y="0"/>
              </a:cxn>
              <a:cxn ang="0">
                <a:pos x="343" y="0"/>
              </a:cxn>
              <a:cxn ang="0">
                <a:pos x="343" y="547"/>
              </a:cxn>
              <a:cxn ang="0">
                <a:pos x="347" y="580"/>
              </a:cxn>
              <a:cxn ang="0">
                <a:pos x="366" y="614"/>
              </a:cxn>
              <a:cxn ang="0">
                <a:pos x="398" y="639"/>
              </a:cxn>
              <a:cxn ang="0">
                <a:pos x="434" y="664"/>
              </a:cxn>
              <a:cxn ang="0">
                <a:pos x="485" y="685"/>
              </a:cxn>
              <a:cxn ang="0">
                <a:pos x="539" y="702"/>
              </a:cxn>
              <a:cxn ang="0">
                <a:pos x="599" y="711"/>
              </a:cxn>
              <a:cxn ang="0">
                <a:pos x="663" y="715"/>
              </a:cxn>
              <a:cxn ang="0">
                <a:pos x="805" y="715"/>
              </a:cxn>
              <a:cxn ang="0">
                <a:pos x="805" y="547"/>
              </a:cxn>
              <a:cxn ang="0">
                <a:pos x="1152" y="896"/>
              </a:cxn>
            </a:cxnLst>
            <a:rect l="0" t="0" r="r" b="b"/>
            <a:pathLst>
              <a:path w="1153" h="1250">
                <a:moveTo>
                  <a:pt x="1152" y="896"/>
                </a:moveTo>
                <a:lnTo>
                  <a:pt x="805" y="1249"/>
                </a:lnTo>
                <a:lnTo>
                  <a:pt x="805" y="1081"/>
                </a:lnTo>
                <a:lnTo>
                  <a:pt x="663" y="1081"/>
                </a:lnTo>
                <a:lnTo>
                  <a:pt x="594" y="1077"/>
                </a:lnTo>
                <a:lnTo>
                  <a:pt x="530" y="1068"/>
                </a:lnTo>
                <a:lnTo>
                  <a:pt x="466" y="1056"/>
                </a:lnTo>
                <a:lnTo>
                  <a:pt x="407" y="1039"/>
                </a:lnTo>
                <a:lnTo>
                  <a:pt x="347" y="1018"/>
                </a:lnTo>
                <a:lnTo>
                  <a:pt x="293" y="988"/>
                </a:lnTo>
                <a:lnTo>
                  <a:pt x="197" y="925"/>
                </a:lnTo>
                <a:lnTo>
                  <a:pt x="151" y="887"/>
                </a:lnTo>
                <a:lnTo>
                  <a:pt x="114" y="845"/>
                </a:lnTo>
                <a:lnTo>
                  <a:pt x="82" y="803"/>
                </a:lnTo>
                <a:lnTo>
                  <a:pt x="50" y="753"/>
                </a:lnTo>
                <a:lnTo>
                  <a:pt x="32" y="706"/>
                </a:lnTo>
                <a:lnTo>
                  <a:pt x="14" y="656"/>
                </a:lnTo>
                <a:lnTo>
                  <a:pt x="5" y="601"/>
                </a:lnTo>
                <a:lnTo>
                  <a:pt x="0" y="547"/>
                </a:lnTo>
                <a:lnTo>
                  <a:pt x="0" y="0"/>
                </a:lnTo>
                <a:lnTo>
                  <a:pt x="343" y="0"/>
                </a:lnTo>
                <a:lnTo>
                  <a:pt x="343" y="547"/>
                </a:lnTo>
                <a:lnTo>
                  <a:pt x="347" y="580"/>
                </a:lnTo>
                <a:lnTo>
                  <a:pt x="366" y="614"/>
                </a:lnTo>
                <a:lnTo>
                  <a:pt x="398" y="639"/>
                </a:lnTo>
                <a:lnTo>
                  <a:pt x="434" y="664"/>
                </a:lnTo>
                <a:lnTo>
                  <a:pt x="485" y="685"/>
                </a:lnTo>
                <a:lnTo>
                  <a:pt x="539" y="702"/>
                </a:lnTo>
                <a:lnTo>
                  <a:pt x="599" y="711"/>
                </a:lnTo>
                <a:lnTo>
                  <a:pt x="663" y="715"/>
                </a:lnTo>
                <a:lnTo>
                  <a:pt x="805" y="715"/>
                </a:lnTo>
                <a:lnTo>
                  <a:pt x="805" y="547"/>
                </a:lnTo>
                <a:lnTo>
                  <a:pt x="1152" y="896"/>
                </a:lnTo>
              </a:path>
            </a:pathLst>
          </a:custGeom>
          <a:solidFill>
            <a:schemeClr val="tx2"/>
          </a:solidFill>
          <a:ln w="12700" cap="rnd" cmpd="sng">
            <a:solidFill>
              <a:schemeClr val="bg2"/>
            </a:solidFill>
            <a:prstDash val="solid"/>
            <a:round/>
            <a:headEnd type="none" w="med" len="med"/>
            <a:tailEnd type="none" w="med" len="med"/>
          </a:ln>
          <a:effectLst/>
        </p:spPr>
        <p:txBody>
          <a:bodyPr/>
          <a:lstStyle/>
          <a:p>
            <a:endParaRPr lang="en-US">
              <a:latin typeface="Arial" panose="020B0604020202020204" pitchFamily="34" charset="0"/>
              <a:cs typeface="Arial" panose="020B0604020202020204" pitchFamily="34" charset="0"/>
            </a:endParaRPr>
          </a:p>
        </p:txBody>
      </p:sp>
      <p:sp>
        <p:nvSpPr>
          <p:cNvPr id="189447" name="Freeform 7"/>
          <p:cNvSpPr>
            <a:spLocks/>
          </p:cNvSpPr>
          <p:nvPr/>
        </p:nvSpPr>
        <p:spPr bwMode="auto">
          <a:xfrm>
            <a:off x="6232647" y="2507133"/>
            <a:ext cx="3505200" cy="534988"/>
          </a:xfrm>
          <a:custGeom>
            <a:avLst/>
            <a:gdLst/>
            <a:ahLst/>
            <a:cxnLst>
              <a:cxn ang="0">
                <a:pos x="2117" y="336"/>
              </a:cxn>
              <a:cxn ang="0">
                <a:pos x="2117" y="300"/>
              </a:cxn>
              <a:cxn ang="0">
                <a:pos x="2100" y="270"/>
              </a:cxn>
              <a:cxn ang="0">
                <a:pos x="2092" y="241"/>
              </a:cxn>
              <a:cxn ang="0">
                <a:pos x="2066" y="217"/>
              </a:cxn>
              <a:cxn ang="0">
                <a:pos x="2041" y="196"/>
              </a:cxn>
              <a:cxn ang="0">
                <a:pos x="2007" y="178"/>
              </a:cxn>
              <a:cxn ang="0">
                <a:pos x="1973" y="169"/>
              </a:cxn>
              <a:cxn ang="0">
                <a:pos x="1939" y="166"/>
              </a:cxn>
              <a:cxn ang="0">
                <a:pos x="1236" y="166"/>
              </a:cxn>
              <a:cxn ang="0">
                <a:pos x="1202" y="163"/>
              </a:cxn>
              <a:cxn ang="0">
                <a:pos x="1168" y="154"/>
              </a:cxn>
              <a:cxn ang="0">
                <a:pos x="1143" y="137"/>
              </a:cxn>
              <a:cxn ang="0">
                <a:pos x="1109" y="119"/>
              </a:cxn>
              <a:cxn ang="0">
                <a:pos x="1092" y="92"/>
              </a:cxn>
              <a:cxn ang="0">
                <a:pos x="1075" y="65"/>
              </a:cxn>
              <a:cxn ang="0">
                <a:pos x="1058" y="32"/>
              </a:cxn>
              <a:cxn ang="0">
                <a:pos x="1058" y="0"/>
              </a:cxn>
              <a:cxn ang="0">
                <a:pos x="1058" y="32"/>
              </a:cxn>
              <a:cxn ang="0">
                <a:pos x="1041" y="65"/>
              </a:cxn>
              <a:cxn ang="0">
                <a:pos x="1033" y="92"/>
              </a:cxn>
              <a:cxn ang="0">
                <a:pos x="1008" y="119"/>
              </a:cxn>
              <a:cxn ang="0">
                <a:pos x="982" y="137"/>
              </a:cxn>
              <a:cxn ang="0">
                <a:pos x="948" y="154"/>
              </a:cxn>
              <a:cxn ang="0">
                <a:pos x="914" y="163"/>
              </a:cxn>
              <a:cxn ang="0">
                <a:pos x="881" y="166"/>
              </a:cxn>
              <a:cxn ang="0">
                <a:pos x="178" y="166"/>
              </a:cxn>
              <a:cxn ang="0">
                <a:pos x="144" y="169"/>
              </a:cxn>
              <a:cxn ang="0">
                <a:pos x="110" y="178"/>
              </a:cxn>
              <a:cxn ang="0">
                <a:pos x="84" y="196"/>
              </a:cxn>
              <a:cxn ang="0">
                <a:pos x="51" y="217"/>
              </a:cxn>
              <a:cxn ang="0">
                <a:pos x="34" y="241"/>
              </a:cxn>
              <a:cxn ang="0">
                <a:pos x="17" y="270"/>
              </a:cxn>
              <a:cxn ang="0">
                <a:pos x="0" y="300"/>
              </a:cxn>
              <a:cxn ang="0">
                <a:pos x="0" y="336"/>
              </a:cxn>
            </a:cxnLst>
            <a:rect l="0" t="0" r="r" b="b"/>
            <a:pathLst>
              <a:path w="2118" h="337">
                <a:moveTo>
                  <a:pt x="2117" y="336"/>
                </a:moveTo>
                <a:lnTo>
                  <a:pt x="2117" y="300"/>
                </a:lnTo>
                <a:lnTo>
                  <a:pt x="2100" y="270"/>
                </a:lnTo>
                <a:lnTo>
                  <a:pt x="2092" y="241"/>
                </a:lnTo>
                <a:lnTo>
                  <a:pt x="2066" y="217"/>
                </a:lnTo>
                <a:lnTo>
                  <a:pt x="2041" y="196"/>
                </a:lnTo>
                <a:lnTo>
                  <a:pt x="2007" y="178"/>
                </a:lnTo>
                <a:lnTo>
                  <a:pt x="1973" y="169"/>
                </a:lnTo>
                <a:lnTo>
                  <a:pt x="1939" y="166"/>
                </a:lnTo>
                <a:lnTo>
                  <a:pt x="1236" y="166"/>
                </a:lnTo>
                <a:lnTo>
                  <a:pt x="1202" y="163"/>
                </a:lnTo>
                <a:lnTo>
                  <a:pt x="1168" y="154"/>
                </a:lnTo>
                <a:lnTo>
                  <a:pt x="1143" y="137"/>
                </a:lnTo>
                <a:lnTo>
                  <a:pt x="1109" y="119"/>
                </a:lnTo>
                <a:lnTo>
                  <a:pt x="1092" y="92"/>
                </a:lnTo>
                <a:lnTo>
                  <a:pt x="1075" y="65"/>
                </a:lnTo>
                <a:lnTo>
                  <a:pt x="1058" y="32"/>
                </a:lnTo>
                <a:lnTo>
                  <a:pt x="1058" y="0"/>
                </a:lnTo>
                <a:lnTo>
                  <a:pt x="1058" y="32"/>
                </a:lnTo>
                <a:lnTo>
                  <a:pt x="1041" y="65"/>
                </a:lnTo>
                <a:lnTo>
                  <a:pt x="1033" y="92"/>
                </a:lnTo>
                <a:lnTo>
                  <a:pt x="1008" y="119"/>
                </a:lnTo>
                <a:lnTo>
                  <a:pt x="982" y="137"/>
                </a:lnTo>
                <a:lnTo>
                  <a:pt x="948" y="154"/>
                </a:lnTo>
                <a:lnTo>
                  <a:pt x="914" y="163"/>
                </a:lnTo>
                <a:lnTo>
                  <a:pt x="881" y="166"/>
                </a:lnTo>
                <a:lnTo>
                  <a:pt x="178" y="166"/>
                </a:lnTo>
                <a:lnTo>
                  <a:pt x="144" y="169"/>
                </a:lnTo>
                <a:lnTo>
                  <a:pt x="110" y="178"/>
                </a:lnTo>
                <a:lnTo>
                  <a:pt x="84" y="196"/>
                </a:lnTo>
                <a:lnTo>
                  <a:pt x="51" y="217"/>
                </a:lnTo>
                <a:lnTo>
                  <a:pt x="34" y="241"/>
                </a:lnTo>
                <a:lnTo>
                  <a:pt x="17" y="270"/>
                </a:lnTo>
                <a:lnTo>
                  <a:pt x="0" y="300"/>
                </a:lnTo>
                <a:lnTo>
                  <a:pt x="0" y="336"/>
                </a:lnTo>
              </a:path>
            </a:pathLst>
          </a:custGeom>
          <a:noFill/>
          <a:ln w="25400" cap="rnd" cmpd="sng">
            <a:solidFill>
              <a:schemeClr val="tx1"/>
            </a:solidFill>
            <a:prstDash val="solid"/>
            <a:round/>
            <a:headEnd type="none" w="med" len="med"/>
            <a:tailEnd type="none" w="med" len="med"/>
          </a:ln>
          <a:effectLst/>
        </p:spPr>
        <p:txBody>
          <a:bodyPr/>
          <a:lstStyle/>
          <a:p>
            <a:endParaRPr lang="en-US">
              <a:latin typeface="Arial" panose="020B0604020202020204" pitchFamily="34" charset="0"/>
              <a:cs typeface="Arial" panose="020B0604020202020204" pitchFamily="34" charset="0"/>
            </a:endParaRPr>
          </a:p>
        </p:txBody>
      </p:sp>
      <p:sp>
        <p:nvSpPr>
          <p:cNvPr id="189448" name="Rectangle 8"/>
          <p:cNvSpPr>
            <a:spLocks noChangeArrowheads="1"/>
          </p:cNvSpPr>
          <p:nvPr/>
        </p:nvSpPr>
        <p:spPr bwMode="auto">
          <a:xfrm>
            <a:off x="2529656" y="3042120"/>
            <a:ext cx="7405981" cy="3445765"/>
          </a:xfrm>
          <a:prstGeom prst="rect">
            <a:avLst/>
          </a:prstGeom>
          <a:noFill/>
          <a:ln w="12700">
            <a:noFill/>
            <a:miter lim="800000"/>
            <a:headEnd/>
            <a:tailEnd/>
          </a:ln>
          <a:effectLst/>
        </p:spPr>
        <p:txBody>
          <a:bodyPr lIns="90488" tIns="44450" rIns="90488" bIns="44450"/>
          <a:lstStyle/>
          <a:p>
            <a:pPr marL="342900" indent="-342900">
              <a:lnSpc>
                <a:spcPct val="90000"/>
              </a:lnSpc>
              <a:spcBef>
                <a:spcPct val="20000"/>
              </a:spcBef>
              <a:buClr>
                <a:schemeClr val="tx2"/>
              </a:buClr>
              <a:buSzPct val="70000"/>
            </a:pPr>
            <a:r>
              <a:rPr lang="en-US" sz="2500" b="1" dirty="0">
                <a:solidFill>
                  <a:schemeClr val="tx2"/>
                </a:solidFill>
                <a:latin typeface="Arial" panose="020B0604020202020204" pitchFamily="34" charset="0"/>
                <a:cs typeface="Arial" panose="020B0604020202020204" pitchFamily="34" charset="0"/>
              </a:rPr>
              <a:t>						</a:t>
            </a:r>
            <a:r>
              <a:rPr lang="en-US" sz="2500" b="1" dirty="0">
                <a:solidFill>
                  <a:srgbClr val="FF0000"/>
                </a:solidFill>
                <a:latin typeface="Arial" panose="020B0604020202020204" pitchFamily="34" charset="0"/>
                <a:cs typeface="Arial" panose="020B0604020202020204" pitchFamily="34" charset="0"/>
              </a:rPr>
              <a:t>CS Hydrates  (CSH) </a:t>
            </a:r>
          </a:p>
          <a:p>
            <a:pPr marL="342900" indent="-342900">
              <a:lnSpc>
                <a:spcPct val="90000"/>
              </a:lnSpc>
              <a:spcBef>
                <a:spcPct val="20000"/>
              </a:spcBef>
              <a:buClr>
                <a:schemeClr val="tx2"/>
              </a:buClr>
              <a:buSzPct val="70000"/>
            </a:pPr>
            <a:r>
              <a:rPr lang="en-US" sz="2500" b="1" dirty="0">
                <a:solidFill>
                  <a:schemeClr val="tx2"/>
                </a:solidFill>
                <a:latin typeface="Arial" panose="020B0604020202020204" pitchFamily="34" charset="0"/>
                <a:cs typeface="Arial" panose="020B0604020202020204" pitchFamily="34" charset="0"/>
              </a:rPr>
              <a:t>						+ </a:t>
            </a:r>
            <a:r>
              <a:rPr lang="en-US" sz="2500" b="1" dirty="0">
                <a:solidFill>
                  <a:schemeClr val="accent1">
                    <a:lumMod val="50000"/>
                  </a:schemeClr>
                </a:solidFill>
                <a:latin typeface="Arial" panose="020B0604020202020204" pitchFamily="34" charset="0"/>
                <a:cs typeface="Arial" panose="020B0604020202020204" pitchFamily="34" charset="0"/>
              </a:rPr>
              <a:t>CA H</a:t>
            </a:r>
            <a:r>
              <a:rPr lang="en-US" sz="2500" b="1" dirty="0">
                <a:solidFill>
                  <a:schemeClr val="tx2"/>
                </a:solidFill>
                <a:latin typeface="Arial" panose="020B0604020202020204" pitchFamily="34" charset="0"/>
                <a:cs typeface="Arial" panose="020B0604020202020204" pitchFamily="34" charset="0"/>
              </a:rPr>
              <a:t>ydrates (CAH)</a:t>
            </a:r>
          </a:p>
          <a:p>
            <a:pPr marL="342900" indent="-342900">
              <a:lnSpc>
                <a:spcPct val="90000"/>
              </a:lnSpc>
              <a:spcBef>
                <a:spcPct val="20000"/>
              </a:spcBef>
              <a:buClr>
                <a:schemeClr val="tx2"/>
              </a:buClr>
              <a:buSzPct val="70000"/>
            </a:pPr>
            <a:r>
              <a:rPr lang="en-US" sz="2500" b="1" dirty="0">
                <a:solidFill>
                  <a:schemeClr val="tx2"/>
                </a:solidFill>
                <a:latin typeface="Arial" panose="020B0604020202020204" pitchFamily="34" charset="0"/>
                <a:cs typeface="Arial" panose="020B0604020202020204" pitchFamily="34" charset="0"/>
              </a:rPr>
              <a:t>						+ </a:t>
            </a:r>
            <a:r>
              <a:rPr lang="en-US" sz="2500" b="1" dirty="0">
                <a:solidFill>
                  <a:srgbClr val="FF0000"/>
                </a:solidFill>
                <a:latin typeface="Arial" panose="020B0604020202020204" pitchFamily="34" charset="0"/>
                <a:cs typeface="Arial" panose="020B0604020202020204" pitchFamily="34" charset="0"/>
              </a:rPr>
              <a:t>Ca(OH)</a:t>
            </a:r>
            <a:r>
              <a:rPr lang="en-US" sz="2500" b="1" baseline="-25000" dirty="0">
                <a:solidFill>
                  <a:srgbClr val="FF0000"/>
                </a:solidFill>
                <a:latin typeface="Arial" panose="020B0604020202020204" pitchFamily="34" charset="0"/>
                <a:cs typeface="Arial" panose="020B0604020202020204" pitchFamily="34" charset="0"/>
              </a:rPr>
              <a:t>2   </a:t>
            </a:r>
            <a:r>
              <a:rPr lang="en-US" sz="2500" b="1" dirty="0">
                <a:solidFill>
                  <a:srgbClr val="FF0000"/>
                </a:solidFill>
                <a:latin typeface="Arial" panose="020B0604020202020204" pitchFamily="34" charset="0"/>
                <a:cs typeface="Arial" panose="020B0604020202020204" pitchFamily="34" charset="0"/>
              </a:rPr>
              <a:t>(CH)</a:t>
            </a:r>
          </a:p>
          <a:p>
            <a:pPr marL="342900" indent="-342900">
              <a:lnSpc>
                <a:spcPct val="90000"/>
              </a:lnSpc>
              <a:spcBef>
                <a:spcPct val="20000"/>
              </a:spcBef>
              <a:buClr>
                <a:schemeClr val="tx2"/>
              </a:buClr>
              <a:buSzPct val="70000"/>
            </a:pPr>
            <a:r>
              <a:rPr lang="en-US" sz="2500" b="1" baseline="-25000" dirty="0">
                <a:solidFill>
                  <a:schemeClr val="tx2"/>
                </a:solidFill>
                <a:latin typeface="Arial" panose="020B0604020202020204" pitchFamily="34" charset="0"/>
                <a:cs typeface="Arial" panose="020B0604020202020204" pitchFamily="34" charset="0"/>
              </a:rPr>
              <a:t>						</a:t>
            </a:r>
            <a:r>
              <a:rPr lang="en-US" sz="2500" b="1" dirty="0">
                <a:solidFill>
                  <a:schemeClr val="tx2"/>
                </a:solidFill>
                <a:latin typeface="Arial" panose="020B0604020202020204" pitchFamily="34" charset="0"/>
                <a:cs typeface="Arial" panose="020B0604020202020204" pitchFamily="34" charset="0"/>
              </a:rPr>
              <a:t>+ </a:t>
            </a:r>
            <a:r>
              <a:rPr lang="en-US" sz="2500" b="1" dirty="0">
                <a:latin typeface="Arial" panose="020B0604020202020204" pitchFamily="34" charset="0"/>
                <a:cs typeface="Arial" panose="020B0604020202020204" pitchFamily="34" charset="0"/>
              </a:rPr>
              <a:t>heat</a:t>
            </a:r>
          </a:p>
          <a:p>
            <a:pPr marL="342900" indent="-342900">
              <a:lnSpc>
                <a:spcPct val="45000"/>
              </a:lnSpc>
              <a:spcBef>
                <a:spcPct val="20000"/>
              </a:spcBef>
              <a:buClr>
                <a:schemeClr val="tx2"/>
              </a:buClr>
              <a:buSzPct val="70000"/>
              <a:buFont typeface="ZapfDingbats" pitchFamily="82" charset="2"/>
              <a:buChar char="n"/>
            </a:pPr>
            <a:endParaRPr lang="en-US" sz="2500" b="1" dirty="0">
              <a:latin typeface="Arial" panose="020B0604020202020204" pitchFamily="34" charset="0"/>
              <a:cs typeface="Arial" panose="020B0604020202020204" pitchFamily="34" charset="0"/>
            </a:endParaRPr>
          </a:p>
          <a:p>
            <a:pPr marL="342900" indent="-342900">
              <a:lnSpc>
                <a:spcPct val="75000"/>
              </a:lnSpc>
              <a:spcBef>
                <a:spcPct val="20000"/>
              </a:spcBef>
              <a:buClr>
                <a:schemeClr val="tx2"/>
              </a:buClr>
              <a:buSzPct val="70000"/>
            </a:pPr>
            <a:endParaRPr lang="en-US" b="1" i="1" dirty="0">
              <a:latin typeface="Arial" panose="020B0604020202020204" pitchFamily="34" charset="0"/>
              <a:cs typeface="Arial" panose="020B0604020202020204" pitchFamily="34" charset="0"/>
            </a:endParaRPr>
          </a:p>
          <a:p>
            <a:pPr marL="342900" indent="-342900">
              <a:lnSpc>
                <a:spcPct val="75000"/>
              </a:lnSpc>
              <a:spcBef>
                <a:spcPct val="20000"/>
              </a:spcBef>
              <a:buClr>
                <a:schemeClr val="tx2"/>
              </a:buClr>
              <a:buSzPct val="70000"/>
            </a:pPr>
            <a:r>
              <a:rPr lang="en-US" sz="2400" b="1" i="1" dirty="0">
                <a:solidFill>
                  <a:srgbClr val="FF0000"/>
                </a:solidFill>
                <a:latin typeface="Arial" panose="020B0604020202020204" pitchFamily="34" charset="0"/>
                <a:cs typeface="Arial" panose="020B0604020202020204" pitchFamily="34" charset="0"/>
              </a:rPr>
              <a:t>CSH</a:t>
            </a:r>
            <a:r>
              <a:rPr lang="en-US" sz="2400" b="1" i="1" dirty="0">
                <a:latin typeface="Arial" panose="020B0604020202020204" pitchFamily="34" charset="0"/>
                <a:cs typeface="Arial" panose="020B0604020202020204" pitchFamily="34" charset="0"/>
              </a:rPr>
              <a:t> gel is the glue that holds concrete together</a:t>
            </a:r>
          </a:p>
        </p:txBody>
      </p:sp>
      <p:sp>
        <p:nvSpPr>
          <p:cNvPr id="189451" name="Rectangle 11"/>
          <p:cNvSpPr>
            <a:spLocks noChangeArrowheads="1"/>
          </p:cNvSpPr>
          <p:nvPr/>
        </p:nvSpPr>
        <p:spPr bwMode="auto">
          <a:xfrm>
            <a:off x="7578084" y="1980084"/>
            <a:ext cx="751810" cy="397545"/>
          </a:xfrm>
          <a:prstGeom prst="rect">
            <a:avLst/>
          </a:prstGeom>
          <a:noFill/>
          <a:ln w="12700">
            <a:noFill/>
            <a:miter lim="800000"/>
            <a:headEnd/>
            <a:tailEnd/>
          </a:ln>
          <a:effectLst/>
        </p:spPr>
        <p:txBody>
          <a:bodyPr wrap="none" lIns="90488" tIns="44450" rIns="90488" bIns="44450">
            <a:spAutoFit/>
          </a:bodyPr>
          <a:lstStyle/>
          <a:p>
            <a:r>
              <a:rPr lang="en-US" sz="2000" b="1" dirty="0">
                <a:effectLst>
                  <a:outerShdw blurRad="38100" dist="38100" dir="2700000" algn="tl">
                    <a:srgbClr val="C0C0C0"/>
                  </a:outerShdw>
                </a:effectLst>
                <a:latin typeface="Arial" panose="020B0604020202020204" pitchFamily="34" charset="0"/>
                <a:cs typeface="Arial" panose="020B0604020202020204" pitchFamily="34" charset="0"/>
              </a:rPr>
              <a:t>Glue</a:t>
            </a:r>
          </a:p>
        </p:txBody>
      </p:sp>
      <p:sp>
        <p:nvSpPr>
          <p:cNvPr id="189452" name="Freeform 12"/>
          <p:cNvSpPr>
            <a:spLocks/>
          </p:cNvSpPr>
          <p:nvPr/>
        </p:nvSpPr>
        <p:spPr bwMode="auto">
          <a:xfrm>
            <a:off x="6232647" y="2507133"/>
            <a:ext cx="3505200" cy="534988"/>
          </a:xfrm>
          <a:custGeom>
            <a:avLst/>
            <a:gdLst/>
            <a:ahLst/>
            <a:cxnLst>
              <a:cxn ang="0">
                <a:pos x="2117" y="336"/>
              </a:cxn>
              <a:cxn ang="0">
                <a:pos x="2117" y="300"/>
              </a:cxn>
              <a:cxn ang="0">
                <a:pos x="2100" y="270"/>
              </a:cxn>
              <a:cxn ang="0">
                <a:pos x="2092" y="241"/>
              </a:cxn>
              <a:cxn ang="0">
                <a:pos x="2066" y="217"/>
              </a:cxn>
              <a:cxn ang="0">
                <a:pos x="2041" y="196"/>
              </a:cxn>
              <a:cxn ang="0">
                <a:pos x="2007" y="178"/>
              </a:cxn>
              <a:cxn ang="0">
                <a:pos x="1973" y="169"/>
              </a:cxn>
              <a:cxn ang="0">
                <a:pos x="1939" y="166"/>
              </a:cxn>
              <a:cxn ang="0">
                <a:pos x="1236" y="166"/>
              </a:cxn>
              <a:cxn ang="0">
                <a:pos x="1202" y="163"/>
              </a:cxn>
              <a:cxn ang="0">
                <a:pos x="1168" y="154"/>
              </a:cxn>
              <a:cxn ang="0">
                <a:pos x="1143" y="137"/>
              </a:cxn>
              <a:cxn ang="0">
                <a:pos x="1109" y="119"/>
              </a:cxn>
              <a:cxn ang="0">
                <a:pos x="1092" y="92"/>
              </a:cxn>
              <a:cxn ang="0">
                <a:pos x="1075" y="65"/>
              </a:cxn>
              <a:cxn ang="0">
                <a:pos x="1058" y="32"/>
              </a:cxn>
              <a:cxn ang="0">
                <a:pos x="1058" y="0"/>
              </a:cxn>
              <a:cxn ang="0">
                <a:pos x="1058" y="32"/>
              </a:cxn>
              <a:cxn ang="0">
                <a:pos x="1041" y="65"/>
              </a:cxn>
              <a:cxn ang="0">
                <a:pos x="1033" y="92"/>
              </a:cxn>
              <a:cxn ang="0">
                <a:pos x="1008" y="119"/>
              </a:cxn>
              <a:cxn ang="0">
                <a:pos x="982" y="137"/>
              </a:cxn>
              <a:cxn ang="0">
                <a:pos x="948" y="154"/>
              </a:cxn>
              <a:cxn ang="0">
                <a:pos x="914" y="163"/>
              </a:cxn>
              <a:cxn ang="0">
                <a:pos x="881" y="166"/>
              </a:cxn>
              <a:cxn ang="0">
                <a:pos x="178" y="166"/>
              </a:cxn>
              <a:cxn ang="0">
                <a:pos x="144" y="169"/>
              </a:cxn>
              <a:cxn ang="0">
                <a:pos x="110" y="178"/>
              </a:cxn>
              <a:cxn ang="0">
                <a:pos x="84" y="196"/>
              </a:cxn>
              <a:cxn ang="0">
                <a:pos x="51" y="217"/>
              </a:cxn>
              <a:cxn ang="0">
                <a:pos x="34" y="241"/>
              </a:cxn>
              <a:cxn ang="0">
                <a:pos x="17" y="270"/>
              </a:cxn>
              <a:cxn ang="0">
                <a:pos x="0" y="300"/>
              </a:cxn>
              <a:cxn ang="0">
                <a:pos x="0" y="336"/>
              </a:cxn>
            </a:cxnLst>
            <a:rect l="0" t="0" r="r" b="b"/>
            <a:pathLst>
              <a:path w="2118" h="337">
                <a:moveTo>
                  <a:pt x="2117" y="336"/>
                </a:moveTo>
                <a:lnTo>
                  <a:pt x="2117" y="300"/>
                </a:lnTo>
                <a:lnTo>
                  <a:pt x="2100" y="270"/>
                </a:lnTo>
                <a:lnTo>
                  <a:pt x="2092" y="241"/>
                </a:lnTo>
                <a:lnTo>
                  <a:pt x="2066" y="217"/>
                </a:lnTo>
                <a:lnTo>
                  <a:pt x="2041" y="196"/>
                </a:lnTo>
                <a:lnTo>
                  <a:pt x="2007" y="178"/>
                </a:lnTo>
                <a:lnTo>
                  <a:pt x="1973" y="169"/>
                </a:lnTo>
                <a:lnTo>
                  <a:pt x="1939" y="166"/>
                </a:lnTo>
                <a:lnTo>
                  <a:pt x="1236" y="166"/>
                </a:lnTo>
                <a:lnTo>
                  <a:pt x="1202" y="163"/>
                </a:lnTo>
                <a:lnTo>
                  <a:pt x="1168" y="154"/>
                </a:lnTo>
                <a:lnTo>
                  <a:pt x="1143" y="137"/>
                </a:lnTo>
                <a:lnTo>
                  <a:pt x="1109" y="119"/>
                </a:lnTo>
                <a:lnTo>
                  <a:pt x="1092" y="92"/>
                </a:lnTo>
                <a:lnTo>
                  <a:pt x="1075" y="65"/>
                </a:lnTo>
                <a:lnTo>
                  <a:pt x="1058" y="32"/>
                </a:lnTo>
                <a:lnTo>
                  <a:pt x="1058" y="0"/>
                </a:lnTo>
                <a:lnTo>
                  <a:pt x="1058" y="32"/>
                </a:lnTo>
                <a:lnTo>
                  <a:pt x="1041" y="65"/>
                </a:lnTo>
                <a:lnTo>
                  <a:pt x="1033" y="92"/>
                </a:lnTo>
                <a:lnTo>
                  <a:pt x="1008" y="119"/>
                </a:lnTo>
                <a:lnTo>
                  <a:pt x="982" y="137"/>
                </a:lnTo>
                <a:lnTo>
                  <a:pt x="948" y="154"/>
                </a:lnTo>
                <a:lnTo>
                  <a:pt x="914" y="163"/>
                </a:lnTo>
                <a:lnTo>
                  <a:pt x="881" y="166"/>
                </a:lnTo>
                <a:lnTo>
                  <a:pt x="178" y="166"/>
                </a:lnTo>
                <a:lnTo>
                  <a:pt x="144" y="169"/>
                </a:lnTo>
                <a:lnTo>
                  <a:pt x="110" y="178"/>
                </a:lnTo>
                <a:lnTo>
                  <a:pt x="84" y="196"/>
                </a:lnTo>
                <a:lnTo>
                  <a:pt x="51" y="217"/>
                </a:lnTo>
                <a:lnTo>
                  <a:pt x="34" y="241"/>
                </a:lnTo>
                <a:lnTo>
                  <a:pt x="17" y="270"/>
                </a:lnTo>
                <a:lnTo>
                  <a:pt x="0" y="300"/>
                </a:lnTo>
                <a:lnTo>
                  <a:pt x="0" y="336"/>
                </a:lnTo>
              </a:path>
            </a:pathLst>
          </a:custGeom>
          <a:noFill/>
          <a:ln w="25400" cap="rnd" cmpd="sng">
            <a:solidFill>
              <a:schemeClr val="tx1"/>
            </a:solidFill>
            <a:prstDash val="solid"/>
            <a:round/>
            <a:headEnd type="none" w="med" len="med"/>
            <a:tailEnd type="none" w="med" len="med"/>
          </a:ln>
          <a:effectLst/>
        </p:spPr>
        <p:txBody>
          <a:bodyPr/>
          <a:lstStyle/>
          <a:p>
            <a:endParaRPr lang="en-US">
              <a:latin typeface="Arial" panose="020B0604020202020204" pitchFamily="34" charset="0"/>
              <a:cs typeface="Arial" panose="020B0604020202020204" pitchFamily="34" charset="0"/>
            </a:endParaRPr>
          </a:p>
        </p:txBody>
      </p:sp>
      <p:sp>
        <p:nvSpPr>
          <p:cNvPr id="13" name="Title 2">
            <a:extLst>
              <a:ext uri="{FF2B5EF4-FFF2-40B4-BE49-F238E27FC236}">
                <a16:creationId xmlns:a16="http://schemas.microsoft.com/office/drawing/2014/main" id="{EE762409-688B-4F20-BB38-B580791241DE}"/>
              </a:ext>
            </a:extLst>
          </p:cNvPr>
          <p:cNvSpPr txBox="1">
            <a:spLocks/>
          </p:cNvSpPr>
          <p:nvPr/>
        </p:nvSpPr>
        <p:spPr>
          <a:xfrm>
            <a:off x="575184" y="1323914"/>
            <a:ext cx="7886700" cy="67078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Cement Hydration</a:t>
            </a:r>
          </a:p>
        </p:txBody>
      </p:sp>
    </p:spTree>
    <p:extLst>
      <p:ext uri="{BB962C8B-B14F-4D97-AF65-F5344CB8AC3E}">
        <p14:creationId xmlns:p14="http://schemas.microsoft.com/office/powerpoint/2010/main" val="158862264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2" name="Text Box 6"/>
          <p:cNvSpPr txBox="1">
            <a:spLocks noChangeArrowheads="1"/>
          </p:cNvSpPr>
          <p:nvPr/>
        </p:nvSpPr>
        <p:spPr bwMode="auto">
          <a:xfrm>
            <a:off x="1600200" y="5380864"/>
            <a:ext cx="9028018" cy="923330"/>
          </a:xfrm>
          <a:prstGeom prst="rect">
            <a:avLst/>
          </a:prstGeom>
          <a:noFill/>
          <a:ln w="9525">
            <a:noFill/>
            <a:miter lim="800000"/>
            <a:headEnd/>
            <a:tailEnd/>
          </a:ln>
          <a:effectLst/>
        </p:spPr>
        <p:txBody>
          <a:bodyPr wrap="square">
            <a:spAutoFit/>
          </a:bodyPr>
          <a:lstStyle/>
          <a:p>
            <a:r>
              <a:rPr lang="en-US" u="sng" dirty="0"/>
              <a:t>Hydrated Cement Paste - </a:t>
            </a:r>
            <a:r>
              <a:rPr lang="en-US" dirty="0"/>
              <a:t>Depending on the time of hydration and the Portland cement composition, several crystalline pictures can be observed in hydrated cement paste. A typical one contains CSH, calcium hydroxide and ettringite as shown in this picture. </a:t>
            </a:r>
          </a:p>
        </p:txBody>
      </p:sp>
      <p:pic>
        <p:nvPicPr>
          <p:cNvPr id="3" name="Picture 2">
            <a:extLst>
              <a:ext uri="{FF2B5EF4-FFF2-40B4-BE49-F238E27FC236}">
                <a16:creationId xmlns:a16="http://schemas.microsoft.com/office/drawing/2014/main" id="{5307F9E1-097F-43D4-9FB0-93F9BA627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225" y="1179328"/>
            <a:ext cx="7753350" cy="4201536"/>
          </a:xfrm>
          <a:prstGeom prst="rect">
            <a:avLst/>
          </a:prstGeom>
        </p:spPr>
      </p:pic>
    </p:spTree>
    <p:extLst>
      <p:ext uri="{BB962C8B-B14F-4D97-AF65-F5344CB8AC3E}">
        <p14:creationId xmlns:p14="http://schemas.microsoft.com/office/powerpoint/2010/main" val="92438034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3">
            <a:extLst>
              <a:ext uri="{FF2B5EF4-FFF2-40B4-BE49-F238E27FC236}">
                <a16:creationId xmlns:a16="http://schemas.microsoft.com/office/drawing/2014/main" id="{A6F8E8D4-A1C7-FF4E-BE8B-E0B8978E0369}"/>
              </a:ext>
            </a:extLst>
          </p:cNvPr>
          <p:cNvSpPr txBox="1">
            <a:spLocks noChangeArrowheads="1"/>
          </p:cNvSpPr>
          <p:nvPr/>
        </p:nvSpPr>
        <p:spPr bwMode="auto">
          <a:xfrm>
            <a:off x="755374" y="2068286"/>
            <a:ext cx="4664765"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600" dirty="0" err="1">
                <a:latin typeface="+mn-lt"/>
              </a:rPr>
              <a:t>Aspdin’s</a:t>
            </a:r>
            <a:r>
              <a:rPr lang="en-US" altLang="en-US" sz="2600" dirty="0">
                <a:latin typeface="+mn-lt"/>
              </a:rPr>
              <a:t> early cement was nothing more than hydraulic lime, but in 1824 his patent gave him the use of the term </a:t>
            </a:r>
            <a:r>
              <a:rPr lang="en-US" altLang="en-US" sz="2600" i="1" dirty="0">
                <a:latin typeface="+mn-lt"/>
              </a:rPr>
              <a:t>Portland</a:t>
            </a:r>
            <a:r>
              <a:rPr lang="en-US" altLang="en-US" sz="2600" dirty="0">
                <a:latin typeface="+mn-lt"/>
              </a:rPr>
              <a:t> cement</a:t>
            </a:r>
          </a:p>
        </p:txBody>
      </p:sp>
      <p:pic>
        <p:nvPicPr>
          <p:cNvPr id="90116" name="Picture 4">
            <a:extLst>
              <a:ext uri="{FF2B5EF4-FFF2-40B4-BE49-F238E27FC236}">
                <a16:creationId xmlns:a16="http://schemas.microsoft.com/office/drawing/2014/main" id="{28B9BEDD-AFB8-1046-ADC1-F57340E38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897" y="1393827"/>
            <a:ext cx="5697538" cy="4227513"/>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0117" name="Text Box 6">
            <a:extLst>
              <a:ext uri="{FF2B5EF4-FFF2-40B4-BE49-F238E27FC236}">
                <a16:creationId xmlns:a16="http://schemas.microsoft.com/office/drawing/2014/main" id="{F8F4DF77-717E-8B4A-9165-40C05D357F10}"/>
              </a:ext>
            </a:extLst>
          </p:cNvPr>
          <p:cNvSpPr txBox="1">
            <a:spLocks noChangeArrowheads="1"/>
          </p:cNvSpPr>
          <p:nvPr/>
        </p:nvSpPr>
        <p:spPr bwMode="auto">
          <a:xfrm>
            <a:off x="9693805" y="5564718"/>
            <a:ext cx="2179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400" dirty="0">
                <a:latin typeface="Times New Roman" panose="02020603050405020304" pitchFamily="18" charset="0"/>
              </a:rPr>
              <a:t>Lea’s Chemistry of Cement</a:t>
            </a:r>
          </a:p>
        </p:txBody>
      </p:sp>
      <p:sp>
        <p:nvSpPr>
          <p:cNvPr id="90118" name="Text Box 7">
            <a:extLst>
              <a:ext uri="{FF2B5EF4-FFF2-40B4-BE49-F238E27FC236}">
                <a16:creationId xmlns:a16="http://schemas.microsoft.com/office/drawing/2014/main" id="{95D017B4-2A12-E342-8D05-2F939F158DE6}"/>
              </a:ext>
            </a:extLst>
          </p:cNvPr>
          <p:cNvSpPr txBox="1">
            <a:spLocks noChangeArrowheads="1"/>
          </p:cNvSpPr>
          <p:nvPr/>
        </p:nvSpPr>
        <p:spPr bwMode="auto">
          <a:xfrm>
            <a:off x="2133600" y="62484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latin typeface="Times New Roman" panose="02020603050405020304" pitchFamily="18" charset="0"/>
            </a:endParaRPr>
          </a:p>
        </p:txBody>
      </p:sp>
      <p:sp>
        <p:nvSpPr>
          <p:cNvPr id="90114" name="Rectangle 2">
            <a:extLst>
              <a:ext uri="{FF2B5EF4-FFF2-40B4-BE49-F238E27FC236}">
                <a16:creationId xmlns:a16="http://schemas.microsoft.com/office/drawing/2014/main" id="{BC217EDF-786F-6641-976C-7ACF10DD3A97}"/>
              </a:ext>
            </a:extLst>
          </p:cNvPr>
          <p:cNvSpPr>
            <a:spLocks noGrp="1" noChangeArrowheads="1"/>
          </p:cNvSpPr>
          <p:nvPr>
            <p:ph type="title" idx="4294967295"/>
          </p:nvPr>
        </p:nvSpPr>
        <p:spPr>
          <a:xfrm>
            <a:off x="6138897" y="1428131"/>
            <a:ext cx="3911600" cy="364067"/>
          </a:xfrm>
        </p:spPr>
        <p:txBody>
          <a:bodyPr>
            <a:normAutofit fontScale="90000"/>
          </a:bodyPr>
          <a:lstStyle/>
          <a:p>
            <a:pPr eaLnBrk="1" hangingPunct="1"/>
            <a:r>
              <a:rPr lang="en-US" altLang="en-US" sz="2400" dirty="0"/>
              <a:t>Joseph </a:t>
            </a:r>
            <a:r>
              <a:rPr lang="en-US" altLang="en-US" sz="2400" dirty="0" err="1"/>
              <a:t>Aspdin</a:t>
            </a:r>
            <a:r>
              <a:rPr lang="en-US" altLang="en-US" sz="2400" dirty="0"/>
              <a:t> 1824</a:t>
            </a:r>
            <a:endParaRPr lang="en-US" altLang="en-US" dirty="0"/>
          </a:p>
        </p:txBody>
      </p:sp>
      <p:sp>
        <p:nvSpPr>
          <p:cNvPr id="8" name="Title 1">
            <a:extLst>
              <a:ext uri="{FF2B5EF4-FFF2-40B4-BE49-F238E27FC236}">
                <a16:creationId xmlns:a16="http://schemas.microsoft.com/office/drawing/2014/main" id="{2232A195-6B82-4146-94AD-DBB648E737A5}"/>
              </a:ext>
            </a:extLst>
          </p:cNvPr>
          <p:cNvSpPr txBox="1">
            <a:spLocks/>
          </p:cNvSpPr>
          <p:nvPr/>
        </p:nvSpPr>
        <p:spPr>
          <a:xfrm>
            <a:off x="755374" y="1393827"/>
            <a:ext cx="8938431" cy="6744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Early Cement Works</a:t>
            </a:r>
          </a:p>
        </p:txBody>
      </p:sp>
    </p:spTree>
    <p:extLst>
      <p:ext uri="{BB962C8B-B14F-4D97-AF65-F5344CB8AC3E}">
        <p14:creationId xmlns:p14="http://schemas.microsoft.com/office/powerpoint/2010/main" val="4259856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FECD40EA-EFDC-4CA1-AF8D-D955943E57C6}"/>
              </a:ext>
            </a:extLst>
          </p:cNvPr>
          <p:cNvSpPr>
            <a:spLocks noChangeArrowheads="1"/>
          </p:cNvSpPr>
          <p:nvPr/>
        </p:nvSpPr>
        <p:spPr bwMode="auto">
          <a:xfrm>
            <a:off x="1905001" y="1621937"/>
            <a:ext cx="849454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35000"/>
              </a:spcBef>
              <a:buClr>
                <a:schemeClr val="tx1"/>
              </a:buClr>
            </a:pPr>
            <a:r>
              <a:rPr lang="en-US" altLang="en-US" sz="3200" dirty="0">
                <a:cs typeface="Arial" panose="020B0604020202020204" pitchFamily="34" charset="0"/>
              </a:rPr>
              <a:t>Primary cement reaction (fast):</a:t>
            </a:r>
          </a:p>
          <a:p>
            <a:pPr>
              <a:spcBef>
                <a:spcPct val="35000"/>
              </a:spcBef>
              <a:buClr>
                <a:schemeClr val="tx2"/>
              </a:buClr>
              <a:buFont typeface="Monotype Sorts" pitchFamily="2" charset="2"/>
              <a:buNone/>
            </a:pPr>
            <a:r>
              <a:rPr lang="en-US" altLang="en-US" sz="2800" b="1" dirty="0">
                <a:cs typeface="Arial" panose="020B0604020202020204" pitchFamily="34" charset="0"/>
              </a:rPr>
              <a:t>C</a:t>
            </a:r>
            <a:r>
              <a:rPr lang="en-US" altLang="en-US" sz="2800" b="1" baseline="-25000" dirty="0">
                <a:cs typeface="Arial" panose="020B0604020202020204" pitchFamily="34" charset="0"/>
              </a:rPr>
              <a:t>3</a:t>
            </a:r>
            <a:r>
              <a:rPr lang="en-US" altLang="en-US" sz="2800" b="1" dirty="0">
                <a:cs typeface="Arial" panose="020B0604020202020204" pitchFamily="34" charset="0"/>
              </a:rPr>
              <a:t>S</a:t>
            </a:r>
            <a:r>
              <a:rPr lang="en-US" altLang="en-US" sz="2800" dirty="0">
                <a:cs typeface="Arial" panose="020B0604020202020204" pitchFamily="34" charset="0"/>
              </a:rPr>
              <a:t> (and C</a:t>
            </a:r>
            <a:r>
              <a:rPr lang="en-US" altLang="en-US" sz="2800" baseline="-25000" dirty="0">
                <a:cs typeface="Arial" panose="020B0604020202020204" pitchFamily="34" charset="0"/>
              </a:rPr>
              <a:t>2</a:t>
            </a:r>
            <a:r>
              <a:rPr lang="en-US" altLang="en-US" sz="2800" dirty="0">
                <a:cs typeface="Arial" panose="020B0604020202020204" pitchFamily="34" charset="0"/>
              </a:rPr>
              <a:t>S) + </a:t>
            </a:r>
            <a:r>
              <a:rPr lang="en-US" altLang="en-US" sz="2800" b="1" dirty="0">
                <a:cs typeface="Arial" panose="020B0604020202020204" pitchFamily="34" charset="0"/>
              </a:rPr>
              <a:t>water</a:t>
            </a:r>
            <a:r>
              <a:rPr lang="en-US" altLang="en-US" sz="2800" dirty="0">
                <a:cs typeface="Arial" panose="020B0604020202020204" pitchFamily="34" charset="0"/>
              </a:rPr>
              <a:t>     = </a:t>
            </a:r>
            <a:r>
              <a:rPr lang="en-US" altLang="en-US" sz="2800" b="1" dirty="0">
                <a:solidFill>
                  <a:srgbClr val="008000"/>
                </a:solidFill>
                <a:cs typeface="Arial" panose="020B0604020202020204" pitchFamily="34" charset="0"/>
              </a:rPr>
              <a:t>C-S-H</a:t>
            </a:r>
            <a:r>
              <a:rPr lang="en-US" altLang="en-US" sz="2800" b="1" dirty="0">
                <a:cs typeface="Arial" panose="020B0604020202020204" pitchFamily="34" charset="0"/>
              </a:rPr>
              <a:t> </a:t>
            </a:r>
            <a:r>
              <a:rPr lang="en-US" altLang="en-US" sz="2800" b="1" dirty="0">
                <a:solidFill>
                  <a:srgbClr val="008000"/>
                </a:solidFill>
                <a:cs typeface="Arial" panose="020B0604020202020204" pitchFamily="34" charset="0"/>
              </a:rPr>
              <a:t>gel</a:t>
            </a:r>
            <a:r>
              <a:rPr lang="en-US" altLang="en-US" sz="2800" b="1" dirty="0">
                <a:cs typeface="Arial" panose="020B0604020202020204" pitchFamily="34" charset="0"/>
              </a:rPr>
              <a:t> </a:t>
            </a:r>
            <a:r>
              <a:rPr lang="en-US" altLang="en-US" sz="2800" dirty="0">
                <a:cs typeface="Arial" panose="020B0604020202020204" pitchFamily="34" charset="0"/>
              </a:rPr>
              <a:t> </a:t>
            </a:r>
          </a:p>
          <a:p>
            <a:pPr>
              <a:spcBef>
                <a:spcPct val="35000"/>
              </a:spcBef>
              <a:buClr>
                <a:schemeClr val="tx2"/>
              </a:buClr>
              <a:buFont typeface="Monotype Sorts" pitchFamily="2" charset="2"/>
              <a:buNone/>
            </a:pPr>
            <a:r>
              <a:rPr lang="en-US" altLang="en-US" sz="2800" dirty="0">
                <a:cs typeface="Arial" panose="020B0604020202020204" pitchFamily="34" charset="0"/>
              </a:rPr>
              <a:t>Byproduct from hydration = </a:t>
            </a:r>
            <a:r>
              <a:rPr lang="en-US" altLang="en-US" sz="2800" b="1" dirty="0">
                <a:solidFill>
                  <a:srgbClr val="000099"/>
                </a:solidFill>
                <a:cs typeface="Arial" panose="020B0604020202020204" pitchFamily="34" charset="0"/>
              </a:rPr>
              <a:t>Calcium Hydroxide</a:t>
            </a:r>
          </a:p>
          <a:p>
            <a:pPr>
              <a:spcBef>
                <a:spcPct val="35000"/>
              </a:spcBef>
              <a:buClr>
                <a:schemeClr val="tx2"/>
              </a:buClr>
              <a:buFont typeface="Monotype Sorts" pitchFamily="2" charset="2"/>
              <a:buNone/>
            </a:pPr>
            <a:endParaRPr lang="en-US" altLang="en-US" sz="2800" dirty="0">
              <a:solidFill>
                <a:srgbClr val="000099"/>
              </a:solidFill>
              <a:cs typeface="Arial" panose="020B0604020202020204" pitchFamily="34" charset="0"/>
            </a:endParaRPr>
          </a:p>
          <a:p>
            <a:pPr>
              <a:spcBef>
                <a:spcPct val="35000"/>
              </a:spcBef>
              <a:buClr>
                <a:schemeClr val="tx2"/>
              </a:buClr>
              <a:buFont typeface="Monotype Sorts" pitchFamily="2" charset="2"/>
              <a:buNone/>
            </a:pPr>
            <a:r>
              <a:rPr lang="en-US" altLang="en-US" sz="3200" dirty="0">
                <a:cs typeface="Arial" panose="020B0604020202020204" pitchFamily="34" charset="0"/>
              </a:rPr>
              <a:t>Pozzolanic reaction (slow):</a:t>
            </a:r>
          </a:p>
          <a:p>
            <a:pPr>
              <a:spcBef>
                <a:spcPct val="35000"/>
              </a:spcBef>
              <a:buClr>
                <a:schemeClr val="tx2"/>
              </a:buClr>
              <a:buFont typeface="Monotype Sorts" pitchFamily="2" charset="2"/>
              <a:buNone/>
            </a:pPr>
            <a:r>
              <a:rPr lang="en-US" altLang="en-US" sz="2800" b="1" dirty="0">
                <a:cs typeface="Arial" panose="020B0604020202020204" pitchFamily="34" charset="0"/>
              </a:rPr>
              <a:t>Fly Ash + </a:t>
            </a:r>
            <a:r>
              <a:rPr lang="en-US" altLang="en-US" sz="2800" b="1" dirty="0">
                <a:solidFill>
                  <a:srgbClr val="000099"/>
                </a:solidFill>
                <a:cs typeface="Arial" panose="020B0604020202020204" pitchFamily="34" charset="0"/>
              </a:rPr>
              <a:t>Calcium Hydroxide</a:t>
            </a:r>
            <a:r>
              <a:rPr lang="en-US" altLang="en-US" sz="2800" b="1" dirty="0">
                <a:cs typeface="Arial" panose="020B0604020202020204" pitchFamily="34" charset="0"/>
              </a:rPr>
              <a:t> </a:t>
            </a:r>
            <a:r>
              <a:rPr lang="en-US" altLang="en-US" sz="2800" dirty="0">
                <a:cs typeface="Arial" panose="020B0604020202020204" pitchFamily="34" charset="0"/>
              </a:rPr>
              <a:t>= </a:t>
            </a:r>
            <a:r>
              <a:rPr lang="en-US" altLang="en-US" sz="2800" b="1" dirty="0">
                <a:solidFill>
                  <a:srgbClr val="008000"/>
                </a:solidFill>
                <a:cs typeface="Arial" panose="020B0604020202020204" pitchFamily="34" charset="0"/>
              </a:rPr>
              <a:t>C-S-H</a:t>
            </a:r>
            <a:r>
              <a:rPr lang="en-US" altLang="en-US" sz="2800" b="1" dirty="0">
                <a:cs typeface="Arial" panose="020B0604020202020204" pitchFamily="34" charset="0"/>
              </a:rPr>
              <a:t> </a:t>
            </a:r>
            <a:r>
              <a:rPr lang="en-US" altLang="en-US" sz="2800" b="1" dirty="0">
                <a:solidFill>
                  <a:srgbClr val="008000"/>
                </a:solidFill>
                <a:cs typeface="Arial" panose="020B0604020202020204" pitchFamily="34" charset="0"/>
              </a:rPr>
              <a:t>gel</a:t>
            </a:r>
            <a:r>
              <a:rPr lang="en-US" altLang="en-US" sz="2800" b="1" dirty="0">
                <a:cs typeface="Arial" panose="020B0604020202020204" pitchFamily="34" charset="0"/>
              </a:rPr>
              <a:t>               	                			</a:t>
            </a:r>
          </a:p>
        </p:txBody>
      </p:sp>
    </p:spTree>
    <p:custDataLst>
      <p:tags r:id="rId1"/>
    </p:custDataLst>
    <p:extLst>
      <p:ext uri="{BB962C8B-B14F-4D97-AF65-F5344CB8AC3E}">
        <p14:creationId xmlns:p14="http://schemas.microsoft.com/office/powerpoint/2010/main" val="2405539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913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138">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9138">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91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FFEF7272-9443-EB44-8039-D8B68E672F0F}"/>
              </a:ext>
            </a:extLst>
          </p:cNvPr>
          <p:cNvSpPr>
            <a:spLocks noGrp="1" noChangeArrowheads="1"/>
          </p:cNvSpPr>
          <p:nvPr>
            <p:ph type="title"/>
          </p:nvPr>
        </p:nvSpPr>
        <p:spPr>
          <a:xfrm>
            <a:off x="1210407" y="1388533"/>
            <a:ext cx="9771186" cy="914400"/>
          </a:xfrm>
        </p:spPr>
        <p:txBody>
          <a:bodyPr/>
          <a:lstStyle/>
          <a:p>
            <a:pPr eaLnBrk="1" hangingPunct="1"/>
            <a:r>
              <a:rPr lang="en-US" altLang="en-US" dirty="0"/>
              <a:t>Supplementary Cementitious Materials (SCMs)</a:t>
            </a:r>
          </a:p>
        </p:txBody>
      </p:sp>
      <p:sp>
        <p:nvSpPr>
          <p:cNvPr id="147459" name="Rectangle 3">
            <a:extLst>
              <a:ext uri="{FF2B5EF4-FFF2-40B4-BE49-F238E27FC236}">
                <a16:creationId xmlns:a16="http://schemas.microsoft.com/office/drawing/2014/main" id="{23C3538A-3FFA-374F-9D60-055970924A10}"/>
              </a:ext>
            </a:extLst>
          </p:cNvPr>
          <p:cNvSpPr>
            <a:spLocks noGrp="1" noChangeArrowheads="1"/>
          </p:cNvSpPr>
          <p:nvPr>
            <p:ph idx="1"/>
          </p:nvPr>
        </p:nvSpPr>
        <p:spPr>
          <a:xfrm>
            <a:off x="7080250" y="2988734"/>
            <a:ext cx="3587750" cy="3605213"/>
          </a:xfrm>
        </p:spPr>
        <p:txBody>
          <a:bodyPr/>
          <a:lstStyle/>
          <a:p>
            <a:pPr eaLnBrk="1" hangingPunct="1">
              <a:lnSpc>
                <a:spcPct val="80000"/>
              </a:lnSpc>
              <a:buFont typeface="Wingdings" pitchFamily="2" charset="2"/>
              <a:buNone/>
            </a:pPr>
            <a:r>
              <a:rPr lang="en-US" altLang="en-US" sz="2000" dirty="0"/>
              <a:t>From left to right:</a:t>
            </a:r>
          </a:p>
          <a:p>
            <a:pPr eaLnBrk="1" hangingPunct="1">
              <a:lnSpc>
                <a:spcPct val="80000"/>
              </a:lnSpc>
              <a:buFontTx/>
              <a:buChar char="•"/>
            </a:pPr>
            <a:r>
              <a:rPr lang="en-US" altLang="en-US" sz="2000" dirty="0"/>
              <a:t>Fly ash (Class C)</a:t>
            </a:r>
          </a:p>
          <a:p>
            <a:pPr eaLnBrk="1" hangingPunct="1">
              <a:lnSpc>
                <a:spcPct val="80000"/>
              </a:lnSpc>
              <a:buFontTx/>
              <a:buChar char="•"/>
            </a:pPr>
            <a:r>
              <a:rPr lang="en-US" altLang="en-US" sz="2000" dirty="0"/>
              <a:t>Metakaolin (calcined clay)</a:t>
            </a:r>
          </a:p>
          <a:p>
            <a:pPr eaLnBrk="1" hangingPunct="1">
              <a:lnSpc>
                <a:spcPct val="80000"/>
              </a:lnSpc>
              <a:buFontTx/>
              <a:buChar char="•"/>
            </a:pPr>
            <a:r>
              <a:rPr lang="en-US" altLang="en-US" sz="2000" dirty="0"/>
              <a:t>Silica fume </a:t>
            </a:r>
          </a:p>
          <a:p>
            <a:pPr eaLnBrk="1" hangingPunct="1">
              <a:lnSpc>
                <a:spcPct val="80000"/>
              </a:lnSpc>
              <a:buFontTx/>
              <a:buChar char="•"/>
            </a:pPr>
            <a:r>
              <a:rPr lang="en-US" altLang="en-US" sz="2000" dirty="0"/>
              <a:t>Fly ash (Class F) </a:t>
            </a:r>
          </a:p>
          <a:p>
            <a:pPr eaLnBrk="1" hangingPunct="1">
              <a:lnSpc>
                <a:spcPct val="80000"/>
              </a:lnSpc>
              <a:buFontTx/>
              <a:buChar char="•"/>
            </a:pPr>
            <a:r>
              <a:rPr lang="en-US" altLang="en-US" sz="2000" dirty="0"/>
              <a:t>Slag Cement</a:t>
            </a:r>
          </a:p>
          <a:p>
            <a:pPr eaLnBrk="1" hangingPunct="1">
              <a:lnSpc>
                <a:spcPct val="80000"/>
              </a:lnSpc>
              <a:buFontTx/>
              <a:buChar char="•"/>
            </a:pPr>
            <a:r>
              <a:rPr lang="en-US" altLang="en-US" sz="2000" dirty="0"/>
              <a:t>Calcined shale</a:t>
            </a:r>
          </a:p>
        </p:txBody>
      </p:sp>
      <p:pic>
        <p:nvPicPr>
          <p:cNvPr id="147460" name="Picture 4" descr="Fig_3_1">
            <a:extLst>
              <a:ext uri="{FF2B5EF4-FFF2-40B4-BE49-F238E27FC236}">
                <a16:creationId xmlns:a16="http://schemas.microsoft.com/office/drawing/2014/main" id="{3405937A-6CFB-954A-AA8F-14EBE0FEC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1" t="1825" r="981" b="1825"/>
          <a:stretch>
            <a:fillRect/>
          </a:stretch>
        </p:blipFill>
        <p:spPr bwMode="auto">
          <a:xfrm>
            <a:off x="1665288" y="2531533"/>
            <a:ext cx="5414962" cy="35750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483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C4017B3C-F3E2-BA4D-8D78-0FE07DAC0334}"/>
              </a:ext>
            </a:extLst>
          </p:cNvPr>
          <p:cNvSpPr>
            <a:spLocks noGrp="1" noChangeArrowheads="1"/>
          </p:cNvSpPr>
          <p:nvPr>
            <p:ph type="title"/>
          </p:nvPr>
        </p:nvSpPr>
        <p:spPr>
          <a:xfrm>
            <a:off x="534573" y="1122892"/>
            <a:ext cx="9843348" cy="807508"/>
          </a:xfrm>
        </p:spPr>
        <p:txBody>
          <a:bodyPr>
            <a:normAutofit/>
          </a:bodyPr>
          <a:lstStyle/>
          <a:p>
            <a:pPr eaLnBrk="1" hangingPunct="1">
              <a:defRPr/>
            </a:pPr>
            <a:r>
              <a:rPr lang="en-US" dirty="0"/>
              <a:t>What is a Supplementary Cementitious Material?</a:t>
            </a:r>
          </a:p>
        </p:txBody>
      </p:sp>
      <p:sp>
        <p:nvSpPr>
          <p:cNvPr id="88067" name="Rectangle 3">
            <a:extLst>
              <a:ext uri="{FF2B5EF4-FFF2-40B4-BE49-F238E27FC236}">
                <a16:creationId xmlns:a16="http://schemas.microsoft.com/office/drawing/2014/main" id="{2787B903-6EC4-1A46-91FE-8DB4B8E6958B}"/>
              </a:ext>
            </a:extLst>
          </p:cNvPr>
          <p:cNvSpPr>
            <a:spLocks noGrp="1" noChangeArrowheads="1"/>
          </p:cNvSpPr>
          <p:nvPr>
            <p:ph idx="1"/>
          </p:nvPr>
        </p:nvSpPr>
        <p:spPr>
          <a:xfrm>
            <a:off x="348344" y="1930400"/>
            <a:ext cx="11693602" cy="4524375"/>
          </a:xfrm>
        </p:spPr>
        <p:txBody>
          <a:bodyPr rtlCol="0">
            <a:noAutofit/>
          </a:bodyPr>
          <a:lstStyle/>
          <a:p>
            <a:pPr eaLnBrk="1" hangingPunct="1">
              <a:defRPr/>
            </a:pPr>
            <a:r>
              <a:rPr lang="en-US" sz="2500" b="1" dirty="0"/>
              <a:t>Supplementary Cementitious Material  (SCM) </a:t>
            </a:r>
            <a:r>
              <a:rPr lang="en-US" sz="2500" dirty="0"/>
              <a:t>- a material that, when used in conjunction with Portland Cement or Blended Cement, contributes to the properties of the hardened concrete through </a:t>
            </a:r>
            <a:r>
              <a:rPr lang="en-US" sz="2500" u="sng" dirty="0"/>
              <a:t>hydraulic</a:t>
            </a:r>
            <a:r>
              <a:rPr lang="en-US" sz="2500" dirty="0"/>
              <a:t> activity, </a:t>
            </a:r>
            <a:r>
              <a:rPr lang="en-US" sz="2500" u="sng" dirty="0"/>
              <a:t>pozzolanic</a:t>
            </a:r>
            <a:r>
              <a:rPr lang="en-US" sz="2500" dirty="0"/>
              <a:t> activity, or both.</a:t>
            </a:r>
          </a:p>
          <a:p>
            <a:pPr eaLnBrk="1" hangingPunct="1">
              <a:defRPr/>
            </a:pPr>
            <a:endParaRPr lang="en-US" sz="800" b="1" i="1" dirty="0"/>
          </a:p>
          <a:p>
            <a:pPr eaLnBrk="1" hangingPunct="1">
              <a:defRPr/>
            </a:pPr>
            <a:r>
              <a:rPr lang="en-US" sz="2500" b="1" dirty="0"/>
              <a:t>Hydraulic Cementitious Material  </a:t>
            </a:r>
            <a:r>
              <a:rPr lang="en-US" sz="2500" dirty="0"/>
              <a:t>- a material that sets and hardens by a chemical reaction with water.</a:t>
            </a:r>
          </a:p>
          <a:p>
            <a:pPr eaLnBrk="1" hangingPunct="1">
              <a:defRPr/>
            </a:pPr>
            <a:endParaRPr lang="en-US" sz="800" b="1" i="1" dirty="0"/>
          </a:p>
          <a:p>
            <a:pPr eaLnBrk="1" hangingPunct="1">
              <a:defRPr/>
            </a:pPr>
            <a:r>
              <a:rPr lang="en-US" sz="2500" b="1" dirty="0" err="1"/>
              <a:t>Pozzolanic</a:t>
            </a:r>
            <a:r>
              <a:rPr lang="en-US" sz="2500" b="1" dirty="0"/>
              <a:t> Material  </a:t>
            </a:r>
            <a:r>
              <a:rPr lang="en-US" sz="2500" dirty="0"/>
              <a:t>- a siliceous or siliceous and aluminous material, which in itself possesses little or no cementitious value but will, in finely divided form and in the presence of moisture, chemically react with calcium hydroxide  at ordinary temperatures to form compounds possessing cementitious properties.</a:t>
            </a:r>
          </a:p>
          <a:p>
            <a:pPr eaLnBrk="1" hangingPunct="1">
              <a:defRPr/>
            </a:pPr>
            <a:endParaRPr lang="en-US" sz="2500" dirty="0">
              <a:solidFill>
                <a:srgbClr val="0000FF"/>
              </a:solidFill>
            </a:endParaRPr>
          </a:p>
          <a:p>
            <a:pPr eaLnBrk="1" hangingPunct="1">
              <a:defRPr/>
            </a:pPr>
            <a:endParaRPr lang="en-US" sz="2500" dirty="0">
              <a:solidFill>
                <a:srgbClr val="0000FF"/>
              </a:solidFill>
            </a:endParaRPr>
          </a:p>
          <a:p>
            <a:pPr eaLnBrk="1" hangingPunct="1">
              <a:defRPr/>
            </a:pPr>
            <a:endParaRPr lang="en-US" sz="2500" dirty="0">
              <a:solidFill>
                <a:srgbClr val="0000FF"/>
              </a:solidFill>
            </a:endParaRPr>
          </a:p>
          <a:p>
            <a:pPr eaLnBrk="1" hangingPunct="1">
              <a:defRPr/>
            </a:pPr>
            <a:endParaRPr lang="en-US" sz="2000" dirty="0">
              <a:solidFill>
                <a:srgbClr val="0000FF"/>
              </a:solidFill>
            </a:endParaRPr>
          </a:p>
        </p:txBody>
      </p:sp>
    </p:spTree>
    <p:extLst>
      <p:ext uri="{BB962C8B-B14F-4D97-AF65-F5344CB8AC3E}">
        <p14:creationId xmlns:p14="http://schemas.microsoft.com/office/powerpoint/2010/main" val="3059634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Rectangle 3">
            <a:extLst>
              <a:ext uri="{FF2B5EF4-FFF2-40B4-BE49-F238E27FC236}">
                <a16:creationId xmlns:a16="http://schemas.microsoft.com/office/drawing/2014/main" id="{76B4469A-EA53-4D4C-93E9-B878B8BBF407}"/>
              </a:ext>
            </a:extLst>
          </p:cNvPr>
          <p:cNvSpPr>
            <a:spLocks noGrp="1" noChangeArrowheads="1"/>
          </p:cNvSpPr>
          <p:nvPr>
            <p:ph type="body" idx="4294967295"/>
          </p:nvPr>
        </p:nvSpPr>
        <p:spPr>
          <a:xfrm>
            <a:off x="566012" y="2628899"/>
            <a:ext cx="11147017" cy="3086100"/>
          </a:xfrm>
        </p:spPr>
        <p:txBody>
          <a:bodyPr>
            <a:normAutofit/>
          </a:bodyPr>
          <a:lstStyle/>
          <a:p>
            <a:pPr eaLnBrk="1" hangingPunct="1"/>
            <a:r>
              <a:rPr lang="en-US" altLang="en-US" sz="2600" b="1" dirty="0"/>
              <a:t>ASTM C 989</a:t>
            </a:r>
            <a:r>
              <a:rPr lang="en-US" altLang="en-US" sz="2600" dirty="0"/>
              <a:t> </a:t>
            </a:r>
            <a:r>
              <a:rPr lang="en-US" altLang="en-US" sz="2600" i="1" dirty="0"/>
              <a:t>Standard Specification for Slag Cement for Use in Concrete and Mortars </a:t>
            </a:r>
            <a:r>
              <a:rPr lang="en-US" altLang="en-US" sz="2600" dirty="0">
                <a:solidFill>
                  <a:schemeClr val="tx2"/>
                </a:solidFill>
              </a:rPr>
              <a:t>(classified by Strength Activity Index compared to a </a:t>
            </a:r>
            <a:r>
              <a:rPr lang="en-US" altLang="en-US" sz="2600" b="1" u="sng" dirty="0">
                <a:solidFill>
                  <a:srgbClr val="FF0000"/>
                </a:solidFill>
              </a:rPr>
              <a:t>reference</a:t>
            </a:r>
            <a:r>
              <a:rPr lang="en-US" altLang="en-US" sz="2600" dirty="0">
                <a:solidFill>
                  <a:schemeClr val="tx2"/>
                </a:solidFill>
              </a:rPr>
              <a:t> Portland Cement)</a:t>
            </a:r>
            <a:endParaRPr lang="en-US" altLang="en-US" sz="2600" dirty="0"/>
          </a:p>
          <a:p>
            <a:pPr lvl="1" eaLnBrk="1" hangingPunct="1"/>
            <a:r>
              <a:rPr lang="en-US" altLang="en-US" dirty="0"/>
              <a:t>Grade 80 (SAI @ 28days = 75%)</a:t>
            </a:r>
          </a:p>
          <a:p>
            <a:pPr lvl="1" eaLnBrk="1" hangingPunct="1"/>
            <a:r>
              <a:rPr lang="en-US" altLang="en-US" dirty="0"/>
              <a:t>Grade 100 (SAI @ 7days = 75% &amp; 28days = 95%)</a:t>
            </a:r>
          </a:p>
          <a:p>
            <a:pPr lvl="1" eaLnBrk="1" hangingPunct="1"/>
            <a:r>
              <a:rPr lang="en-US" altLang="en-US" dirty="0"/>
              <a:t>Grade 120 (SAI @ 7days = 95% &amp; 28days = 115%)</a:t>
            </a:r>
          </a:p>
        </p:txBody>
      </p:sp>
      <p:sp>
        <p:nvSpPr>
          <p:cNvPr id="461828" name="Text Box 4">
            <a:extLst>
              <a:ext uri="{FF2B5EF4-FFF2-40B4-BE49-F238E27FC236}">
                <a16:creationId xmlns:a16="http://schemas.microsoft.com/office/drawing/2014/main" id="{17C0B4E8-67DA-4C83-989C-0244F95BDF63}"/>
              </a:ext>
            </a:extLst>
          </p:cNvPr>
          <p:cNvSpPr txBox="1">
            <a:spLocks noChangeArrowheads="1"/>
          </p:cNvSpPr>
          <p:nvPr/>
        </p:nvSpPr>
        <p:spPr bwMode="auto">
          <a:xfrm>
            <a:off x="3236818" y="5714999"/>
            <a:ext cx="624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800" b="1" dirty="0">
                <a:solidFill>
                  <a:srgbClr val="000099"/>
                </a:solidFill>
                <a:latin typeface="Times New Roman" panose="02020603050405020304" pitchFamily="18" charset="0"/>
              </a:rPr>
              <a:t>Slag Cement is a hydraulic cement</a:t>
            </a:r>
          </a:p>
        </p:txBody>
      </p:sp>
      <p:sp>
        <p:nvSpPr>
          <p:cNvPr id="22534" name="Text Box 5">
            <a:extLst>
              <a:ext uri="{FF2B5EF4-FFF2-40B4-BE49-F238E27FC236}">
                <a16:creationId xmlns:a16="http://schemas.microsoft.com/office/drawing/2014/main" id="{34E836A8-28C5-4989-8DA7-7F793BA64E63}"/>
              </a:ext>
            </a:extLst>
          </p:cNvPr>
          <p:cNvSpPr txBox="1">
            <a:spLocks noChangeArrowheads="1"/>
          </p:cNvSpPr>
          <p:nvPr/>
        </p:nvSpPr>
        <p:spPr bwMode="auto">
          <a:xfrm>
            <a:off x="566012" y="2013062"/>
            <a:ext cx="8305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600" b="1" dirty="0"/>
              <a:t>Byproduct from the iron manufacturing process</a:t>
            </a:r>
          </a:p>
        </p:txBody>
      </p:sp>
      <p:sp>
        <p:nvSpPr>
          <p:cNvPr id="9" name="Rectangle 2">
            <a:extLst>
              <a:ext uri="{FF2B5EF4-FFF2-40B4-BE49-F238E27FC236}">
                <a16:creationId xmlns:a16="http://schemas.microsoft.com/office/drawing/2014/main" id="{965C8A0A-DE2F-43D0-B02D-387BBAB7A55A}"/>
              </a:ext>
            </a:extLst>
          </p:cNvPr>
          <p:cNvSpPr txBox="1">
            <a:spLocks noChangeArrowheads="1"/>
          </p:cNvSpPr>
          <p:nvPr/>
        </p:nvSpPr>
        <p:spPr>
          <a:xfrm>
            <a:off x="566012" y="1385093"/>
            <a:ext cx="7010400" cy="4810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Slag Cement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4">
            <a:extLst>
              <a:ext uri="{FF2B5EF4-FFF2-40B4-BE49-F238E27FC236}">
                <a16:creationId xmlns:a16="http://schemas.microsoft.com/office/drawing/2014/main" id="{EF6A260B-A06C-4788-B0C9-74802976682F}"/>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3526972" y="1273628"/>
            <a:ext cx="8028214" cy="5006358"/>
          </a:xfrm>
          <a:noFill/>
          <a:ln>
            <a:solidFill>
              <a:srgbClr val="9966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2">
            <a:extLst>
              <a:ext uri="{FF2B5EF4-FFF2-40B4-BE49-F238E27FC236}">
                <a16:creationId xmlns:a16="http://schemas.microsoft.com/office/drawing/2014/main" id="{6FD4212D-8B80-460D-B952-1216399D1299}"/>
              </a:ext>
            </a:extLst>
          </p:cNvPr>
          <p:cNvSpPr txBox="1">
            <a:spLocks noChangeArrowheads="1"/>
          </p:cNvSpPr>
          <p:nvPr/>
        </p:nvSpPr>
        <p:spPr>
          <a:xfrm>
            <a:off x="566012" y="1385093"/>
            <a:ext cx="7010400" cy="17064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Blast</a:t>
            </a:r>
          </a:p>
          <a:p>
            <a:r>
              <a:rPr lang="en-US" altLang="en-US" sz="3200" dirty="0"/>
              <a:t>Furnace</a:t>
            </a:r>
          </a:p>
        </p:txBody>
      </p:sp>
    </p:spTree>
    <p:extLst>
      <p:ext uri="{BB962C8B-B14F-4D97-AF65-F5344CB8AC3E}">
        <p14:creationId xmlns:p14="http://schemas.microsoft.com/office/powerpoint/2010/main" val="3009244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Molten Slag1">
            <a:extLst>
              <a:ext uri="{FF2B5EF4-FFF2-40B4-BE49-F238E27FC236}">
                <a16:creationId xmlns:a16="http://schemas.microsoft.com/office/drawing/2014/main" id="{F9302E8F-A7D4-4309-8C87-5EA26970BE6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517805" y="1371600"/>
            <a:ext cx="7110413" cy="4038600"/>
          </a:xfrm>
          <a:ln w="28575">
            <a:solidFill>
              <a:schemeClr val="tx1"/>
            </a:solidFill>
            <a:miter lim="800000"/>
            <a:headEnd/>
            <a:tailEnd/>
          </a:ln>
        </p:spPr>
      </p:pic>
      <p:sp>
        <p:nvSpPr>
          <p:cNvPr id="72708" name="TextBox 1">
            <a:extLst>
              <a:ext uri="{FF2B5EF4-FFF2-40B4-BE49-F238E27FC236}">
                <a16:creationId xmlns:a16="http://schemas.microsoft.com/office/drawing/2014/main" id="{51ABA64A-594D-49A7-9400-8932C92B8439}"/>
              </a:ext>
            </a:extLst>
          </p:cNvPr>
          <p:cNvSpPr txBox="1">
            <a:spLocks noChangeArrowheads="1"/>
          </p:cNvSpPr>
          <p:nvPr/>
        </p:nvSpPr>
        <p:spPr bwMode="auto">
          <a:xfrm>
            <a:off x="566012" y="5518585"/>
            <a:ext cx="111242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Bef>
                <a:spcPct val="30000"/>
              </a:spcBef>
              <a:spcAft>
                <a:spcPct val="0"/>
              </a:spcAft>
              <a:buFontTx/>
              <a:buNone/>
            </a:pPr>
            <a:r>
              <a:rPr lang="en-US" altLang="en-US" sz="2000" dirty="0"/>
              <a:t>The slag is not as dense as the molten iron and floats on the top. It is separated by mechanical means and then granulated</a:t>
            </a:r>
          </a:p>
        </p:txBody>
      </p:sp>
      <p:sp>
        <p:nvSpPr>
          <p:cNvPr id="7" name="Rectangle 2">
            <a:extLst>
              <a:ext uri="{FF2B5EF4-FFF2-40B4-BE49-F238E27FC236}">
                <a16:creationId xmlns:a16="http://schemas.microsoft.com/office/drawing/2014/main" id="{200B99E4-2A24-48C4-A903-AF197FF5C167}"/>
              </a:ext>
            </a:extLst>
          </p:cNvPr>
          <p:cNvSpPr txBox="1">
            <a:spLocks noChangeArrowheads="1"/>
          </p:cNvSpPr>
          <p:nvPr/>
        </p:nvSpPr>
        <p:spPr>
          <a:xfrm>
            <a:off x="566012" y="1385093"/>
            <a:ext cx="7010400" cy="17064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Molten</a:t>
            </a:r>
          </a:p>
          <a:p>
            <a:r>
              <a:rPr lang="en-US" altLang="en-US" sz="3200" dirty="0"/>
              <a:t>Iron &amp; Slag</a:t>
            </a:r>
          </a:p>
        </p:txBody>
      </p:sp>
    </p:spTree>
    <p:extLst>
      <p:ext uri="{BB962C8B-B14F-4D97-AF65-F5344CB8AC3E}">
        <p14:creationId xmlns:p14="http://schemas.microsoft.com/office/powerpoint/2010/main" val="2166589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a:extLst>
              <a:ext uri="{FF2B5EF4-FFF2-40B4-BE49-F238E27FC236}">
                <a16:creationId xmlns:a16="http://schemas.microsoft.com/office/drawing/2014/main" id="{A6D549F9-9475-4C51-B82E-817387284595}"/>
              </a:ext>
            </a:extLst>
          </p:cNvPr>
          <p:cNvSpPr>
            <a:spLocks noChangeArrowheads="1"/>
          </p:cNvSpPr>
          <p:nvPr/>
        </p:nvSpPr>
        <p:spPr bwMode="auto">
          <a:xfrm>
            <a:off x="153080" y="5420859"/>
            <a:ext cx="11885840" cy="86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90513" indent="-290513">
              <a:lnSpc>
                <a:spcPct val="90000"/>
              </a:lnSpc>
              <a:spcAft>
                <a:spcPct val="25000"/>
              </a:spcAft>
              <a:buChar char="•"/>
              <a:defRPr sz="3200">
                <a:solidFill>
                  <a:schemeClr val="tx1"/>
                </a:solidFill>
                <a:latin typeface="Arial" panose="020B0604020202020204" pitchFamily="34" charset="0"/>
              </a:defRPr>
            </a:lvl1pPr>
            <a:lvl2pPr marL="571500" indent="-27940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798513" indent="-225425">
              <a:lnSpc>
                <a:spcPct val="90000"/>
              </a:lnSpc>
              <a:spcAft>
                <a:spcPct val="25000"/>
              </a:spcAft>
              <a:buChar char="•"/>
              <a:defRPr sz="2400">
                <a:solidFill>
                  <a:schemeClr val="tx1"/>
                </a:solidFill>
                <a:latin typeface="Arial" panose="020B0604020202020204" pitchFamily="34" charset="0"/>
              </a:defRPr>
            </a:lvl3pPr>
            <a:lvl4pPr marL="17907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209800" indent="-228600">
              <a:lnSpc>
                <a:spcPct val="90000"/>
              </a:lnSpc>
              <a:spcAft>
                <a:spcPct val="25000"/>
              </a:spcAft>
              <a:buChar char="•"/>
              <a:defRPr sz="2000">
                <a:solidFill>
                  <a:schemeClr val="tx1"/>
                </a:solidFill>
                <a:latin typeface="Arial" panose="020B0604020202020204" pitchFamily="34" charset="0"/>
              </a:defRPr>
            </a:lvl5pPr>
            <a:lvl6pPr marL="2667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3124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5814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4038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Bef>
                <a:spcPct val="20000"/>
              </a:spcBef>
              <a:spcAft>
                <a:spcPct val="30000"/>
              </a:spcAft>
              <a:buFontTx/>
              <a:buNone/>
            </a:pPr>
            <a:r>
              <a:rPr lang="en-US" altLang="en-US" sz="2000" dirty="0"/>
              <a:t>	Rapid quenching with water at a ratio of 10:1 changes the hot slag  to glassy, non-metallic silicates and aluminosilicates of calcium,  known as granulated blast furnace slag</a:t>
            </a:r>
          </a:p>
        </p:txBody>
      </p:sp>
      <p:sp>
        <p:nvSpPr>
          <p:cNvPr id="74756" name="Text Box 4">
            <a:extLst>
              <a:ext uri="{FF2B5EF4-FFF2-40B4-BE49-F238E27FC236}">
                <a16:creationId xmlns:a16="http://schemas.microsoft.com/office/drawing/2014/main" id="{394A97D2-CA5E-44CB-9AF1-0E3DFE2F3EFA}"/>
              </a:ext>
            </a:extLst>
          </p:cNvPr>
          <p:cNvSpPr txBox="1">
            <a:spLocks noChangeArrowheads="1"/>
          </p:cNvSpPr>
          <p:nvPr/>
        </p:nvSpPr>
        <p:spPr bwMode="auto">
          <a:xfrm>
            <a:off x="9248547" y="1691192"/>
            <a:ext cx="2082800" cy="463550"/>
          </a:xfrm>
          <a:prstGeom prst="rect">
            <a:avLst/>
          </a:prstGeom>
          <a:noFill/>
          <a:ln w="254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 typeface="Wingdings" panose="05000000000000000000" pitchFamily="2" charset="2"/>
              <a:buNone/>
            </a:pPr>
            <a:r>
              <a:rPr lang="en-US" altLang="en-US" sz="2400"/>
              <a:t>The Blow Box</a:t>
            </a:r>
          </a:p>
        </p:txBody>
      </p:sp>
      <p:pic>
        <p:nvPicPr>
          <p:cNvPr id="74757" name="Picture 5" descr="Water Granulator">
            <a:extLst>
              <a:ext uri="{FF2B5EF4-FFF2-40B4-BE49-F238E27FC236}">
                <a16:creationId xmlns:a16="http://schemas.microsoft.com/office/drawing/2014/main" id="{4A87A984-7AA7-4E7B-98A9-227E7C647C8C}"/>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973285" y="1310193"/>
            <a:ext cx="5065712" cy="3656013"/>
          </a:xfrm>
          <a:noFill/>
          <a:ln>
            <a:solidFill>
              <a:schemeClr val="accent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8" name="Line 6">
            <a:extLst>
              <a:ext uri="{FF2B5EF4-FFF2-40B4-BE49-F238E27FC236}">
                <a16:creationId xmlns:a16="http://schemas.microsoft.com/office/drawing/2014/main" id="{9C715199-8130-42D8-951A-B675E74FE12F}"/>
              </a:ext>
            </a:extLst>
          </p:cNvPr>
          <p:cNvSpPr>
            <a:spLocks noChangeShapeType="1"/>
          </p:cNvSpPr>
          <p:nvPr/>
        </p:nvSpPr>
        <p:spPr bwMode="auto">
          <a:xfrm flipH="1">
            <a:off x="7349897" y="1919792"/>
            <a:ext cx="1898650" cy="1066800"/>
          </a:xfrm>
          <a:prstGeom prst="line">
            <a:avLst/>
          </a:prstGeom>
          <a:noFill/>
          <a:ln w="254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74759" name="Rectangle 7">
            <a:extLst>
              <a:ext uri="{FF2B5EF4-FFF2-40B4-BE49-F238E27FC236}">
                <a16:creationId xmlns:a16="http://schemas.microsoft.com/office/drawing/2014/main" id="{072075F1-4D27-4995-863F-5114BDF7AAD4}"/>
              </a:ext>
            </a:extLst>
          </p:cNvPr>
          <p:cNvSpPr>
            <a:spLocks noChangeArrowheads="1"/>
          </p:cNvSpPr>
          <p:nvPr/>
        </p:nvSpPr>
        <p:spPr bwMode="auto">
          <a:xfrm>
            <a:off x="9248548" y="2910392"/>
            <a:ext cx="1895475" cy="463550"/>
          </a:xfrm>
          <a:prstGeom prst="rect">
            <a:avLst/>
          </a:prstGeom>
          <a:noFill/>
          <a:ln w="254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anose="05000000000000000000"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anose="05000000000000000000"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eaLnBrk="1" hangingPunct="1">
              <a:lnSpc>
                <a:spcPct val="100000"/>
              </a:lnSpc>
              <a:spcAft>
                <a:spcPct val="0"/>
              </a:spcAft>
              <a:buFont typeface="Wingdings" panose="05000000000000000000" pitchFamily="2" charset="2"/>
              <a:buNone/>
            </a:pPr>
            <a:r>
              <a:rPr lang="en-US" altLang="en-US" sz="2400" dirty="0"/>
              <a:t>Slag Runner</a:t>
            </a:r>
          </a:p>
        </p:txBody>
      </p:sp>
      <p:sp>
        <p:nvSpPr>
          <p:cNvPr id="74760" name="Line 8">
            <a:extLst>
              <a:ext uri="{FF2B5EF4-FFF2-40B4-BE49-F238E27FC236}">
                <a16:creationId xmlns:a16="http://schemas.microsoft.com/office/drawing/2014/main" id="{687D0DB1-8D35-4DA7-AE90-FAB2F332A98D}"/>
              </a:ext>
            </a:extLst>
          </p:cNvPr>
          <p:cNvSpPr>
            <a:spLocks noChangeShapeType="1"/>
          </p:cNvSpPr>
          <p:nvPr/>
        </p:nvSpPr>
        <p:spPr bwMode="auto">
          <a:xfrm flipH="1">
            <a:off x="6787923" y="3138992"/>
            <a:ext cx="2460625" cy="533400"/>
          </a:xfrm>
          <a:prstGeom prst="line">
            <a:avLst/>
          </a:prstGeom>
          <a:noFill/>
          <a:ln w="254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pic>
        <p:nvPicPr>
          <p:cNvPr id="74761" name="Picture 9" descr="Granules 1 crop">
            <a:extLst>
              <a:ext uri="{FF2B5EF4-FFF2-40B4-BE49-F238E27FC236}">
                <a16:creationId xmlns:a16="http://schemas.microsoft.com/office/drawing/2014/main" id="{2739DDFE-39EF-4C3A-BAFB-6EFBCC7178D0}"/>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235847" y="3519992"/>
            <a:ext cx="1900238" cy="1512888"/>
          </a:xfrm>
          <a:noFill/>
          <a:ln w="38100">
            <a:solidFill>
              <a:schemeClr val="accent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2">
            <a:extLst>
              <a:ext uri="{FF2B5EF4-FFF2-40B4-BE49-F238E27FC236}">
                <a16:creationId xmlns:a16="http://schemas.microsoft.com/office/drawing/2014/main" id="{913C120C-1ABF-484E-90E1-29446EA15604}"/>
              </a:ext>
            </a:extLst>
          </p:cNvPr>
          <p:cNvSpPr txBox="1">
            <a:spLocks noChangeArrowheads="1"/>
          </p:cNvSpPr>
          <p:nvPr/>
        </p:nvSpPr>
        <p:spPr>
          <a:xfrm>
            <a:off x="566012" y="1385093"/>
            <a:ext cx="7010400" cy="17064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Granulation</a:t>
            </a:r>
          </a:p>
        </p:txBody>
      </p:sp>
    </p:spTree>
    <p:extLst>
      <p:ext uri="{BB962C8B-B14F-4D97-AF65-F5344CB8AC3E}">
        <p14:creationId xmlns:p14="http://schemas.microsoft.com/office/powerpoint/2010/main" val="3674817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ct 2">
            <a:extLst>
              <a:ext uri="{FF2B5EF4-FFF2-40B4-BE49-F238E27FC236}">
                <a16:creationId xmlns:a16="http://schemas.microsoft.com/office/drawing/2014/main" id="{47829982-BB0B-439D-87AD-0EA3B5429AA8}"/>
              </a:ext>
            </a:extLst>
          </p:cNvPr>
          <p:cNvGraphicFramePr>
            <a:graphicFrameLocks noGrp="1"/>
          </p:cNvGraphicFramePr>
          <p:nvPr>
            <p:ph sz="half" idx="4294967295"/>
          </p:nvPr>
        </p:nvGraphicFramePr>
        <p:xfrm>
          <a:off x="4020141" y="1280407"/>
          <a:ext cx="7550419" cy="4972102"/>
        </p:xfrm>
        <a:graphic>
          <a:graphicData uri="http://schemas.openxmlformats.org/presentationml/2006/ole">
            <mc:AlternateContent xmlns:mc="http://schemas.openxmlformats.org/markup-compatibility/2006">
              <mc:Choice xmlns:v="urn:schemas-microsoft-com:vml" Requires="v">
                <p:oleObj name="Photo Editor Photo" r:id="rId3" imgW="6095238" imgH="4571429" progId="MSPhotoEd.3">
                  <p:embed/>
                </p:oleObj>
              </mc:Choice>
              <mc:Fallback>
                <p:oleObj name="Photo Editor Photo" r:id="rId3" imgW="6095238" imgH="4571429" progId="MSPhotoEd.3">
                  <p:embed/>
                  <p:pic>
                    <p:nvPicPr>
                      <p:cNvPr id="23555" name="Object 2">
                        <a:extLst>
                          <a:ext uri="{FF2B5EF4-FFF2-40B4-BE49-F238E27FC236}">
                            <a16:creationId xmlns:a16="http://schemas.microsoft.com/office/drawing/2014/main" id="{47829982-BB0B-439D-87AD-0EA3B5429A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141" y="1280407"/>
                        <a:ext cx="7550419" cy="4972102"/>
                      </a:xfrm>
                      <a:prstGeom prst="rect">
                        <a:avLst/>
                      </a:prstGeom>
                      <a:noFill/>
                      <a:ln w="28575">
                        <a:solidFill>
                          <a:schemeClr val="tx1"/>
                        </a:solidFill>
                        <a:miter lim="800000"/>
                        <a:headEnd/>
                        <a:tailEnd/>
                      </a:ln>
                      <a:effectLst/>
                    </p:spPr>
                  </p:pic>
                </p:oleObj>
              </mc:Fallback>
            </mc:AlternateContent>
          </a:graphicData>
        </a:graphic>
      </p:graphicFrame>
      <p:pic>
        <p:nvPicPr>
          <p:cNvPr id="23556" name="Picture 3" descr="slag powder">
            <a:extLst>
              <a:ext uri="{FF2B5EF4-FFF2-40B4-BE49-F238E27FC236}">
                <a16:creationId xmlns:a16="http://schemas.microsoft.com/office/drawing/2014/main" id="{9C19E63A-0C53-4F7B-8C31-E6A6E54DCBBD}"/>
              </a:ext>
            </a:extLst>
          </p:cNvPr>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l="1695" r="3178"/>
          <a:stretch>
            <a:fillRect/>
          </a:stretch>
        </p:blipFill>
        <p:spPr>
          <a:xfrm>
            <a:off x="653598" y="4306485"/>
            <a:ext cx="2979737" cy="1893888"/>
          </a:xfrm>
          <a:noFill/>
          <a:ln w="28575">
            <a:solidFill>
              <a:schemeClr val="tx1"/>
            </a:solidFill>
            <a:miter lim="800000"/>
            <a:headEnd/>
            <a:tailEnd/>
          </a:ln>
        </p:spPr>
      </p:pic>
      <p:pic>
        <p:nvPicPr>
          <p:cNvPr id="3" name="Picture 2">
            <a:extLst>
              <a:ext uri="{FF2B5EF4-FFF2-40B4-BE49-F238E27FC236}">
                <a16:creationId xmlns:a16="http://schemas.microsoft.com/office/drawing/2014/main" id="{FE9102BF-1C2C-4287-B8F3-63B828EE2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1212" y="4393257"/>
            <a:ext cx="2505075" cy="1609725"/>
          </a:xfrm>
          <a:prstGeom prst="rect">
            <a:avLst/>
          </a:prstGeom>
          <a:ln w="25400">
            <a:solidFill>
              <a:schemeClr val="tx1"/>
            </a:solidFill>
          </a:ln>
        </p:spPr>
      </p:pic>
      <p:sp>
        <p:nvSpPr>
          <p:cNvPr id="10" name="Rectangle 2">
            <a:extLst>
              <a:ext uri="{FF2B5EF4-FFF2-40B4-BE49-F238E27FC236}">
                <a16:creationId xmlns:a16="http://schemas.microsoft.com/office/drawing/2014/main" id="{B6076DEE-283B-4433-963A-5BFD1CDC12BD}"/>
              </a:ext>
            </a:extLst>
          </p:cNvPr>
          <p:cNvSpPr txBox="1">
            <a:spLocks noChangeArrowheads="1"/>
          </p:cNvSpPr>
          <p:nvPr/>
        </p:nvSpPr>
        <p:spPr>
          <a:xfrm>
            <a:off x="566012" y="1385093"/>
            <a:ext cx="7010400" cy="17064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Grinding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Text Placeholder 10">
            <a:extLst>
              <a:ext uri="{FF2B5EF4-FFF2-40B4-BE49-F238E27FC236}">
                <a16:creationId xmlns:a16="http://schemas.microsoft.com/office/drawing/2014/main" id="{EA87089F-4192-A848-89D3-E2ED40B29946}"/>
              </a:ext>
            </a:extLst>
          </p:cNvPr>
          <p:cNvSpPr>
            <a:spLocks noGrp="1"/>
          </p:cNvSpPr>
          <p:nvPr>
            <p:ph type="body" sz="half" idx="4294967295"/>
          </p:nvPr>
        </p:nvSpPr>
        <p:spPr>
          <a:xfrm>
            <a:off x="604912" y="2136677"/>
            <a:ext cx="4489601" cy="3989487"/>
          </a:xfrm>
        </p:spPr>
        <p:txBody>
          <a:bodyPr>
            <a:noAutofit/>
          </a:bodyPr>
          <a:lstStyle/>
          <a:p>
            <a:r>
              <a:rPr lang="en-US" altLang="en-US" sz="2400" dirty="0"/>
              <a:t>Specific Gravity: 2.6 - 2.9</a:t>
            </a:r>
          </a:p>
          <a:p>
            <a:pPr eaLnBrk="1" hangingPunct="1"/>
            <a:r>
              <a:rPr lang="en-US" altLang="en-US" sz="2400" dirty="0"/>
              <a:t>Amount Passing #325 Sieve (45 micron): ~95%</a:t>
            </a:r>
          </a:p>
          <a:p>
            <a:pPr eaLnBrk="1" hangingPunct="1"/>
            <a:r>
              <a:rPr lang="en-US" altLang="en-US" sz="2400" dirty="0"/>
              <a:t>Surface Area (Blaine):</a:t>
            </a:r>
          </a:p>
          <a:p>
            <a:pPr marL="0" indent="0">
              <a:buNone/>
            </a:pPr>
            <a:r>
              <a:rPr lang="en-US" altLang="en-US" sz="2400" dirty="0"/>
              <a:t>   400 m</a:t>
            </a:r>
            <a:r>
              <a:rPr lang="en-US" altLang="en-US" sz="2400" baseline="30000" dirty="0"/>
              <a:t>2</a:t>
            </a:r>
            <a:r>
              <a:rPr lang="en-US" altLang="en-US" sz="2400" dirty="0"/>
              <a:t>/kg</a:t>
            </a:r>
          </a:p>
          <a:p>
            <a:r>
              <a:rPr lang="en-US" altLang="en-US" sz="2400" dirty="0"/>
              <a:t>Median Particle Size:     </a:t>
            </a:r>
          </a:p>
          <a:p>
            <a:pPr marL="0" indent="0">
              <a:buNone/>
            </a:pPr>
            <a:r>
              <a:rPr lang="en-US" altLang="en-US" sz="2400" dirty="0"/>
              <a:t>  10 microns</a:t>
            </a:r>
          </a:p>
          <a:p>
            <a:pPr eaLnBrk="1" hangingPunct="1"/>
            <a:endParaRPr lang="en-US" altLang="en-US" sz="2400" dirty="0"/>
          </a:p>
        </p:txBody>
      </p:sp>
      <p:sp>
        <p:nvSpPr>
          <p:cNvPr id="6" name="Title 2">
            <a:extLst>
              <a:ext uri="{FF2B5EF4-FFF2-40B4-BE49-F238E27FC236}">
                <a16:creationId xmlns:a16="http://schemas.microsoft.com/office/drawing/2014/main" id="{B3A7D792-C23A-457B-9340-77834911859E}"/>
              </a:ext>
            </a:extLst>
          </p:cNvPr>
          <p:cNvSpPr txBox="1">
            <a:spLocks/>
          </p:cNvSpPr>
          <p:nvPr/>
        </p:nvSpPr>
        <p:spPr>
          <a:xfrm>
            <a:off x="604912" y="1465896"/>
            <a:ext cx="788670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Slag Characteristics</a:t>
            </a:r>
          </a:p>
        </p:txBody>
      </p:sp>
      <p:pic>
        <p:nvPicPr>
          <p:cNvPr id="5136" name="Picture 16" descr="SLAG base cement – new horizon for sustainable &amp; durable ...">
            <a:extLst>
              <a:ext uri="{FF2B5EF4-FFF2-40B4-BE49-F238E27FC236}">
                <a16:creationId xmlns:a16="http://schemas.microsoft.com/office/drawing/2014/main" id="{82F44064-CD97-4CAE-971F-F777770099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2" b="20656"/>
          <a:stretch/>
        </p:blipFill>
        <p:spPr bwMode="auto">
          <a:xfrm>
            <a:off x="6246811" y="1645921"/>
            <a:ext cx="4489601" cy="320743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944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1293F560-C7B0-4388-B4E1-9E2392A83E01}"/>
              </a:ext>
            </a:extLst>
          </p:cNvPr>
          <p:cNvSpPr>
            <a:spLocks noGrp="1" noChangeArrowheads="1"/>
          </p:cNvSpPr>
          <p:nvPr>
            <p:ph type="body" idx="4294967295"/>
          </p:nvPr>
        </p:nvSpPr>
        <p:spPr>
          <a:xfrm>
            <a:off x="283029" y="2046515"/>
            <a:ext cx="10036627" cy="4811486"/>
          </a:xfrm>
        </p:spPr>
        <p:txBody>
          <a:bodyPr/>
          <a:lstStyle/>
          <a:p>
            <a:pPr>
              <a:spcBef>
                <a:spcPts val="0"/>
              </a:spcBef>
              <a:spcAft>
                <a:spcPts val="600"/>
              </a:spcAft>
            </a:pPr>
            <a:r>
              <a:rPr lang="en-US" altLang="en-US" sz="2400" dirty="0"/>
              <a:t>Benefits for Hardened Concrete</a:t>
            </a:r>
          </a:p>
          <a:p>
            <a:pPr lvl="1">
              <a:spcBef>
                <a:spcPts val="0"/>
              </a:spcBef>
              <a:spcAft>
                <a:spcPts val="600"/>
              </a:spcAft>
            </a:pPr>
            <a:r>
              <a:rPr lang="en-US" altLang="en-US" dirty="0"/>
              <a:t>Later age strength</a:t>
            </a:r>
          </a:p>
          <a:p>
            <a:pPr lvl="1">
              <a:spcBef>
                <a:spcPts val="0"/>
              </a:spcBef>
              <a:spcAft>
                <a:spcPts val="600"/>
              </a:spcAft>
            </a:pPr>
            <a:r>
              <a:rPr lang="en-US" altLang="en-US" dirty="0"/>
              <a:t>Increased flexural strength</a:t>
            </a:r>
          </a:p>
          <a:p>
            <a:pPr lvl="1">
              <a:spcBef>
                <a:spcPts val="0"/>
              </a:spcBef>
              <a:spcAft>
                <a:spcPts val="600"/>
              </a:spcAft>
            </a:pPr>
            <a:r>
              <a:rPr lang="en-US" altLang="en-US" dirty="0"/>
              <a:t>Lighter, brighter color</a:t>
            </a:r>
          </a:p>
          <a:p>
            <a:pPr lvl="1">
              <a:spcBef>
                <a:spcPts val="0"/>
              </a:spcBef>
              <a:spcAft>
                <a:spcPts val="600"/>
              </a:spcAft>
            </a:pPr>
            <a:r>
              <a:rPr lang="en-US" altLang="en-US" dirty="0"/>
              <a:t>Reduced permeability and increased durability</a:t>
            </a:r>
          </a:p>
          <a:p>
            <a:pPr lvl="1">
              <a:spcBef>
                <a:spcPts val="0"/>
              </a:spcBef>
              <a:spcAft>
                <a:spcPts val="600"/>
              </a:spcAft>
            </a:pPr>
            <a:r>
              <a:rPr lang="en-US" altLang="en-US" dirty="0"/>
              <a:t>Increased resistance to alkali silica reaction</a:t>
            </a:r>
          </a:p>
          <a:p>
            <a:pPr lvl="1">
              <a:spcBef>
                <a:spcPts val="0"/>
              </a:spcBef>
              <a:spcAft>
                <a:spcPts val="600"/>
              </a:spcAft>
            </a:pPr>
            <a:r>
              <a:rPr lang="en-US" altLang="en-US" dirty="0"/>
              <a:t>Increased sulfate resistance (low alumina slag)</a:t>
            </a:r>
          </a:p>
        </p:txBody>
      </p:sp>
      <p:sp>
        <p:nvSpPr>
          <p:cNvPr id="7" name="Rectangle 6">
            <a:extLst>
              <a:ext uri="{FF2B5EF4-FFF2-40B4-BE49-F238E27FC236}">
                <a16:creationId xmlns:a16="http://schemas.microsoft.com/office/drawing/2014/main" id="{634E543A-E6C5-4C7D-B768-713542F3019B}"/>
              </a:ext>
            </a:extLst>
          </p:cNvPr>
          <p:cNvSpPr txBox="1">
            <a:spLocks noChangeArrowheads="1"/>
          </p:cNvSpPr>
          <p:nvPr/>
        </p:nvSpPr>
        <p:spPr bwMode="auto">
          <a:xfrm>
            <a:off x="7380514" y="1684676"/>
            <a:ext cx="4811486" cy="202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5" tIns="48328" rIns="96655" bIns="48328" numCol="1" anchor="t" anchorCtr="0" compatLnSpc="1">
            <a:prstTxWarp prst="textNoShape">
              <a:avLst/>
            </a:prstTxWarp>
            <a:spAutoFit/>
          </a:bodyPr>
          <a:lstStyle>
            <a:lvl1pPr marL="342900" indent="-342900" algn="l" rtl="0" eaLnBrk="0" fontAlgn="base" hangingPunct="0">
              <a:spcBef>
                <a:spcPct val="40000"/>
              </a:spcBef>
              <a:spcAft>
                <a:spcPct val="0"/>
              </a:spcAft>
              <a:defRPr sz="1400" b="1">
                <a:solidFill>
                  <a:schemeClr val="tx1"/>
                </a:solidFill>
                <a:latin typeface="+mn-lt"/>
                <a:ea typeface="+mn-ea"/>
                <a:cs typeface="+mn-cs"/>
              </a:defRPr>
            </a:lvl1pPr>
            <a:lvl2pPr marL="901700" indent="-450850" algn="l" rtl="0" eaLnBrk="0" fontAlgn="base" hangingPunct="0">
              <a:spcBef>
                <a:spcPct val="40000"/>
              </a:spcBef>
              <a:spcAft>
                <a:spcPct val="0"/>
              </a:spcAft>
              <a:buChar char="•"/>
              <a:defRPr sz="1400" b="1">
                <a:solidFill>
                  <a:schemeClr val="tx1"/>
                </a:solidFill>
                <a:latin typeface="+mn-lt"/>
                <a:cs typeface="+mn-cs"/>
              </a:defRPr>
            </a:lvl2pPr>
            <a:lvl3pPr marL="1439863" indent="-274638" algn="l" rtl="0" eaLnBrk="0" fontAlgn="base" hangingPunct="0">
              <a:spcBef>
                <a:spcPct val="40000"/>
              </a:spcBef>
              <a:spcAft>
                <a:spcPct val="0"/>
              </a:spcAft>
              <a:buChar char="-"/>
              <a:defRPr sz="1400" b="1">
                <a:solidFill>
                  <a:schemeClr val="tx1"/>
                </a:solidFill>
                <a:latin typeface="+mn-lt"/>
                <a:cs typeface="+mn-cs"/>
              </a:defRPr>
            </a:lvl3pPr>
            <a:lvl4pPr marL="1979613" indent="-188913" algn="l" rtl="0" eaLnBrk="0" fontAlgn="base" hangingPunct="0">
              <a:spcBef>
                <a:spcPct val="40000"/>
              </a:spcBef>
              <a:spcAft>
                <a:spcPct val="0"/>
              </a:spcAft>
              <a:buChar char="·"/>
              <a:defRPr sz="1400" b="1">
                <a:solidFill>
                  <a:schemeClr val="tx1"/>
                </a:solidFill>
                <a:latin typeface="+mn-lt"/>
                <a:cs typeface="+mn-cs"/>
              </a:defRPr>
            </a:lvl4pPr>
            <a:lvl5pPr marL="5386388" indent="-363538" algn="l" rtl="0" eaLnBrk="0" fontAlgn="base" hangingPunct="0">
              <a:spcBef>
                <a:spcPct val="40000"/>
              </a:spcBef>
              <a:spcAft>
                <a:spcPct val="0"/>
              </a:spcAft>
              <a:buChar char="-"/>
              <a:defRPr sz="1400" b="1">
                <a:solidFill>
                  <a:schemeClr val="tx1"/>
                </a:solidFill>
                <a:latin typeface="+mn-lt"/>
                <a:cs typeface="+mn-cs"/>
              </a:defRPr>
            </a:lvl5pPr>
            <a:lvl6pPr marL="5843588" indent="-363538" algn="l" rtl="0" fontAlgn="base">
              <a:spcBef>
                <a:spcPct val="40000"/>
              </a:spcBef>
              <a:spcAft>
                <a:spcPct val="0"/>
              </a:spcAft>
              <a:buChar char="-"/>
              <a:defRPr sz="1400" b="1">
                <a:solidFill>
                  <a:schemeClr val="tx1"/>
                </a:solidFill>
                <a:latin typeface="+mn-lt"/>
                <a:cs typeface="+mn-cs"/>
              </a:defRPr>
            </a:lvl6pPr>
            <a:lvl7pPr marL="6300788" indent="-363538" algn="l" rtl="0" fontAlgn="base">
              <a:spcBef>
                <a:spcPct val="40000"/>
              </a:spcBef>
              <a:spcAft>
                <a:spcPct val="0"/>
              </a:spcAft>
              <a:buChar char="-"/>
              <a:defRPr sz="1400" b="1">
                <a:solidFill>
                  <a:schemeClr val="tx1"/>
                </a:solidFill>
                <a:latin typeface="+mn-lt"/>
                <a:cs typeface="+mn-cs"/>
              </a:defRPr>
            </a:lvl7pPr>
            <a:lvl8pPr marL="6757988" indent="-363538" algn="l" rtl="0" fontAlgn="base">
              <a:spcBef>
                <a:spcPct val="40000"/>
              </a:spcBef>
              <a:spcAft>
                <a:spcPct val="0"/>
              </a:spcAft>
              <a:buChar char="-"/>
              <a:defRPr sz="1400" b="1">
                <a:solidFill>
                  <a:schemeClr val="tx1"/>
                </a:solidFill>
                <a:latin typeface="+mn-lt"/>
                <a:cs typeface="+mn-cs"/>
              </a:defRPr>
            </a:lvl8pPr>
            <a:lvl9pPr marL="7215188" indent="-363538" algn="l" rtl="0" fontAlgn="base">
              <a:spcBef>
                <a:spcPct val="40000"/>
              </a:spcBef>
              <a:spcAft>
                <a:spcPct val="0"/>
              </a:spcAft>
              <a:buChar char="-"/>
              <a:defRPr sz="1400" b="1">
                <a:solidFill>
                  <a:schemeClr val="tx1"/>
                </a:solidFill>
                <a:latin typeface="+mn-lt"/>
                <a:cs typeface="+mn-cs"/>
              </a:defRPr>
            </a:lvl9pPr>
          </a:lstStyle>
          <a:p>
            <a:pPr marL="0" indent="0" eaLnBrk="1" hangingPunct="1">
              <a:spcBef>
                <a:spcPts val="0"/>
              </a:spcBef>
              <a:spcAft>
                <a:spcPts val="600"/>
              </a:spcAft>
            </a:pPr>
            <a:r>
              <a:rPr lang="en-US" altLang="en-US" sz="2400" b="0" kern="0" dirty="0"/>
              <a:t>Cautions</a:t>
            </a:r>
          </a:p>
          <a:p>
            <a:pPr eaLnBrk="1" hangingPunct="1">
              <a:spcBef>
                <a:spcPts val="0"/>
              </a:spcBef>
              <a:spcAft>
                <a:spcPts val="600"/>
              </a:spcAft>
              <a:buFont typeface="Arial" panose="020B0604020202020204" pitchFamily="34" charset="0"/>
              <a:buChar char="•"/>
            </a:pPr>
            <a:r>
              <a:rPr lang="en-US" altLang="en-US" sz="2400" b="0" kern="0" dirty="0"/>
              <a:t>As levels of unoxidized sulfide sulfur increase, a temporary greening of the hardened concrete may occur </a:t>
            </a:r>
          </a:p>
        </p:txBody>
      </p:sp>
      <p:sp>
        <p:nvSpPr>
          <p:cNvPr id="8" name="Rectangle 2">
            <a:extLst>
              <a:ext uri="{FF2B5EF4-FFF2-40B4-BE49-F238E27FC236}">
                <a16:creationId xmlns:a16="http://schemas.microsoft.com/office/drawing/2014/main" id="{9DC20CDB-712C-426F-B6A1-9CF1E63978E1}"/>
              </a:ext>
            </a:extLst>
          </p:cNvPr>
          <p:cNvSpPr txBox="1">
            <a:spLocks noChangeArrowheads="1"/>
          </p:cNvSpPr>
          <p:nvPr/>
        </p:nvSpPr>
        <p:spPr>
          <a:xfrm>
            <a:off x="566012" y="1385093"/>
            <a:ext cx="7010400" cy="4810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Slag Cement</a:t>
            </a:r>
          </a:p>
        </p:txBody>
      </p:sp>
      <p:pic>
        <p:nvPicPr>
          <p:cNvPr id="9" name="Picture 2">
            <a:extLst>
              <a:ext uri="{FF2B5EF4-FFF2-40B4-BE49-F238E27FC236}">
                <a16:creationId xmlns:a16="http://schemas.microsoft.com/office/drawing/2014/main" id="{1CBCF85C-8091-4DCA-8617-3795DAEE5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904" y="3886288"/>
            <a:ext cx="3086705" cy="231502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ThomasEdison1">
            <a:extLst>
              <a:ext uri="{FF2B5EF4-FFF2-40B4-BE49-F238E27FC236}">
                <a16:creationId xmlns:a16="http://schemas.microsoft.com/office/drawing/2014/main" id="{6EB9C808-A440-754B-82BF-A7419A236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45" y="1315347"/>
            <a:ext cx="3715059" cy="255428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3" name="Text Box 5">
            <a:extLst>
              <a:ext uri="{FF2B5EF4-FFF2-40B4-BE49-F238E27FC236}">
                <a16:creationId xmlns:a16="http://schemas.microsoft.com/office/drawing/2014/main" id="{0A7D867C-75BB-6242-80BD-F73E8026BCF6}"/>
              </a:ext>
            </a:extLst>
          </p:cNvPr>
          <p:cNvSpPr txBox="1">
            <a:spLocks noChangeArrowheads="1"/>
          </p:cNvSpPr>
          <p:nvPr/>
        </p:nvSpPr>
        <p:spPr bwMode="auto">
          <a:xfrm>
            <a:off x="4547984" y="4055165"/>
            <a:ext cx="707417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3600" dirty="0">
                <a:latin typeface="Times New Roman" panose="02020603050405020304" pitchFamily="18" charset="0"/>
              </a:rPr>
              <a:t>1900</a:t>
            </a:r>
            <a:r>
              <a:rPr lang="en-US" altLang="en-US" sz="2800" dirty="0">
                <a:latin typeface="Times New Roman" panose="02020603050405020304" pitchFamily="18" charset="0"/>
              </a:rPr>
              <a:t> - </a:t>
            </a:r>
            <a:r>
              <a:rPr lang="en-US" altLang="en-US" sz="2400" dirty="0">
                <a:latin typeface="Times New Roman" panose="02020603050405020304" pitchFamily="18" charset="0"/>
              </a:rPr>
              <a:t>Thomas Edison takes advantage of the horizontal rotary kiln. Cement manufacturing changed from a batch process to a continuous process</a:t>
            </a:r>
          </a:p>
        </p:txBody>
      </p:sp>
      <p:sp>
        <p:nvSpPr>
          <p:cNvPr id="92164" name="Text Box 8">
            <a:extLst>
              <a:ext uri="{FF2B5EF4-FFF2-40B4-BE49-F238E27FC236}">
                <a16:creationId xmlns:a16="http://schemas.microsoft.com/office/drawing/2014/main" id="{E1D9A2ED-0794-6A41-99C9-F974AD7F32BA}"/>
              </a:ext>
            </a:extLst>
          </p:cNvPr>
          <p:cNvSpPr txBox="1">
            <a:spLocks noChangeArrowheads="1"/>
          </p:cNvSpPr>
          <p:nvPr/>
        </p:nvSpPr>
        <p:spPr bwMode="auto">
          <a:xfrm>
            <a:off x="4547984" y="1873519"/>
            <a:ext cx="7301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dirty="0">
                <a:latin typeface="Times New Roman" panose="02020603050405020304" pitchFamily="18" charset="0"/>
              </a:rPr>
              <a:t>1885</a:t>
            </a:r>
            <a:r>
              <a:rPr lang="en-US" altLang="en-US" sz="2400" dirty="0">
                <a:latin typeface="Times New Roman" panose="02020603050405020304" pitchFamily="18" charset="0"/>
              </a:rPr>
              <a:t> </a:t>
            </a:r>
            <a:r>
              <a:rPr lang="en-US" altLang="en-US" sz="2400" i="1" dirty="0">
                <a:latin typeface="Times New Roman" panose="02020603050405020304" pitchFamily="18" charset="0"/>
              </a:rPr>
              <a:t>England</a:t>
            </a:r>
            <a:r>
              <a:rPr lang="en-US" altLang="en-US" sz="2400" dirty="0">
                <a:latin typeface="Times New Roman" panose="02020603050405020304" pitchFamily="18" charset="0"/>
              </a:rPr>
              <a:t> </a:t>
            </a:r>
          </a:p>
          <a:p>
            <a:pPr>
              <a:lnSpc>
                <a:spcPct val="100000"/>
              </a:lnSpc>
              <a:spcAft>
                <a:spcPct val="0"/>
              </a:spcAft>
              <a:buFontTx/>
              <a:buNone/>
            </a:pPr>
            <a:r>
              <a:rPr lang="en-US" altLang="en-US" sz="2400" dirty="0">
                <a:latin typeface="Times New Roman" panose="02020603050405020304" pitchFamily="18" charset="0"/>
              </a:rPr>
              <a:t>Frederick </a:t>
            </a:r>
            <a:r>
              <a:rPr lang="en-US" altLang="en-US" sz="2400" dirty="0" err="1">
                <a:latin typeface="Times New Roman" panose="02020603050405020304" pitchFamily="18" charset="0"/>
              </a:rPr>
              <a:t>Ransome</a:t>
            </a:r>
            <a:r>
              <a:rPr lang="en-US" altLang="en-US" sz="2400" dirty="0">
                <a:latin typeface="Times New Roman" panose="02020603050405020304" pitchFamily="18" charset="0"/>
              </a:rPr>
              <a:t> patented a rotary kiln </a:t>
            </a:r>
            <a:r>
              <a:rPr lang="en-US" altLang="en-US" sz="1800" dirty="0">
                <a:latin typeface="Times New Roman" panose="02020603050405020304" pitchFamily="18" charset="0"/>
              </a:rPr>
              <a:t>(18 inch X 15 ft)</a:t>
            </a:r>
          </a:p>
        </p:txBody>
      </p:sp>
      <p:pic>
        <p:nvPicPr>
          <p:cNvPr id="92166" name="Picture 10">
            <a:extLst>
              <a:ext uri="{FF2B5EF4-FFF2-40B4-BE49-F238E27FC236}">
                <a16:creationId xmlns:a16="http://schemas.microsoft.com/office/drawing/2014/main" id="{9F3CA687-6BBA-7047-A623-D99A40A5B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989" y="4055165"/>
            <a:ext cx="2896815" cy="227790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667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F0076-80B3-4956-9940-32FA080C9C3D}"/>
              </a:ext>
            </a:extLst>
          </p:cNvPr>
          <p:cNvPicPr>
            <a:picLocks noChangeAspect="1"/>
          </p:cNvPicPr>
          <p:nvPr/>
        </p:nvPicPr>
        <p:blipFill>
          <a:blip r:embed="rId3"/>
          <a:stretch>
            <a:fillRect/>
          </a:stretch>
        </p:blipFill>
        <p:spPr>
          <a:xfrm>
            <a:off x="9361714" y="2992095"/>
            <a:ext cx="2505075" cy="2581275"/>
          </a:xfrm>
          <a:prstGeom prst="rect">
            <a:avLst/>
          </a:prstGeom>
        </p:spPr>
      </p:pic>
      <p:sp>
        <p:nvSpPr>
          <p:cNvPr id="52227" name="Rectangle 5">
            <a:extLst>
              <a:ext uri="{FF2B5EF4-FFF2-40B4-BE49-F238E27FC236}">
                <a16:creationId xmlns:a16="http://schemas.microsoft.com/office/drawing/2014/main" id="{5A8EE44C-B07D-4DAB-9A49-E9C5EDDF2F43}"/>
              </a:ext>
            </a:extLst>
          </p:cNvPr>
          <p:cNvSpPr>
            <a:spLocks noGrp="1" noChangeArrowheads="1"/>
          </p:cNvSpPr>
          <p:nvPr>
            <p:ph type="body" idx="1"/>
          </p:nvPr>
        </p:nvSpPr>
        <p:spPr>
          <a:xfrm>
            <a:off x="587830" y="1963794"/>
            <a:ext cx="8773884" cy="3901718"/>
          </a:xfrm>
        </p:spPr>
        <p:txBody>
          <a:bodyPr/>
          <a:lstStyle/>
          <a:p>
            <a:pPr eaLnBrk="1" hangingPunct="1"/>
            <a:r>
              <a:rPr lang="en-US" altLang="en-US" sz="3600" dirty="0">
                <a:latin typeface="Arial" panose="020B0604020202020204" pitchFamily="34" charset="0"/>
                <a:cs typeface="Arial" panose="020B0604020202020204" pitchFamily="34" charset="0"/>
              </a:rPr>
              <a:t>ASTM C618 Standard Definition</a:t>
            </a:r>
          </a:p>
          <a:p>
            <a:pPr lvl="1" eaLnBrk="1" hangingPunct="1"/>
            <a:r>
              <a:rPr lang="en-US" altLang="en-US" dirty="0">
                <a:latin typeface="Arial" panose="020B0604020202020204" pitchFamily="34" charset="0"/>
                <a:cs typeface="Arial" panose="020B0604020202020204" pitchFamily="34" charset="0"/>
              </a:rPr>
              <a:t>“pozzolan, </a:t>
            </a:r>
            <a:r>
              <a:rPr lang="en-US" altLang="en-US" i="1" dirty="0">
                <a:latin typeface="Arial" panose="020B0604020202020204" pitchFamily="34" charset="0"/>
                <a:cs typeface="Arial" panose="020B0604020202020204" pitchFamily="34" charset="0"/>
              </a:rPr>
              <a:t>n.</a:t>
            </a:r>
            <a:r>
              <a:rPr lang="en-US" altLang="en-US" dirty="0">
                <a:latin typeface="Arial" panose="020B0604020202020204" pitchFamily="34" charset="0"/>
                <a:cs typeface="Arial" panose="020B0604020202020204" pitchFamily="34" charset="0"/>
              </a:rPr>
              <a:t> </a:t>
            </a:r>
          </a:p>
          <a:p>
            <a:pPr lvl="1" eaLnBrk="1" hangingPunct="1"/>
            <a:r>
              <a:rPr lang="en-US" altLang="en-US" dirty="0">
                <a:latin typeface="Arial" panose="020B0604020202020204" pitchFamily="34" charset="0"/>
                <a:cs typeface="Arial" panose="020B0604020202020204" pitchFamily="34" charset="0"/>
              </a:rPr>
              <a:t>a siliceous or siliceous and aluminous material which in itself possesses little or no cementitious value but which will, in finely divided form and in the presence of moisture, chemically react with calcium hydroxide to form compounds possessing cementitious properties”</a:t>
            </a:r>
          </a:p>
        </p:txBody>
      </p:sp>
      <p:sp>
        <p:nvSpPr>
          <p:cNvPr id="8" name="Title 2">
            <a:extLst>
              <a:ext uri="{FF2B5EF4-FFF2-40B4-BE49-F238E27FC236}">
                <a16:creationId xmlns:a16="http://schemas.microsoft.com/office/drawing/2014/main" id="{627CB7F0-9187-45E8-9BB9-82DCAFDDC97E}"/>
              </a:ext>
            </a:extLst>
          </p:cNvPr>
          <p:cNvSpPr txBox="1">
            <a:spLocks/>
          </p:cNvSpPr>
          <p:nvPr/>
        </p:nvSpPr>
        <p:spPr>
          <a:xfrm>
            <a:off x="587829" y="1284630"/>
            <a:ext cx="9254502" cy="67078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Univers" panose="020B0503020202020204" pitchFamily="34" charset="0"/>
              </a:rPr>
              <a:t>Pozzolans (For example Fly Ash &amp; Silica Fume)</a:t>
            </a:r>
          </a:p>
        </p:txBody>
      </p:sp>
    </p:spTree>
    <p:extLst>
      <p:ext uri="{BB962C8B-B14F-4D97-AF65-F5344CB8AC3E}">
        <p14:creationId xmlns:p14="http://schemas.microsoft.com/office/powerpoint/2010/main" val="546397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4F92C420-DBCC-4746-94FF-90233B5741DD}"/>
              </a:ext>
            </a:extLst>
          </p:cNvPr>
          <p:cNvSpPr>
            <a:spLocks noGrp="1" noChangeArrowheads="1"/>
          </p:cNvSpPr>
          <p:nvPr>
            <p:ph type="title" idx="4294967295"/>
          </p:nvPr>
        </p:nvSpPr>
        <p:spPr>
          <a:xfrm>
            <a:off x="682829" y="1183746"/>
            <a:ext cx="7383259" cy="609600"/>
          </a:xfrm>
        </p:spPr>
        <p:txBody>
          <a:bodyPr vert="horz" lIns="92075" tIns="46038" rIns="92075" bIns="46038" rtlCol="0" anchor="ctr">
            <a:normAutofit/>
          </a:bodyPr>
          <a:lstStyle/>
          <a:p>
            <a:pPr eaLnBrk="1" hangingPunct="1"/>
            <a:r>
              <a:rPr lang="en-US" altLang="en-US" sz="3200" dirty="0"/>
              <a:t>Fly Ash Production</a:t>
            </a:r>
          </a:p>
        </p:txBody>
      </p:sp>
      <p:sp>
        <p:nvSpPr>
          <p:cNvPr id="164867" name="Rectangle 3">
            <a:extLst>
              <a:ext uri="{FF2B5EF4-FFF2-40B4-BE49-F238E27FC236}">
                <a16:creationId xmlns:a16="http://schemas.microsoft.com/office/drawing/2014/main" id="{94186469-F243-BE40-AD5C-AD740254D4CC}"/>
              </a:ext>
            </a:extLst>
          </p:cNvPr>
          <p:cNvSpPr>
            <a:spLocks noChangeArrowheads="1"/>
          </p:cNvSpPr>
          <p:nvPr/>
        </p:nvSpPr>
        <p:spPr bwMode="auto">
          <a:xfrm>
            <a:off x="1348159" y="1937791"/>
            <a:ext cx="2057400" cy="469900"/>
          </a:xfrm>
          <a:prstGeom prst="rect">
            <a:avLst/>
          </a:prstGeom>
          <a:noFill/>
          <a:ln w="12700">
            <a:solidFill>
              <a:srgbClr val="666699"/>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dirty="0"/>
              <a:t>Coal/Source</a:t>
            </a:r>
          </a:p>
        </p:txBody>
      </p:sp>
      <p:sp>
        <p:nvSpPr>
          <p:cNvPr id="164883" name="Rectangle 6">
            <a:extLst>
              <a:ext uri="{FF2B5EF4-FFF2-40B4-BE49-F238E27FC236}">
                <a16:creationId xmlns:a16="http://schemas.microsoft.com/office/drawing/2014/main" id="{9E9C43B9-639E-FC4A-8378-48D314CF9860}"/>
              </a:ext>
            </a:extLst>
          </p:cNvPr>
          <p:cNvSpPr>
            <a:spLocks noChangeArrowheads="1"/>
          </p:cNvSpPr>
          <p:nvPr/>
        </p:nvSpPr>
        <p:spPr bwMode="auto">
          <a:xfrm>
            <a:off x="1153265" y="2644234"/>
            <a:ext cx="2495134" cy="431800"/>
          </a:xfrm>
          <a:prstGeom prst="rect">
            <a:avLst/>
          </a:prstGeom>
          <a:noFill/>
          <a:ln w="12700">
            <a:solidFill>
              <a:srgbClr val="666699"/>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200" dirty="0"/>
              <a:t>Coal </a:t>
            </a:r>
            <a:r>
              <a:rPr lang="en-US" altLang="en-US" sz="2200" dirty="0" err="1"/>
              <a:t>Pulverizer</a:t>
            </a:r>
            <a:endParaRPr lang="en-US" altLang="en-US" sz="2400" dirty="0">
              <a:latin typeface="Times New Roman" panose="02020603050405020304" pitchFamily="18" charset="0"/>
            </a:endParaRPr>
          </a:p>
        </p:txBody>
      </p:sp>
      <p:sp>
        <p:nvSpPr>
          <p:cNvPr id="164881" name="Rectangle 9">
            <a:extLst>
              <a:ext uri="{FF2B5EF4-FFF2-40B4-BE49-F238E27FC236}">
                <a16:creationId xmlns:a16="http://schemas.microsoft.com/office/drawing/2014/main" id="{268C72A0-E880-FE4B-8053-3D9C44FFDA1F}"/>
              </a:ext>
            </a:extLst>
          </p:cNvPr>
          <p:cNvSpPr>
            <a:spLocks noChangeArrowheads="1"/>
          </p:cNvSpPr>
          <p:nvPr/>
        </p:nvSpPr>
        <p:spPr bwMode="auto">
          <a:xfrm>
            <a:off x="1747369" y="3289319"/>
            <a:ext cx="1352211" cy="462307"/>
          </a:xfrm>
          <a:prstGeom prst="rect">
            <a:avLst/>
          </a:prstGeom>
          <a:noFill/>
          <a:ln w="12700">
            <a:solidFill>
              <a:srgbClr val="666699"/>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400" dirty="0"/>
              <a:t>Boiler</a:t>
            </a:r>
            <a:endParaRPr lang="en-US" altLang="en-US" sz="2400" dirty="0">
              <a:latin typeface="Times New Roman" panose="02020603050405020304" pitchFamily="18" charset="0"/>
            </a:endParaRPr>
          </a:p>
        </p:txBody>
      </p:sp>
      <p:sp>
        <p:nvSpPr>
          <p:cNvPr id="164879" name="Rectangle 12">
            <a:extLst>
              <a:ext uri="{FF2B5EF4-FFF2-40B4-BE49-F238E27FC236}">
                <a16:creationId xmlns:a16="http://schemas.microsoft.com/office/drawing/2014/main" id="{2D416B09-2787-064C-8887-5A7207710AE0}"/>
              </a:ext>
            </a:extLst>
          </p:cNvPr>
          <p:cNvSpPr>
            <a:spLocks noChangeArrowheads="1"/>
          </p:cNvSpPr>
          <p:nvPr/>
        </p:nvSpPr>
        <p:spPr bwMode="auto">
          <a:xfrm>
            <a:off x="1429282" y="3975190"/>
            <a:ext cx="1943100" cy="835025"/>
          </a:xfrm>
          <a:prstGeom prst="rect">
            <a:avLst/>
          </a:prstGeom>
          <a:noFill/>
          <a:ln w="12700">
            <a:solidFill>
              <a:srgbClr val="666699"/>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400" dirty="0"/>
              <a:t>Electrostatic Precipitation</a:t>
            </a:r>
            <a:endParaRPr lang="en-US" altLang="en-US" sz="2400" dirty="0">
              <a:latin typeface="Times New Roman" panose="02020603050405020304" pitchFamily="18" charset="0"/>
            </a:endParaRPr>
          </a:p>
        </p:txBody>
      </p:sp>
      <p:sp>
        <p:nvSpPr>
          <p:cNvPr id="164877" name="Rectangle 15">
            <a:extLst>
              <a:ext uri="{FF2B5EF4-FFF2-40B4-BE49-F238E27FC236}">
                <a16:creationId xmlns:a16="http://schemas.microsoft.com/office/drawing/2014/main" id="{68434054-01E2-294F-83C1-233D44FC6F96}"/>
              </a:ext>
            </a:extLst>
          </p:cNvPr>
          <p:cNvSpPr>
            <a:spLocks noChangeArrowheads="1"/>
          </p:cNvSpPr>
          <p:nvPr/>
        </p:nvSpPr>
        <p:spPr bwMode="auto">
          <a:xfrm>
            <a:off x="1429282" y="5010410"/>
            <a:ext cx="1943100" cy="469900"/>
          </a:xfrm>
          <a:prstGeom prst="rect">
            <a:avLst/>
          </a:prstGeom>
          <a:noFill/>
          <a:ln w="12700">
            <a:solidFill>
              <a:srgbClr val="666699"/>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400" dirty="0"/>
              <a:t>Fly Ash Silo</a:t>
            </a:r>
            <a:endParaRPr lang="en-US" altLang="en-US" sz="2400" dirty="0">
              <a:latin typeface="Times New Roman" panose="02020603050405020304" pitchFamily="18" charset="0"/>
            </a:endParaRPr>
          </a:p>
        </p:txBody>
      </p:sp>
      <p:sp>
        <p:nvSpPr>
          <p:cNvPr id="164875" name="Rectangle 18">
            <a:extLst>
              <a:ext uri="{FF2B5EF4-FFF2-40B4-BE49-F238E27FC236}">
                <a16:creationId xmlns:a16="http://schemas.microsoft.com/office/drawing/2014/main" id="{9F89D54D-DE93-E44C-88DD-A92AC81AA795}"/>
              </a:ext>
            </a:extLst>
          </p:cNvPr>
          <p:cNvSpPr>
            <a:spLocks noChangeArrowheads="1"/>
          </p:cNvSpPr>
          <p:nvPr/>
        </p:nvSpPr>
        <p:spPr bwMode="auto">
          <a:xfrm>
            <a:off x="1451925" y="5703278"/>
            <a:ext cx="1943100" cy="562189"/>
          </a:xfrm>
          <a:prstGeom prst="rect">
            <a:avLst/>
          </a:prstGeom>
          <a:noFill/>
          <a:ln w="12700">
            <a:solidFill>
              <a:srgbClr val="666699"/>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2400" dirty="0"/>
              <a:t>Customers</a:t>
            </a:r>
            <a:endParaRPr lang="en-US" altLang="en-US" sz="2400" dirty="0">
              <a:latin typeface="Times New Roman" panose="02020603050405020304" pitchFamily="18" charset="0"/>
            </a:endParaRPr>
          </a:p>
        </p:txBody>
      </p:sp>
      <p:pic>
        <p:nvPicPr>
          <p:cNvPr id="164873" name="Picture 2">
            <a:extLst>
              <a:ext uri="{FF2B5EF4-FFF2-40B4-BE49-F238E27FC236}">
                <a16:creationId xmlns:a16="http://schemas.microsoft.com/office/drawing/2014/main" id="{9F330E60-B82C-F740-9BB7-72C7375CC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446" y="1572845"/>
            <a:ext cx="7354960" cy="442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a:extLst>
              <a:ext uri="{FF2B5EF4-FFF2-40B4-BE49-F238E27FC236}">
                <a16:creationId xmlns:a16="http://schemas.microsoft.com/office/drawing/2014/main" id="{BD721C8D-C02A-4B58-92FE-683BD52DEDD9}"/>
              </a:ext>
            </a:extLst>
          </p:cNvPr>
          <p:cNvCxnSpPr>
            <a:cxnSpLocks/>
          </p:cNvCxnSpPr>
          <p:nvPr/>
        </p:nvCxnSpPr>
        <p:spPr>
          <a:xfrm>
            <a:off x="2376859" y="2407691"/>
            <a:ext cx="0" cy="2229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DC7F634-080D-4D98-8DEC-7A82882857F2}"/>
              </a:ext>
            </a:extLst>
          </p:cNvPr>
          <p:cNvCxnSpPr>
            <a:cxnSpLocks/>
          </p:cNvCxnSpPr>
          <p:nvPr/>
        </p:nvCxnSpPr>
        <p:spPr>
          <a:xfrm>
            <a:off x="2373933" y="3100559"/>
            <a:ext cx="0" cy="2229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E105A37-D2EB-4C70-8846-AEC46C03FC5E}"/>
              </a:ext>
            </a:extLst>
          </p:cNvPr>
          <p:cNvCxnSpPr>
            <a:cxnSpLocks/>
          </p:cNvCxnSpPr>
          <p:nvPr/>
        </p:nvCxnSpPr>
        <p:spPr>
          <a:xfrm>
            <a:off x="2400832" y="3756664"/>
            <a:ext cx="0" cy="2229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BE1B2CE-9765-42EC-AC96-C2E151F5B86C}"/>
              </a:ext>
            </a:extLst>
          </p:cNvPr>
          <p:cNvCxnSpPr>
            <a:cxnSpLocks/>
          </p:cNvCxnSpPr>
          <p:nvPr/>
        </p:nvCxnSpPr>
        <p:spPr>
          <a:xfrm>
            <a:off x="2400832" y="4810215"/>
            <a:ext cx="0" cy="2229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FE60257-EF37-4864-93FA-E14B35D38C31}"/>
              </a:ext>
            </a:extLst>
          </p:cNvPr>
          <p:cNvCxnSpPr>
            <a:cxnSpLocks/>
          </p:cNvCxnSpPr>
          <p:nvPr/>
        </p:nvCxnSpPr>
        <p:spPr>
          <a:xfrm>
            <a:off x="2400832" y="5480310"/>
            <a:ext cx="0" cy="22296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380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a:extLst>
              <a:ext uri="{FF2B5EF4-FFF2-40B4-BE49-F238E27FC236}">
                <a16:creationId xmlns:a16="http://schemas.microsoft.com/office/drawing/2014/main" id="{465719D0-FAA7-4C5F-BEDF-F8E0B53A5C19}"/>
              </a:ext>
            </a:extLst>
          </p:cNvPr>
          <p:cNvSpPr>
            <a:spLocks noGrp="1" noChangeArrowheads="1"/>
          </p:cNvSpPr>
          <p:nvPr>
            <p:ph idx="1"/>
          </p:nvPr>
        </p:nvSpPr>
        <p:spPr>
          <a:xfrm>
            <a:off x="682829" y="2155372"/>
            <a:ext cx="10943114" cy="4362272"/>
          </a:xfrm>
        </p:spPr>
        <p:txBody>
          <a:bodyPr/>
          <a:lstStyle/>
          <a:p>
            <a:pPr eaLnBrk="1" hangingPunct="1"/>
            <a:r>
              <a:rPr lang="en-US" altLang="en-US" sz="2600" dirty="0"/>
              <a:t>Class F</a:t>
            </a:r>
          </a:p>
          <a:p>
            <a:pPr lvl="1" eaLnBrk="1" hangingPunct="1"/>
            <a:r>
              <a:rPr lang="en-US" altLang="en-US" dirty="0"/>
              <a:t>Produced from burning anthracite or bituminous coal</a:t>
            </a:r>
          </a:p>
          <a:p>
            <a:pPr lvl="1" eaLnBrk="1" hangingPunct="1"/>
            <a:r>
              <a:rPr lang="en-US" altLang="en-US" dirty="0" err="1"/>
              <a:t>CaO</a:t>
            </a:r>
            <a:r>
              <a:rPr lang="en-US" altLang="en-US" dirty="0"/>
              <a:t> content &lt; 10%</a:t>
            </a:r>
          </a:p>
          <a:p>
            <a:pPr lvl="1" eaLnBrk="1" hangingPunct="1"/>
            <a:r>
              <a:rPr lang="en-US" altLang="en-US" dirty="0"/>
              <a:t>Pozzolanic (no hydraulic properties, reacts to cement hydration byproducts only) </a:t>
            </a:r>
          </a:p>
          <a:p>
            <a:pPr eaLnBrk="1" hangingPunct="1"/>
            <a:r>
              <a:rPr lang="en-US" altLang="en-US" sz="2600" dirty="0"/>
              <a:t>Class C</a:t>
            </a:r>
          </a:p>
          <a:p>
            <a:pPr lvl="1" eaLnBrk="1" hangingPunct="1"/>
            <a:r>
              <a:rPr lang="en-US" altLang="en-US" dirty="0"/>
              <a:t>Produced from burning of lignite or subbituminous coal</a:t>
            </a:r>
          </a:p>
          <a:p>
            <a:pPr lvl="1" eaLnBrk="1" hangingPunct="1"/>
            <a:r>
              <a:rPr lang="en-US" altLang="en-US" dirty="0" err="1"/>
              <a:t>CaO</a:t>
            </a:r>
            <a:r>
              <a:rPr lang="en-US" altLang="en-US" dirty="0"/>
              <a:t> content &gt; 20%</a:t>
            </a:r>
          </a:p>
          <a:p>
            <a:pPr lvl="1" eaLnBrk="1" hangingPunct="1"/>
            <a:r>
              <a:rPr lang="en-US" altLang="en-US" dirty="0"/>
              <a:t>Hydraulic and pozzolanic properties</a:t>
            </a:r>
          </a:p>
        </p:txBody>
      </p:sp>
      <p:sp>
        <p:nvSpPr>
          <p:cNvPr id="5" name="Rectangle 2">
            <a:extLst>
              <a:ext uri="{FF2B5EF4-FFF2-40B4-BE49-F238E27FC236}">
                <a16:creationId xmlns:a16="http://schemas.microsoft.com/office/drawing/2014/main" id="{34CDC48D-3314-4FB8-A863-FE212F6DAAB8}"/>
              </a:ext>
            </a:extLst>
          </p:cNvPr>
          <p:cNvSpPr txBox="1">
            <a:spLocks noChangeArrowheads="1"/>
          </p:cNvSpPr>
          <p:nvPr/>
        </p:nvSpPr>
        <p:spPr>
          <a:xfrm>
            <a:off x="682829" y="1379689"/>
            <a:ext cx="7383259" cy="609600"/>
          </a:xfrm>
          <a:prstGeom prst="rect">
            <a:avLst/>
          </a:prstGeom>
        </p:spPr>
        <p:txBody>
          <a:bodyPr vert="horz" lIns="92075" tIns="46038" rIns="92075" bIns="4603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Fly Ash</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F480A3A-1372-F449-A0B5-9DC958E9AB7B}"/>
              </a:ext>
            </a:extLst>
          </p:cNvPr>
          <p:cNvSpPr>
            <a:spLocks noGrp="1"/>
          </p:cNvSpPr>
          <p:nvPr>
            <p:ph type="body" sz="half" idx="4294967295"/>
          </p:nvPr>
        </p:nvSpPr>
        <p:spPr>
          <a:xfrm>
            <a:off x="604913" y="2201410"/>
            <a:ext cx="4642002" cy="3851048"/>
          </a:xfrm>
        </p:spPr>
        <p:txBody>
          <a:bodyPr rtlCol="0">
            <a:noAutofit/>
          </a:bodyPr>
          <a:lstStyle/>
          <a:p>
            <a:pPr>
              <a:defRPr/>
            </a:pPr>
            <a:r>
              <a:rPr lang="en-US" sz="2400" dirty="0"/>
              <a:t>Specific Gravity: 2.1 – 2.9</a:t>
            </a:r>
          </a:p>
          <a:p>
            <a:pPr>
              <a:defRPr/>
            </a:pPr>
            <a:r>
              <a:rPr lang="en-US" sz="2400" dirty="0"/>
              <a:t>.Amount Passing #325 Sieve </a:t>
            </a:r>
          </a:p>
          <a:p>
            <a:pPr marL="0" indent="0">
              <a:buNone/>
              <a:defRPr/>
            </a:pPr>
            <a:r>
              <a:rPr lang="en-US" sz="2400" dirty="0"/>
              <a:t>   (45 micron): 85% - 98%</a:t>
            </a:r>
          </a:p>
          <a:p>
            <a:pPr>
              <a:defRPr/>
            </a:pPr>
            <a:r>
              <a:rPr lang="en-US" sz="2400" dirty="0"/>
              <a:t>Surface Area (Blaine):</a:t>
            </a:r>
          </a:p>
          <a:p>
            <a:pPr marL="0" indent="0">
              <a:buNone/>
              <a:defRPr/>
            </a:pPr>
            <a:r>
              <a:rPr lang="en-US" sz="2400" dirty="0"/>
              <a:t>    420 m</a:t>
            </a:r>
            <a:r>
              <a:rPr lang="en-US" sz="2400" baseline="30000" dirty="0"/>
              <a:t>2</a:t>
            </a:r>
            <a:r>
              <a:rPr lang="en-US" sz="2400" dirty="0"/>
              <a:t>/kg</a:t>
            </a:r>
          </a:p>
          <a:p>
            <a:pPr>
              <a:defRPr/>
            </a:pPr>
            <a:r>
              <a:rPr lang="en-US" sz="2400" dirty="0"/>
              <a:t>.Median Particle Size:</a:t>
            </a:r>
          </a:p>
          <a:p>
            <a:pPr marL="0" indent="0">
              <a:buNone/>
              <a:defRPr/>
            </a:pPr>
            <a:r>
              <a:rPr lang="en-US" sz="2400" dirty="0"/>
              <a:t>    Class C = 5 microns</a:t>
            </a:r>
          </a:p>
          <a:p>
            <a:pPr marL="0" indent="0">
              <a:buNone/>
              <a:defRPr/>
            </a:pPr>
            <a:r>
              <a:rPr lang="en-US" sz="2400" dirty="0"/>
              <a:t>    Class F = 15 microns</a:t>
            </a:r>
            <a:endParaRPr lang="en-US" sz="1800" dirty="0"/>
          </a:p>
        </p:txBody>
      </p:sp>
      <p:sp>
        <p:nvSpPr>
          <p:cNvPr id="6" name="Title 2">
            <a:extLst>
              <a:ext uri="{FF2B5EF4-FFF2-40B4-BE49-F238E27FC236}">
                <a16:creationId xmlns:a16="http://schemas.microsoft.com/office/drawing/2014/main" id="{EA2BA785-5020-4A54-826B-F2AEC0ACD9FD}"/>
              </a:ext>
            </a:extLst>
          </p:cNvPr>
          <p:cNvSpPr txBox="1">
            <a:spLocks/>
          </p:cNvSpPr>
          <p:nvPr/>
        </p:nvSpPr>
        <p:spPr>
          <a:xfrm>
            <a:off x="604912" y="1465896"/>
            <a:ext cx="788670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Fly Ash Characteristics</a:t>
            </a:r>
          </a:p>
        </p:txBody>
      </p:sp>
      <p:pic>
        <p:nvPicPr>
          <p:cNvPr id="7" name="Picture 15">
            <a:extLst>
              <a:ext uri="{FF2B5EF4-FFF2-40B4-BE49-F238E27FC236}">
                <a16:creationId xmlns:a16="http://schemas.microsoft.com/office/drawing/2014/main" id="{A091D8C7-8F72-4C1B-9EB6-92DD1512AE94}"/>
              </a:ext>
            </a:extLst>
          </p:cNvPr>
          <p:cNvPicPr>
            <a:picLocks noChangeArrowheads="1"/>
          </p:cNvPicPr>
          <p:nvPr/>
        </p:nvPicPr>
        <p:blipFill rotWithShape="1">
          <a:blip r:embed="rId3">
            <a:extLst>
              <a:ext uri="{28A0092B-C50C-407E-A947-70E740481C1C}">
                <a14:useLocalDpi xmlns:a14="http://schemas.microsoft.com/office/drawing/2010/main" val="0"/>
              </a:ext>
            </a:extLst>
          </a:blip>
          <a:srcRect r="4406" b="12491"/>
          <a:stretch/>
        </p:blipFill>
        <p:spPr bwMode="auto">
          <a:xfrm>
            <a:off x="6539667" y="1867483"/>
            <a:ext cx="4825020" cy="3524621"/>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06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D94DEBA6-C729-4F9F-91DE-FEEDAEE5E227}"/>
              </a:ext>
            </a:extLst>
          </p:cNvPr>
          <p:cNvSpPr>
            <a:spLocks noGrp="1" noChangeArrowheads="1"/>
          </p:cNvSpPr>
          <p:nvPr>
            <p:ph idx="1"/>
          </p:nvPr>
        </p:nvSpPr>
        <p:spPr>
          <a:xfrm>
            <a:off x="384630" y="2264168"/>
            <a:ext cx="5711370" cy="3630875"/>
          </a:xfrm>
        </p:spPr>
        <p:txBody>
          <a:bodyPr/>
          <a:lstStyle/>
          <a:p>
            <a:pPr>
              <a:spcBef>
                <a:spcPts val="0"/>
              </a:spcBef>
              <a:spcAft>
                <a:spcPts val="600"/>
              </a:spcAft>
              <a:buNone/>
            </a:pPr>
            <a:r>
              <a:rPr lang="en-US" altLang="en-US" dirty="0"/>
              <a:t>    Benefits for Hardened Concrete</a:t>
            </a:r>
          </a:p>
          <a:p>
            <a:pPr lvl="1">
              <a:spcBef>
                <a:spcPts val="0"/>
              </a:spcBef>
              <a:spcAft>
                <a:spcPts val="600"/>
              </a:spcAft>
            </a:pPr>
            <a:r>
              <a:rPr lang="en-US" altLang="en-US" dirty="0"/>
              <a:t>Improve workability</a:t>
            </a:r>
          </a:p>
          <a:p>
            <a:pPr lvl="1">
              <a:spcBef>
                <a:spcPts val="0"/>
              </a:spcBef>
              <a:spcAft>
                <a:spcPts val="600"/>
              </a:spcAft>
            </a:pPr>
            <a:r>
              <a:rPr lang="en-US" altLang="en-US" dirty="0"/>
              <a:t>Lower mix cost</a:t>
            </a:r>
          </a:p>
          <a:p>
            <a:pPr lvl="1">
              <a:spcBef>
                <a:spcPts val="0"/>
              </a:spcBef>
              <a:spcAft>
                <a:spcPts val="600"/>
              </a:spcAft>
            </a:pPr>
            <a:r>
              <a:rPr lang="en-US" altLang="en-US" dirty="0"/>
              <a:t>Reduce heat</a:t>
            </a:r>
          </a:p>
          <a:p>
            <a:pPr lvl="1">
              <a:spcBef>
                <a:spcPts val="0"/>
              </a:spcBef>
              <a:spcAft>
                <a:spcPts val="600"/>
              </a:spcAft>
            </a:pPr>
            <a:r>
              <a:rPr lang="en-US" altLang="en-US" dirty="0"/>
              <a:t>Lower permeability</a:t>
            </a:r>
          </a:p>
          <a:p>
            <a:pPr lvl="1">
              <a:spcBef>
                <a:spcPts val="0"/>
              </a:spcBef>
              <a:spcAft>
                <a:spcPts val="600"/>
              </a:spcAft>
            </a:pPr>
            <a:r>
              <a:rPr lang="en-US" altLang="en-US" dirty="0"/>
              <a:t>Improve durability</a:t>
            </a:r>
          </a:p>
          <a:p>
            <a:pPr lvl="1">
              <a:spcBef>
                <a:spcPts val="0"/>
              </a:spcBef>
              <a:spcAft>
                <a:spcPts val="600"/>
              </a:spcAft>
            </a:pPr>
            <a:r>
              <a:rPr lang="en-US" altLang="en-US" dirty="0"/>
              <a:t>Mitigates ASR and DEF (Class F only)</a:t>
            </a:r>
          </a:p>
        </p:txBody>
      </p:sp>
      <p:sp>
        <p:nvSpPr>
          <p:cNvPr id="21508" name="Rectangle 3">
            <a:extLst>
              <a:ext uri="{FF2B5EF4-FFF2-40B4-BE49-F238E27FC236}">
                <a16:creationId xmlns:a16="http://schemas.microsoft.com/office/drawing/2014/main" id="{690C63F0-A228-4F97-8425-72CD6C40F46A}"/>
              </a:ext>
            </a:extLst>
          </p:cNvPr>
          <p:cNvSpPr>
            <a:spLocks noChangeArrowheads="1"/>
          </p:cNvSpPr>
          <p:nvPr/>
        </p:nvSpPr>
        <p:spPr bwMode="auto">
          <a:xfrm>
            <a:off x="6488886" y="2198854"/>
            <a:ext cx="459653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Aft>
                <a:spcPts val="600"/>
              </a:spcAft>
            </a:pPr>
            <a:r>
              <a:rPr lang="en-US" altLang="en-US" sz="2800" dirty="0"/>
              <a:t>    Cautions</a:t>
            </a:r>
          </a:p>
          <a:p>
            <a:pPr marL="800100" lvl="1" indent="-342900">
              <a:spcAft>
                <a:spcPts val="600"/>
              </a:spcAft>
              <a:buFont typeface="Arial" panose="020B0604020202020204" pitchFamily="34" charset="0"/>
              <a:buChar char="•"/>
            </a:pPr>
            <a:r>
              <a:rPr lang="en-US" altLang="en-US" dirty="0"/>
              <a:t>Low early-age strength</a:t>
            </a:r>
          </a:p>
          <a:p>
            <a:pPr marL="800100" lvl="1" indent="-342900">
              <a:spcAft>
                <a:spcPts val="600"/>
              </a:spcAft>
              <a:buFont typeface="Arial" panose="020B0604020202020204" pitchFamily="34" charset="0"/>
              <a:buChar char="•"/>
            </a:pPr>
            <a:r>
              <a:rPr lang="en-US" altLang="en-US" dirty="0"/>
              <a:t>Increase set time</a:t>
            </a:r>
          </a:p>
          <a:p>
            <a:pPr marL="800100" lvl="1" indent="-342900">
              <a:spcAft>
                <a:spcPts val="600"/>
              </a:spcAft>
              <a:buFont typeface="Arial" panose="020B0604020202020204" pitchFamily="34" charset="0"/>
              <a:buChar char="•"/>
            </a:pPr>
            <a:r>
              <a:rPr lang="en-US" altLang="en-US" dirty="0"/>
              <a:t>Affects air entrainment (Class F)</a:t>
            </a:r>
          </a:p>
        </p:txBody>
      </p:sp>
      <p:sp>
        <p:nvSpPr>
          <p:cNvPr id="7" name="Rectangle 2">
            <a:extLst>
              <a:ext uri="{FF2B5EF4-FFF2-40B4-BE49-F238E27FC236}">
                <a16:creationId xmlns:a16="http://schemas.microsoft.com/office/drawing/2014/main" id="{19A101C4-ADC7-4DE8-B4EC-1EA6EB9A3D5F}"/>
              </a:ext>
            </a:extLst>
          </p:cNvPr>
          <p:cNvSpPr txBox="1">
            <a:spLocks noChangeArrowheads="1"/>
          </p:cNvSpPr>
          <p:nvPr/>
        </p:nvSpPr>
        <p:spPr>
          <a:xfrm>
            <a:off x="682829" y="1379689"/>
            <a:ext cx="7383259" cy="609600"/>
          </a:xfrm>
          <a:prstGeom prst="rect">
            <a:avLst/>
          </a:prstGeom>
        </p:spPr>
        <p:txBody>
          <a:bodyPr vert="horz" lIns="92075" tIns="46038" rIns="92075" bIns="4603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Fly Ash</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descr="Fig_3_7">
            <a:extLst>
              <a:ext uri="{FF2B5EF4-FFF2-40B4-BE49-F238E27FC236}">
                <a16:creationId xmlns:a16="http://schemas.microsoft.com/office/drawing/2014/main" id="{3806322B-FEE0-47BE-A1F5-6B258B9B5FB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1146" t="1392" r="1541" b="1981"/>
          <a:stretch>
            <a:fillRect/>
          </a:stretch>
        </p:blipFill>
        <p:spPr bwMode="auto">
          <a:xfrm>
            <a:off x="681038" y="3048226"/>
            <a:ext cx="4200525" cy="2808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6" name="Picture 2" descr="Microsilica 600 for sale - Silica Fume for Sale, Microsilica ...">
            <a:extLst>
              <a:ext uri="{FF2B5EF4-FFF2-40B4-BE49-F238E27FC236}">
                <a16:creationId xmlns:a16="http://schemas.microsoft.com/office/drawing/2014/main" id="{2E485907-C0E2-42A8-BFD8-4A40D40A0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524" y="1379689"/>
            <a:ext cx="5539501" cy="4476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45FBCB47-46FF-488B-8C86-1B4379F64FBE}"/>
              </a:ext>
            </a:extLst>
          </p:cNvPr>
          <p:cNvSpPr txBox="1">
            <a:spLocks noChangeArrowheads="1"/>
          </p:cNvSpPr>
          <p:nvPr/>
        </p:nvSpPr>
        <p:spPr>
          <a:xfrm>
            <a:off x="682829" y="1379689"/>
            <a:ext cx="7383259" cy="609600"/>
          </a:xfrm>
          <a:prstGeom prst="rect">
            <a:avLst/>
          </a:prstGeom>
        </p:spPr>
        <p:txBody>
          <a:bodyPr vert="horz" lIns="92075" tIns="46038" rIns="92075" bIns="4603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Silica Fume Production</a:t>
            </a:r>
          </a:p>
        </p:txBody>
      </p:sp>
    </p:spTree>
    <p:extLst>
      <p:ext uri="{BB962C8B-B14F-4D97-AF65-F5344CB8AC3E}">
        <p14:creationId xmlns:p14="http://schemas.microsoft.com/office/powerpoint/2010/main" val="6921770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1" name="Picture 19" descr="What do you call the disease caused by the novel coronavirus? Covid-19">
            <a:extLst>
              <a:ext uri="{FF2B5EF4-FFF2-40B4-BE49-F238E27FC236}">
                <a16:creationId xmlns:a16="http://schemas.microsoft.com/office/drawing/2014/main" id="{5A6BC47E-9DE6-4C40-812E-D0580A10CD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43" t="2070" r="24755" b="6403"/>
          <a:stretch/>
        </p:blipFill>
        <p:spPr bwMode="auto">
          <a:xfrm>
            <a:off x="4548262" y="2624294"/>
            <a:ext cx="2721428" cy="2725805"/>
          </a:xfrm>
          <a:prstGeom prst="rect">
            <a:avLst/>
          </a:prstGeom>
          <a:noFill/>
          <a:extLst>
            <a:ext uri="{909E8E84-426E-40DD-AFC4-6F175D3DCCD1}">
              <a14:hiddenFill xmlns:a14="http://schemas.microsoft.com/office/drawing/2010/main">
                <a:solidFill>
                  <a:srgbClr val="FFFFFF"/>
                </a:solidFill>
              </a14:hiddenFill>
            </a:ext>
          </a:extLst>
        </p:spPr>
      </p:pic>
      <p:sp>
        <p:nvSpPr>
          <p:cNvPr id="188420" name="Text Placeholder 10">
            <a:extLst>
              <a:ext uri="{FF2B5EF4-FFF2-40B4-BE49-F238E27FC236}">
                <a16:creationId xmlns:a16="http://schemas.microsoft.com/office/drawing/2014/main" id="{8CA746D0-3E38-2346-8194-9944C3FB8F68}"/>
              </a:ext>
            </a:extLst>
          </p:cNvPr>
          <p:cNvSpPr>
            <a:spLocks noGrp="1"/>
          </p:cNvSpPr>
          <p:nvPr>
            <p:ph type="body" sz="half" idx="4294967295"/>
          </p:nvPr>
        </p:nvSpPr>
        <p:spPr>
          <a:xfrm>
            <a:off x="604912" y="2136678"/>
            <a:ext cx="8517317" cy="4438293"/>
          </a:xfrm>
        </p:spPr>
        <p:txBody>
          <a:bodyPr>
            <a:normAutofit/>
          </a:bodyPr>
          <a:lstStyle/>
          <a:p>
            <a:r>
              <a:rPr lang="en-US" altLang="en-US" sz="2400" dirty="0"/>
              <a:t>Specific Gravity: 2.2 – 2.3</a:t>
            </a:r>
          </a:p>
          <a:p>
            <a:r>
              <a:rPr lang="en-US" altLang="en-US" sz="2400" dirty="0"/>
              <a:t>Amount Passing #325 Sieve</a:t>
            </a:r>
          </a:p>
          <a:p>
            <a:pPr marL="0" indent="0">
              <a:buNone/>
            </a:pPr>
            <a:r>
              <a:rPr lang="en-US" altLang="en-US" sz="2400" dirty="0"/>
              <a:t>   (45 micron):  100%</a:t>
            </a:r>
          </a:p>
          <a:p>
            <a:r>
              <a:rPr lang="en-US" altLang="en-US" sz="2400" dirty="0"/>
              <a:t>Surface Area (Blaine):</a:t>
            </a:r>
          </a:p>
          <a:p>
            <a:pPr marL="0" indent="0">
              <a:buNone/>
            </a:pPr>
            <a:r>
              <a:rPr lang="en-US" altLang="en-US" sz="2400" dirty="0"/>
              <a:t>    20,000 m</a:t>
            </a:r>
            <a:r>
              <a:rPr lang="en-US" altLang="en-US" sz="2400" baseline="30000" dirty="0"/>
              <a:t>2</a:t>
            </a:r>
            <a:r>
              <a:rPr lang="en-US" altLang="en-US" sz="2400" dirty="0"/>
              <a:t>/kg</a:t>
            </a:r>
          </a:p>
          <a:p>
            <a:r>
              <a:rPr lang="en-US" altLang="en-US" sz="2400" dirty="0"/>
              <a:t>Median Particle Size:</a:t>
            </a:r>
          </a:p>
          <a:p>
            <a:pPr marL="0" indent="0">
              <a:buNone/>
            </a:pPr>
            <a:r>
              <a:rPr lang="en-US" altLang="en-US" sz="2400" dirty="0"/>
              <a:t>    0.15 microns</a:t>
            </a:r>
          </a:p>
          <a:p>
            <a:pPr marL="0" indent="0">
              <a:buNone/>
            </a:pPr>
            <a:endParaRPr lang="en-US" altLang="en-US" sz="2400" dirty="0"/>
          </a:p>
          <a:p>
            <a:r>
              <a:rPr lang="en-US" altLang="en-US" sz="2400" dirty="0">
                <a:solidFill>
                  <a:srgbClr val="0000FF"/>
                </a:solidFill>
              </a:rPr>
              <a:t>Tobacco smoke has a surface area of 10,000 m</a:t>
            </a:r>
            <a:r>
              <a:rPr lang="en-US" altLang="en-US" sz="2400" baseline="30000" dirty="0">
                <a:solidFill>
                  <a:srgbClr val="0000FF"/>
                </a:solidFill>
              </a:rPr>
              <a:t>2</a:t>
            </a:r>
            <a:r>
              <a:rPr lang="en-US" altLang="en-US" sz="2400" dirty="0">
                <a:solidFill>
                  <a:srgbClr val="0000FF"/>
                </a:solidFill>
              </a:rPr>
              <a:t>/kg</a:t>
            </a:r>
          </a:p>
        </p:txBody>
      </p:sp>
      <p:sp>
        <p:nvSpPr>
          <p:cNvPr id="6" name="Title 2">
            <a:extLst>
              <a:ext uri="{FF2B5EF4-FFF2-40B4-BE49-F238E27FC236}">
                <a16:creationId xmlns:a16="http://schemas.microsoft.com/office/drawing/2014/main" id="{6AB40DD7-48A4-4127-BB0B-94A9A8FD5368}"/>
              </a:ext>
            </a:extLst>
          </p:cNvPr>
          <p:cNvSpPr txBox="1">
            <a:spLocks/>
          </p:cNvSpPr>
          <p:nvPr/>
        </p:nvSpPr>
        <p:spPr>
          <a:xfrm>
            <a:off x="604912" y="1465896"/>
            <a:ext cx="7886700" cy="6707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Silica Fume Characteristics</a:t>
            </a:r>
          </a:p>
        </p:txBody>
      </p:sp>
      <p:pic>
        <p:nvPicPr>
          <p:cNvPr id="8209" name="Picture 17" descr="SEM picture of a typical silica fume with average particle ...">
            <a:extLst>
              <a:ext uri="{FF2B5EF4-FFF2-40B4-BE49-F238E27FC236}">
                <a16:creationId xmlns:a16="http://schemas.microsoft.com/office/drawing/2014/main" id="{67F4DBD0-0F66-4D3F-BA03-9681B7458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3117" y="1465895"/>
            <a:ext cx="3723971" cy="2783420"/>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8168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a:extLst>
              <a:ext uri="{FF2B5EF4-FFF2-40B4-BE49-F238E27FC236}">
                <a16:creationId xmlns:a16="http://schemas.microsoft.com/office/drawing/2014/main" id="{CE22F9F4-0B95-934C-8EA3-7EC744F0FD36}"/>
              </a:ext>
            </a:extLst>
          </p:cNvPr>
          <p:cNvSpPr>
            <a:spLocks noGrp="1" noChangeArrowheads="1"/>
          </p:cNvSpPr>
          <p:nvPr>
            <p:ph idx="1"/>
          </p:nvPr>
        </p:nvSpPr>
        <p:spPr>
          <a:xfrm>
            <a:off x="682829" y="2276135"/>
            <a:ext cx="11051971" cy="3776322"/>
          </a:xfrm>
        </p:spPr>
        <p:txBody>
          <a:bodyPr>
            <a:normAutofit/>
          </a:bodyPr>
          <a:lstStyle/>
          <a:p>
            <a:r>
              <a:rPr lang="en-US" altLang="en-US" sz="2600" dirty="0"/>
              <a:t>First used in concrete in 1950’s. Modern usage started in the 1980s.</a:t>
            </a:r>
          </a:p>
          <a:p>
            <a:r>
              <a:rPr lang="en-US" altLang="en-US" sz="2600" dirty="0"/>
              <a:t>Works on two mechanisms:</a:t>
            </a:r>
          </a:p>
          <a:p>
            <a:pPr lvl="1" eaLnBrk="1" hangingPunct="1"/>
            <a:r>
              <a:rPr lang="en-US" altLang="en-US" sz="2600" dirty="0"/>
              <a:t>Purely pozzolanic because of the high silica content</a:t>
            </a:r>
          </a:p>
          <a:p>
            <a:pPr lvl="1" eaLnBrk="1" hangingPunct="1"/>
            <a:r>
              <a:rPr lang="en-US" altLang="en-US" sz="2600" dirty="0"/>
              <a:t>Ultra fine filler material that fills the spaces between cement grains</a:t>
            </a:r>
          </a:p>
          <a:p>
            <a:r>
              <a:rPr lang="en-US" altLang="en-US" sz="2600" dirty="0"/>
              <a:t>Very effective for very high strength / low permeability</a:t>
            </a:r>
          </a:p>
          <a:p>
            <a:pPr eaLnBrk="1" hangingPunct="1"/>
            <a:r>
              <a:rPr lang="en-US" altLang="en-US" sz="2600" dirty="0"/>
              <a:t>Typically used at 5-10% (by mass) replacement of cement</a:t>
            </a:r>
          </a:p>
          <a:p>
            <a:pPr eaLnBrk="1" hangingPunct="1"/>
            <a:r>
              <a:rPr lang="en-US" altLang="en-US" sz="2600" dirty="0"/>
              <a:t>Available in raw, densified, pelletized and slurry form</a:t>
            </a:r>
          </a:p>
        </p:txBody>
      </p:sp>
      <p:sp>
        <p:nvSpPr>
          <p:cNvPr id="7" name="Rectangle 2">
            <a:extLst>
              <a:ext uri="{FF2B5EF4-FFF2-40B4-BE49-F238E27FC236}">
                <a16:creationId xmlns:a16="http://schemas.microsoft.com/office/drawing/2014/main" id="{AFD59DD7-A49B-4E10-9976-F499E96FB92E}"/>
              </a:ext>
            </a:extLst>
          </p:cNvPr>
          <p:cNvSpPr txBox="1">
            <a:spLocks noChangeArrowheads="1"/>
          </p:cNvSpPr>
          <p:nvPr/>
        </p:nvSpPr>
        <p:spPr>
          <a:xfrm>
            <a:off x="682829" y="1379689"/>
            <a:ext cx="7383259" cy="609600"/>
          </a:xfrm>
          <a:prstGeom prst="rect">
            <a:avLst/>
          </a:prstGeom>
        </p:spPr>
        <p:txBody>
          <a:bodyPr vert="horz" lIns="92075" tIns="46038" rIns="92075" bIns="4603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Silica Fume Use</a:t>
            </a:r>
          </a:p>
        </p:txBody>
      </p:sp>
    </p:spTree>
    <p:extLst>
      <p:ext uri="{BB962C8B-B14F-4D97-AF65-F5344CB8AC3E}">
        <p14:creationId xmlns:p14="http://schemas.microsoft.com/office/powerpoint/2010/main" val="1611647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D94DEBA6-C729-4F9F-91DE-FEEDAEE5E227}"/>
              </a:ext>
            </a:extLst>
          </p:cNvPr>
          <p:cNvSpPr>
            <a:spLocks noGrp="1" noChangeArrowheads="1"/>
          </p:cNvSpPr>
          <p:nvPr>
            <p:ph idx="1"/>
          </p:nvPr>
        </p:nvSpPr>
        <p:spPr>
          <a:xfrm>
            <a:off x="533729" y="2198854"/>
            <a:ext cx="6355594" cy="4033134"/>
          </a:xfrm>
        </p:spPr>
        <p:txBody>
          <a:bodyPr>
            <a:normAutofit/>
          </a:bodyPr>
          <a:lstStyle/>
          <a:p>
            <a:pPr marL="0" indent="0">
              <a:buNone/>
            </a:pPr>
            <a:r>
              <a:rPr lang="en-US" altLang="en-US" dirty="0"/>
              <a:t>Benefits for Hardened Concrete</a:t>
            </a:r>
          </a:p>
          <a:p>
            <a:r>
              <a:rPr lang="en-US" altLang="en-US" sz="2400" dirty="0"/>
              <a:t>Significant strength gain</a:t>
            </a:r>
          </a:p>
          <a:p>
            <a:r>
              <a:rPr lang="en-US" altLang="en-US" sz="2400" dirty="0"/>
              <a:t>Reduces permeability</a:t>
            </a:r>
          </a:p>
          <a:p>
            <a:r>
              <a:rPr lang="en-US" altLang="en-US" sz="2400" dirty="0"/>
              <a:t>Improves bonds strength to steel</a:t>
            </a:r>
          </a:p>
          <a:p>
            <a:r>
              <a:rPr lang="en-US" altLang="en-US" sz="2400" dirty="0"/>
              <a:t>Reduces steel corrosion</a:t>
            </a:r>
          </a:p>
          <a:p>
            <a:r>
              <a:rPr lang="en-US" altLang="en-US" sz="2400" dirty="0"/>
              <a:t>Improves freeze/thaw durability</a:t>
            </a:r>
          </a:p>
          <a:p>
            <a:r>
              <a:rPr lang="en-US" altLang="en-US" sz="2400" dirty="0"/>
              <a:t>Excellent resistance to sulfate attack</a:t>
            </a:r>
          </a:p>
          <a:p>
            <a:r>
              <a:rPr lang="en-US" altLang="en-US" sz="2400" dirty="0"/>
              <a:t>Significantly reduces Alkali-Silica reactivity</a:t>
            </a:r>
          </a:p>
        </p:txBody>
      </p:sp>
      <p:sp>
        <p:nvSpPr>
          <p:cNvPr id="21508" name="Rectangle 3">
            <a:extLst>
              <a:ext uri="{FF2B5EF4-FFF2-40B4-BE49-F238E27FC236}">
                <a16:creationId xmlns:a16="http://schemas.microsoft.com/office/drawing/2014/main" id="{690C63F0-A228-4F97-8425-72CD6C40F46A}"/>
              </a:ext>
            </a:extLst>
          </p:cNvPr>
          <p:cNvSpPr>
            <a:spLocks noChangeArrowheads="1"/>
          </p:cNvSpPr>
          <p:nvPr/>
        </p:nvSpPr>
        <p:spPr bwMode="auto">
          <a:xfrm>
            <a:off x="6889323" y="2142584"/>
            <a:ext cx="476894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Aft>
                <a:spcPts val="600"/>
              </a:spcAft>
            </a:pPr>
            <a:r>
              <a:rPr lang="en-US" altLang="en-US" sz="2800" dirty="0"/>
              <a:t>Cautions</a:t>
            </a:r>
          </a:p>
          <a:p>
            <a:pPr>
              <a:lnSpc>
                <a:spcPct val="110000"/>
              </a:lnSpc>
              <a:buFont typeface="Arial" panose="020B0604020202020204" pitchFamily="34" charset="0"/>
              <a:buChar char="•"/>
            </a:pPr>
            <a:r>
              <a:rPr lang="en-US" altLang="en-US" dirty="0"/>
              <a:t>Concrete is more sticky</a:t>
            </a:r>
          </a:p>
          <a:p>
            <a:pPr>
              <a:lnSpc>
                <a:spcPct val="110000"/>
              </a:lnSpc>
              <a:buFont typeface="Arial" panose="020B0604020202020204" pitchFamily="34" charset="0"/>
              <a:buChar char="•"/>
            </a:pPr>
            <a:r>
              <a:rPr lang="en-US" altLang="en-US" dirty="0"/>
              <a:t>Water demand of concrete will increase </a:t>
            </a:r>
          </a:p>
          <a:p>
            <a:pPr>
              <a:lnSpc>
                <a:spcPct val="110000"/>
              </a:lnSpc>
              <a:buFont typeface="Arial" panose="020B0604020202020204" pitchFamily="34" charset="0"/>
              <a:buChar char="•"/>
            </a:pPr>
            <a:r>
              <a:rPr lang="en-US" altLang="en-US" dirty="0"/>
              <a:t>Affects Air Entrainment dosage</a:t>
            </a:r>
          </a:p>
          <a:p>
            <a:pPr marL="400050">
              <a:lnSpc>
                <a:spcPct val="110000"/>
              </a:lnSpc>
              <a:buFont typeface="Arial" panose="020B0604020202020204" pitchFamily="34" charset="0"/>
              <a:buChar char="•"/>
            </a:pPr>
            <a:r>
              <a:rPr lang="en-US" altLang="en-US" dirty="0"/>
              <a:t>Potential for plastic shrinkage cracking</a:t>
            </a:r>
          </a:p>
        </p:txBody>
      </p:sp>
      <p:sp>
        <p:nvSpPr>
          <p:cNvPr id="7" name="Rectangle 2">
            <a:extLst>
              <a:ext uri="{FF2B5EF4-FFF2-40B4-BE49-F238E27FC236}">
                <a16:creationId xmlns:a16="http://schemas.microsoft.com/office/drawing/2014/main" id="{19A101C4-ADC7-4DE8-B4EC-1EA6EB9A3D5F}"/>
              </a:ext>
            </a:extLst>
          </p:cNvPr>
          <p:cNvSpPr txBox="1">
            <a:spLocks noChangeArrowheads="1"/>
          </p:cNvSpPr>
          <p:nvPr/>
        </p:nvSpPr>
        <p:spPr>
          <a:xfrm>
            <a:off x="682829" y="1379689"/>
            <a:ext cx="7383259" cy="609600"/>
          </a:xfrm>
          <a:prstGeom prst="rect">
            <a:avLst/>
          </a:prstGeom>
        </p:spPr>
        <p:txBody>
          <a:bodyPr vert="horz" lIns="92075" tIns="46038" rIns="92075" bIns="4603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Silica Fume</a:t>
            </a:r>
          </a:p>
        </p:txBody>
      </p:sp>
    </p:spTree>
    <p:extLst>
      <p:ext uri="{BB962C8B-B14F-4D97-AF65-F5344CB8AC3E}">
        <p14:creationId xmlns:p14="http://schemas.microsoft.com/office/powerpoint/2010/main" val="261888522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0819DCC-DC12-2746-B25D-E4DF2CF44FF3}"/>
              </a:ext>
            </a:extLst>
          </p:cNvPr>
          <p:cNvSpPr>
            <a:spLocks noGrp="1" noChangeArrowheads="1"/>
          </p:cNvSpPr>
          <p:nvPr>
            <p:ph type="title" idx="4294967295"/>
          </p:nvPr>
        </p:nvSpPr>
        <p:spPr>
          <a:xfrm>
            <a:off x="1786467" y="406400"/>
            <a:ext cx="7772400" cy="762000"/>
          </a:xfrm>
        </p:spPr>
        <p:txBody>
          <a:bodyPr/>
          <a:lstStyle/>
          <a:p>
            <a:pPr eaLnBrk="1" hangingPunct="1"/>
            <a:r>
              <a:rPr lang="en-US" altLang="en-US" sz="4000" dirty="0"/>
              <a:t>General Reactivity Comparison</a:t>
            </a:r>
          </a:p>
        </p:txBody>
      </p:sp>
      <p:sp>
        <p:nvSpPr>
          <p:cNvPr id="194563" name="Rectangle 3">
            <a:extLst>
              <a:ext uri="{FF2B5EF4-FFF2-40B4-BE49-F238E27FC236}">
                <a16:creationId xmlns:a16="http://schemas.microsoft.com/office/drawing/2014/main" id="{1C341CD1-E682-9A4C-BA27-CB5AE4089176}"/>
              </a:ext>
            </a:extLst>
          </p:cNvPr>
          <p:cNvSpPr>
            <a:spLocks noChangeArrowheads="1"/>
          </p:cNvSpPr>
          <p:nvPr/>
        </p:nvSpPr>
        <p:spPr bwMode="auto">
          <a:xfrm>
            <a:off x="2057400" y="2057400"/>
            <a:ext cx="8026400" cy="266700"/>
          </a:xfrm>
          <a:prstGeom prst="rect">
            <a:avLst/>
          </a:pr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Aft>
                <a:spcPct val="0"/>
              </a:spcAft>
              <a:buFontTx/>
              <a:buNone/>
            </a:pPr>
            <a:r>
              <a:rPr lang="en-US" altLang="en-US" sz="4400" b="1">
                <a:solidFill>
                  <a:srgbClr val="0000FF"/>
                </a:solidFill>
              </a:rPr>
              <a:t>Reactivity</a:t>
            </a:r>
          </a:p>
        </p:txBody>
      </p:sp>
      <p:grpSp>
        <p:nvGrpSpPr>
          <p:cNvPr id="194564" name="Group 4">
            <a:extLst>
              <a:ext uri="{FF2B5EF4-FFF2-40B4-BE49-F238E27FC236}">
                <a16:creationId xmlns:a16="http://schemas.microsoft.com/office/drawing/2014/main" id="{BFD50C43-4839-6B4A-ABBA-4AC17F183FF9}"/>
              </a:ext>
            </a:extLst>
          </p:cNvPr>
          <p:cNvGrpSpPr>
            <a:grpSpLocks/>
          </p:cNvGrpSpPr>
          <p:nvPr/>
        </p:nvGrpSpPr>
        <p:grpSpPr bwMode="auto">
          <a:xfrm>
            <a:off x="2209800" y="1676400"/>
            <a:ext cx="6978650" cy="4133850"/>
            <a:chOff x="437" y="733"/>
            <a:chExt cx="4396" cy="2604"/>
          </a:xfrm>
        </p:grpSpPr>
        <p:grpSp>
          <p:nvGrpSpPr>
            <p:cNvPr id="194698" name="Group 5">
              <a:extLst>
                <a:ext uri="{FF2B5EF4-FFF2-40B4-BE49-F238E27FC236}">
                  <a16:creationId xmlns:a16="http://schemas.microsoft.com/office/drawing/2014/main" id="{A15C70A8-73E6-D94D-A7C2-10A17364284F}"/>
                </a:ext>
              </a:extLst>
            </p:cNvPr>
            <p:cNvGrpSpPr>
              <a:grpSpLocks/>
            </p:cNvGrpSpPr>
            <p:nvPr/>
          </p:nvGrpSpPr>
          <p:grpSpPr bwMode="auto">
            <a:xfrm>
              <a:off x="437" y="733"/>
              <a:ext cx="4396" cy="2422"/>
              <a:chOff x="437" y="733"/>
              <a:chExt cx="4396" cy="2422"/>
            </a:xfrm>
          </p:grpSpPr>
          <p:sp>
            <p:nvSpPr>
              <p:cNvPr id="194714" name="Rectangle 6">
                <a:extLst>
                  <a:ext uri="{FF2B5EF4-FFF2-40B4-BE49-F238E27FC236}">
                    <a16:creationId xmlns:a16="http://schemas.microsoft.com/office/drawing/2014/main" id="{A38075A5-051E-3C4C-A633-08409312953D}"/>
                  </a:ext>
                </a:extLst>
              </p:cNvPr>
              <p:cNvSpPr>
                <a:spLocks noChangeArrowheads="1"/>
              </p:cNvSpPr>
              <p:nvPr/>
            </p:nvSpPr>
            <p:spPr bwMode="auto">
              <a:xfrm>
                <a:off x="437" y="733"/>
                <a:ext cx="4396" cy="12"/>
              </a:xfrm>
              <a:prstGeom prst="rect">
                <a:avLst/>
              </a:prstGeom>
              <a:solidFill>
                <a:srgbClr val="D9E9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15" name="Rectangle 7">
                <a:extLst>
                  <a:ext uri="{FF2B5EF4-FFF2-40B4-BE49-F238E27FC236}">
                    <a16:creationId xmlns:a16="http://schemas.microsoft.com/office/drawing/2014/main" id="{3D44C918-0FDD-8B42-9396-362AF1E133F3}"/>
                  </a:ext>
                </a:extLst>
              </p:cNvPr>
              <p:cNvSpPr>
                <a:spLocks noChangeArrowheads="1"/>
              </p:cNvSpPr>
              <p:nvPr/>
            </p:nvSpPr>
            <p:spPr bwMode="auto">
              <a:xfrm>
                <a:off x="437" y="745"/>
                <a:ext cx="4396" cy="12"/>
              </a:xfrm>
              <a:prstGeom prst="rect">
                <a:avLst/>
              </a:prstGeom>
              <a:solidFill>
                <a:srgbClr val="D4E5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16" name="Rectangle 8">
                <a:extLst>
                  <a:ext uri="{FF2B5EF4-FFF2-40B4-BE49-F238E27FC236}">
                    <a16:creationId xmlns:a16="http://schemas.microsoft.com/office/drawing/2014/main" id="{A1F2F815-2A69-8B45-BA40-23D81ACCCD6B}"/>
                  </a:ext>
                </a:extLst>
              </p:cNvPr>
              <p:cNvSpPr>
                <a:spLocks noChangeArrowheads="1"/>
              </p:cNvSpPr>
              <p:nvPr/>
            </p:nvSpPr>
            <p:spPr bwMode="auto">
              <a:xfrm>
                <a:off x="437" y="757"/>
                <a:ext cx="4396" cy="12"/>
              </a:xfrm>
              <a:prstGeom prst="rect">
                <a:avLst/>
              </a:prstGeom>
              <a:solidFill>
                <a:srgbClr val="CFE1E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17" name="Rectangle 9">
                <a:extLst>
                  <a:ext uri="{FF2B5EF4-FFF2-40B4-BE49-F238E27FC236}">
                    <a16:creationId xmlns:a16="http://schemas.microsoft.com/office/drawing/2014/main" id="{4725BA7E-D5F6-0F41-84A0-70C4482F5D99}"/>
                  </a:ext>
                </a:extLst>
              </p:cNvPr>
              <p:cNvSpPr>
                <a:spLocks noChangeArrowheads="1"/>
              </p:cNvSpPr>
              <p:nvPr/>
            </p:nvSpPr>
            <p:spPr bwMode="auto">
              <a:xfrm>
                <a:off x="437" y="769"/>
                <a:ext cx="4396" cy="12"/>
              </a:xfrm>
              <a:prstGeom prst="rect">
                <a:avLst/>
              </a:prstGeom>
              <a:solidFill>
                <a:srgbClr val="C9DD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18" name="Rectangle 10">
                <a:extLst>
                  <a:ext uri="{FF2B5EF4-FFF2-40B4-BE49-F238E27FC236}">
                    <a16:creationId xmlns:a16="http://schemas.microsoft.com/office/drawing/2014/main" id="{77679A40-C16C-C540-BDC1-83075462ACD3}"/>
                  </a:ext>
                </a:extLst>
              </p:cNvPr>
              <p:cNvSpPr>
                <a:spLocks noChangeArrowheads="1"/>
              </p:cNvSpPr>
              <p:nvPr/>
            </p:nvSpPr>
            <p:spPr bwMode="auto">
              <a:xfrm>
                <a:off x="437" y="781"/>
                <a:ext cx="4396" cy="12"/>
              </a:xfrm>
              <a:prstGeom prst="rect">
                <a:avLst/>
              </a:prstGeom>
              <a:solidFill>
                <a:srgbClr val="C4D9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19" name="Rectangle 11">
                <a:extLst>
                  <a:ext uri="{FF2B5EF4-FFF2-40B4-BE49-F238E27FC236}">
                    <a16:creationId xmlns:a16="http://schemas.microsoft.com/office/drawing/2014/main" id="{0E729898-0E43-0649-945A-F663B606E94C}"/>
                  </a:ext>
                </a:extLst>
              </p:cNvPr>
              <p:cNvSpPr>
                <a:spLocks noChangeArrowheads="1"/>
              </p:cNvSpPr>
              <p:nvPr/>
            </p:nvSpPr>
            <p:spPr bwMode="auto">
              <a:xfrm>
                <a:off x="437" y="793"/>
                <a:ext cx="4396" cy="12"/>
              </a:xfrm>
              <a:prstGeom prst="rect">
                <a:avLst/>
              </a:prstGeom>
              <a:solidFill>
                <a:srgbClr val="BFD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0" name="Rectangle 12">
                <a:extLst>
                  <a:ext uri="{FF2B5EF4-FFF2-40B4-BE49-F238E27FC236}">
                    <a16:creationId xmlns:a16="http://schemas.microsoft.com/office/drawing/2014/main" id="{15D30685-A908-8C49-8EE9-0B93602E493F}"/>
                  </a:ext>
                </a:extLst>
              </p:cNvPr>
              <p:cNvSpPr>
                <a:spLocks noChangeArrowheads="1"/>
              </p:cNvSpPr>
              <p:nvPr/>
            </p:nvSpPr>
            <p:spPr bwMode="auto">
              <a:xfrm>
                <a:off x="437" y="805"/>
                <a:ext cx="4396" cy="12"/>
              </a:xfrm>
              <a:prstGeom prst="rect">
                <a:avLst/>
              </a:prstGeom>
              <a:solidFill>
                <a:srgbClr val="BAD1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1" name="Rectangle 13">
                <a:extLst>
                  <a:ext uri="{FF2B5EF4-FFF2-40B4-BE49-F238E27FC236}">
                    <a16:creationId xmlns:a16="http://schemas.microsoft.com/office/drawing/2014/main" id="{DB7D3A43-9F01-7348-B7D9-70BA4F062104}"/>
                  </a:ext>
                </a:extLst>
              </p:cNvPr>
              <p:cNvSpPr>
                <a:spLocks noChangeArrowheads="1"/>
              </p:cNvSpPr>
              <p:nvPr/>
            </p:nvSpPr>
            <p:spPr bwMode="auto">
              <a:xfrm>
                <a:off x="437" y="817"/>
                <a:ext cx="4396" cy="12"/>
              </a:xfrm>
              <a:prstGeom prst="rect">
                <a:avLst/>
              </a:prstGeom>
              <a:solidFill>
                <a:srgbClr val="B5CDD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2" name="Rectangle 14">
                <a:extLst>
                  <a:ext uri="{FF2B5EF4-FFF2-40B4-BE49-F238E27FC236}">
                    <a16:creationId xmlns:a16="http://schemas.microsoft.com/office/drawing/2014/main" id="{6B1ED957-382F-AF4F-B621-824E2CC3630F}"/>
                  </a:ext>
                </a:extLst>
              </p:cNvPr>
              <p:cNvSpPr>
                <a:spLocks noChangeArrowheads="1"/>
              </p:cNvSpPr>
              <p:nvPr/>
            </p:nvSpPr>
            <p:spPr bwMode="auto">
              <a:xfrm>
                <a:off x="437" y="829"/>
                <a:ext cx="4396" cy="13"/>
              </a:xfrm>
              <a:prstGeom prst="rect">
                <a:avLst/>
              </a:prstGeom>
              <a:solidFill>
                <a:srgbClr val="B0C9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3" name="Rectangle 15">
                <a:extLst>
                  <a:ext uri="{FF2B5EF4-FFF2-40B4-BE49-F238E27FC236}">
                    <a16:creationId xmlns:a16="http://schemas.microsoft.com/office/drawing/2014/main" id="{F4109F94-4E23-7D4E-B771-344D82DB0C23}"/>
                  </a:ext>
                </a:extLst>
              </p:cNvPr>
              <p:cNvSpPr>
                <a:spLocks noChangeArrowheads="1"/>
              </p:cNvSpPr>
              <p:nvPr/>
            </p:nvSpPr>
            <p:spPr bwMode="auto">
              <a:xfrm>
                <a:off x="437" y="842"/>
                <a:ext cx="4396" cy="12"/>
              </a:xfrm>
              <a:prstGeom prst="rect">
                <a:avLst/>
              </a:prstGeom>
              <a:solidFill>
                <a:srgbClr val="AAC5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4" name="Rectangle 16">
                <a:extLst>
                  <a:ext uri="{FF2B5EF4-FFF2-40B4-BE49-F238E27FC236}">
                    <a16:creationId xmlns:a16="http://schemas.microsoft.com/office/drawing/2014/main" id="{9A81B736-2A02-0D4A-94C6-99EA390FE1AC}"/>
                  </a:ext>
                </a:extLst>
              </p:cNvPr>
              <p:cNvSpPr>
                <a:spLocks noChangeArrowheads="1"/>
              </p:cNvSpPr>
              <p:nvPr/>
            </p:nvSpPr>
            <p:spPr bwMode="auto">
              <a:xfrm>
                <a:off x="437" y="854"/>
                <a:ext cx="4396" cy="12"/>
              </a:xfrm>
              <a:prstGeom prst="rect">
                <a:avLst/>
              </a:prstGeom>
              <a:solidFill>
                <a:srgbClr val="A5C1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5" name="Rectangle 17">
                <a:extLst>
                  <a:ext uri="{FF2B5EF4-FFF2-40B4-BE49-F238E27FC236}">
                    <a16:creationId xmlns:a16="http://schemas.microsoft.com/office/drawing/2014/main" id="{8A6B3898-8035-B14E-A634-8B2D1ADDEE58}"/>
                  </a:ext>
                </a:extLst>
              </p:cNvPr>
              <p:cNvSpPr>
                <a:spLocks noChangeArrowheads="1"/>
              </p:cNvSpPr>
              <p:nvPr/>
            </p:nvSpPr>
            <p:spPr bwMode="auto">
              <a:xfrm>
                <a:off x="437" y="866"/>
                <a:ext cx="4396" cy="12"/>
              </a:xfrm>
              <a:prstGeom prst="rect">
                <a:avLst/>
              </a:prstGeom>
              <a:solidFill>
                <a:srgbClr val="A0BD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6" name="Rectangle 18">
                <a:extLst>
                  <a:ext uri="{FF2B5EF4-FFF2-40B4-BE49-F238E27FC236}">
                    <a16:creationId xmlns:a16="http://schemas.microsoft.com/office/drawing/2014/main" id="{B266906A-4B4F-5941-A186-693CC8C0E883}"/>
                  </a:ext>
                </a:extLst>
              </p:cNvPr>
              <p:cNvSpPr>
                <a:spLocks noChangeArrowheads="1"/>
              </p:cNvSpPr>
              <p:nvPr/>
            </p:nvSpPr>
            <p:spPr bwMode="auto">
              <a:xfrm>
                <a:off x="437" y="878"/>
                <a:ext cx="4396" cy="12"/>
              </a:xfrm>
              <a:prstGeom prst="rect">
                <a:avLst/>
              </a:prstGeom>
              <a:solidFill>
                <a:srgbClr val="9BB9D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7" name="Rectangle 19">
                <a:extLst>
                  <a:ext uri="{FF2B5EF4-FFF2-40B4-BE49-F238E27FC236}">
                    <a16:creationId xmlns:a16="http://schemas.microsoft.com/office/drawing/2014/main" id="{3B2BD629-09BF-3C42-9D91-3A9FD9C04A0A}"/>
                  </a:ext>
                </a:extLst>
              </p:cNvPr>
              <p:cNvSpPr>
                <a:spLocks noChangeArrowheads="1"/>
              </p:cNvSpPr>
              <p:nvPr/>
            </p:nvSpPr>
            <p:spPr bwMode="auto">
              <a:xfrm>
                <a:off x="437" y="890"/>
                <a:ext cx="4396" cy="12"/>
              </a:xfrm>
              <a:prstGeom prst="rect">
                <a:avLst/>
              </a:prstGeom>
              <a:solidFill>
                <a:srgbClr val="96B5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8" name="Rectangle 20">
                <a:extLst>
                  <a:ext uri="{FF2B5EF4-FFF2-40B4-BE49-F238E27FC236}">
                    <a16:creationId xmlns:a16="http://schemas.microsoft.com/office/drawing/2014/main" id="{4795FF21-1B5B-FB40-BD3C-52DE0D130584}"/>
                  </a:ext>
                </a:extLst>
              </p:cNvPr>
              <p:cNvSpPr>
                <a:spLocks noChangeArrowheads="1"/>
              </p:cNvSpPr>
              <p:nvPr/>
            </p:nvSpPr>
            <p:spPr bwMode="auto">
              <a:xfrm>
                <a:off x="437" y="902"/>
                <a:ext cx="4396" cy="12"/>
              </a:xfrm>
              <a:prstGeom prst="rect">
                <a:avLst/>
              </a:prstGeom>
              <a:solidFill>
                <a:srgbClr val="90B1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29" name="Rectangle 21">
                <a:extLst>
                  <a:ext uri="{FF2B5EF4-FFF2-40B4-BE49-F238E27FC236}">
                    <a16:creationId xmlns:a16="http://schemas.microsoft.com/office/drawing/2014/main" id="{0E10B207-C2F9-4C4C-8E7A-3E984BA06BC0}"/>
                  </a:ext>
                </a:extLst>
              </p:cNvPr>
              <p:cNvSpPr>
                <a:spLocks noChangeArrowheads="1"/>
              </p:cNvSpPr>
              <p:nvPr/>
            </p:nvSpPr>
            <p:spPr bwMode="auto">
              <a:xfrm>
                <a:off x="437" y="914"/>
                <a:ext cx="4396" cy="12"/>
              </a:xfrm>
              <a:prstGeom prst="rect">
                <a:avLst/>
              </a:prstGeom>
              <a:solidFill>
                <a:srgbClr val="8BAD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0" name="Rectangle 22">
                <a:extLst>
                  <a:ext uri="{FF2B5EF4-FFF2-40B4-BE49-F238E27FC236}">
                    <a16:creationId xmlns:a16="http://schemas.microsoft.com/office/drawing/2014/main" id="{D39F38D1-5632-0C49-8FBE-84B00719D5D9}"/>
                  </a:ext>
                </a:extLst>
              </p:cNvPr>
              <p:cNvSpPr>
                <a:spLocks noChangeArrowheads="1"/>
              </p:cNvSpPr>
              <p:nvPr/>
            </p:nvSpPr>
            <p:spPr bwMode="auto">
              <a:xfrm>
                <a:off x="437" y="926"/>
                <a:ext cx="4396" cy="12"/>
              </a:xfrm>
              <a:prstGeom prst="rect">
                <a:avLst/>
              </a:prstGeom>
              <a:solidFill>
                <a:srgbClr val="86A9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1" name="Rectangle 23">
                <a:extLst>
                  <a:ext uri="{FF2B5EF4-FFF2-40B4-BE49-F238E27FC236}">
                    <a16:creationId xmlns:a16="http://schemas.microsoft.com/office/drawing/2014/main" id="{71E8C844-3F86-9049-AFE9-BC7170BC8EBD}"/>
                  </a:ext>
                </a:extLst>
              </p:cNvPr>
              <p:cNvSpPr>
                <a:spLocks noChangeArrowheads="1"/>
              </p:cNvSpPr>
              <p:nvPr/>
            </p:nvSpPr>
            <p:spPr bwMode="auto">
              <a:xfrm>
                <a:off x="437" y="938"/>
                <a:ext cx="4396" cy="13"/>
              </a:xfrm>
              <a:prstGeom prst="rect">
                <a:avLst/>
              </a:prstGeom>
              <a:solidFill>
                <a:srgbClr val="83A7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2" name="Rectangle 24">
                <a:extLst>
                  <a:ext uri="{FF2B5EF4-FFF2-40B4-BE49-F238E27FC236}">
                    <a16:creationId xmlns:a16="http://schemas.microsoft.com/office/drawing/2014/main" id="{5293AE1B-B1CB-5E4F-82C2-91C576B4A0D4}"/>
                  </a:ext>
                </a:extLst>
              </p:cNvPr>
              <p:cNvSpPr>
                <a:spLocks noChangeArrowheads="1"/>
              </p:cNvSpPr>
              <p:nvPr/>
            </p:nvSpPr>
            <p:spPr bwMode="auto">
              <a:xfrm>
                <a:off x="437" y="951"/>
                <a:ext cx="4396" cy="12"/>
              </a:xfrm>
              <a:prstGeom prst="rect">
                <a:avLst/>
              </a:prstGeom>
              <a:solidFill>
                <a:srgbClr val="83A7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3" name="Rectangle 25">
                <a:extLst>
                  <a:ext uri="{FF2B5EF4-FFF2-40B4-BE49-F238E27FC236}">
                    <a16:creationId xmlns:a16="http://schemas.microsoft.com/office/drawing/2014/main" id="{D81B57CB-0BAE-2E49-BDE7-5008C38D3A12}"/>
                  </a:ext>
                </a:extLst>
              </p:cNvPr>
              <p:cNvSpPr>
                <a:spLocks noChangeArrowheads="1"/>
              </p:cNvSpPr>
              <p:nvPr/>
            </p:nvSpPr>
            <p:spPr bwMode="auto">
              <a:xfrm>
                <a:off x="437" y="963"/>
                <a:ext cx="4396" cy="12"/>
              </a:xfrm>
              <a:prstGeom prst="rect">
                <a:avLst/>
              </a:prstGeom>
              <a:solidFill>
                <a:srgbClr val="80A1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4" name="Rectangle 26">
                <a:extLst>
                  <a:ext uri="{FF2B5EF4-FFF2-40B4-BE49-F238E27FC236}">
                    <a16:creationId xmlns:a16="http://schemas.microsoft.com/office/drawing/2014/main" id="{F448E21B-C689-A84A-A5CC-C202F8CD8755}"/>
                  </a:ext>
                </a:extLst>
              </p:cNvPr>
              <p:cNvSpPr>
                <a:spLocks noChangeArrowheads="1"/>
              </p:cNvSpPr>
              <p:nvPr/>
            </p:nvSpPr>
            <p:spPr bwMode="auto">
              <a:xfrm>
                <a:off x="437" y="975"/>
                <a:ext cx="4396" cy="12"/>
              </a:xfrm>
              <a:prstGeom prst="rect">
                <a:avLst/>
              </a:prstGeom>
              <a:solidFill>
                <a:srgbClr val="7F9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5" name="Rectangle 27">
                <a:extLst>
                  <a:ext uri="{FF2B5EF4-FFF2-40B4-BE49-F238E27FC236}">
                    <a16:creationId xmlns:a16="http://schemas.microsoft.com/office/drawing/2014/main" id="{82492EFF-A330-4E49-AE7D-1D55B7743146}"/>
                  </a:ext>
                </a:extLst>
              </p:cNvPr>
              <p:cNvSpPr>
                <a:spLocks noChangeArrowheads="1"/>
              </p:cNvSpPr>
              <p:nvPr/>
            </p:nvSpPr>
            <p:spPr bwMode="auto">
              <a:xfrm>
                <a:off x="437" y="987"/>
                <a:ext cx="4396" cy="12"/>
              </a:xfrm>
              <a:prstGeom prst="rect">
                <a:avLst/>
              </a:prstGeom>
              <a:solidFill>
                <a:srgbClr val="7D9D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6" name="Rectangle 28">
                <a:extLst>
                  <a:ext uri="{FF2B5EF4-FFF2-40B4-BE49-F238E27FC236}">
                    <a16:creationId xmlns:a16="http://schemas.microsoft.com/office/drawing/2014/main" id="{A2011D3A-4396-BD44-99A5-5F636700AD8A}"/>
                  </a:ext>
                </a:extLst>
              </p:cNvPr>
              <p:cNvSpPr>
                <a:spLocks noChangeArrowheads="1"/>
              </p:cNvSpPr>
              <p:nvPr/>
            </p:nvSpPr>
            <p:spPr bwMode="auto">
              <a:xfrm>
                <a:off x="437" y="999"/>
                <a:ext cx="4396" cy="12"/>
              </a:xfrm>
              <a:prstGeom prst="rect">
                <a:avLst/>
              </a:prstGeom>
              <a:solidFill>
                <a:srgbClr val="7C9B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7" name="Rectangle 29">
                <a:extLst>
                  <a:ext uri="{FF2B5EF4-FFF2-40B4-BE49-F238E27FC236}">
                    <a16:creationId xmlns:a16="http://schemas.microsoft.com/office/drawing/2014/main" id="{E338D1F8-504C-E246-870F-BF530146568E}"/>
                  </a:ext>
                </a:extLst>
              </p:cNvPr>
              <p:cNvSpPr>
                <a:spLocks noChangeArrowheads="1"/>
              </p:cNvSpPr>
              <p:nvPr/>
            </p:nvSpPr>
            <p:spPr bwMode="auto">
              <a:xfrm>
                <a:off x="437" y="1011"/>
                <a:ext cx="4396" cy="12"/>
              </a:xfrm>
              <a:prstGeom prst="rect">
                <a:avLst/>
              </a:prstGeom>
              <a:solidFill>
                <a:srgbClr val="7B98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8" name="Rectangle 30">
                <a:extLst>
                  <a:ext uri="{FF2B5EF4-FFF2-40B4-BE49-F238E27FC236}">
                    <a16:creationId xmlns:a16="http://schemas.microsoft.com/office/drawing/2014/main" id="{69A8C1E0-BAE9-224A-82EF-4A0DA59A86FA}"/>
                  </a:ext>
                </a:extLst>
              </p:cNvPr>
              <p:cNvSpPr>
                <a:spLocks noChangeArrowheads="1"/>
              </p:cNvSpPr>
              <p:nvPr/>
            </p:nvSpPr>
            <p:spPr bwMode="auto">
              <a:xfrm>
                <a:off x="437" y="1023"/>
                <a:ext cx="4396" cy="12"/>
              </a:xfrm>
              <a:prstGeom prst="rect">
                <a:avLst/>
              </a:prstGeom>
              <a:solidFill>
                <a:srgbClr val="7A96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39" name="Rectangle 31">
                <a:extLst>
                  <a:ext uri="{FF2B5EF4-FFF2-40B4-BE49-F238E27FC236}">
                    <a16:creationId xmlns:a16="http://schemas.microsoft.com/office/drawing/2014/main" id="{A299A5A7-E9D9-2A43-BAEA-F93CA48912E3}"/>
                  </a:ext>
                </a:extLst>
              </p:cNvPr>
              <p:cNvSpPr>
                <a:spLocks noChangeArrowheads="1"/>
              </p:cNvSpPr>
              <p:nvPr/>
            </p:nvSpPr>
            <p:spPr bwMode="auto">
              <a:xfrm>
                <a:off x="437" y="1035"/>
                <a:ext cx="4396" cy="12"/>
              </a:xfrm>
              <a:prstGeom prst="rect">
                <a:avLst/>
              </a:prstGeom>
              <a:solidFill>
                <a:srgbClr val="7894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0" name="Rectangle 32">
                <a:extLst>
                  <a:ext uri="{FF2B5EF4-FFF2-40B4-BE49-F238E27FC236}">
                    <a16:creationId xmlns:a16="http://schemas.microsoft.com/office/drawing/2014/main" id="{80C8F9EC-D573-B645-958E-C70F3D79D887}"/>
                  </a:ext>
                </a:extLst>
              </p:cNvPr>
              <p:cNvSpPr>
                <a:spLocks noChangeArrowheads="1"/>
              </p:cNvSpPr>
              <p:nvPr/>
            </p:nvSpPr>
            <p:spPr bwMode="auto">
              <a:xfrm>
                <a:off x="437" y="1047"/>
                <a:ext cx="4396" cy="13"/>
              </a:xfrm>
              <a:prstGeom prst="rect">
                <a:avLst/>
              </a:prstGeom>
              <a:solidFill>
                <a:srgbClr val="7792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1" name="Rectangle 33">
                <a:extLst>
                  <a:ext uri="{FF2B5EF4-FFF2-40B4-BE49-F238E27FC236}">
                    <a16:creationId xmlns:a16="http://schemas.microsoft.com/office/drawing/2014/main" id="{0F7BBF4F-8906-1242-B6BD-12E9367E898E}"/>
                  </a:ext>
                </a:extLst>
              </p:cNvPr>
              <p:cNvSpPr>
                <a:spLocks noChangeArrowheads="1"/>
              </p:cNvSpPr>
              <p:nvPr/>
            </p:nvSpPr>
            <p:spPr bwMode="auto">
              <a:xfrm>
                <a:off x="437" y="1060"/>
                <a:ext cx="4396" cy="12"/>
              </a:xfrm>
              <a:prstGeom prst="rect">
                <a:avLst/>
              </a:prstGeom>
              <a:solidFill>
                <a:srgbClr val="768F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2" name="Rectangle 34">
                <a:extLst>
                  <a:ext uri="{FF2B5EF4-FFF2-40B4-BE49-F238E27FC236}">
                    <a16:creationId xmlns:a16="http://schemas.microsoft.com/office/drawing/2014/main" id="{DA968FDD-65D2-E74A-BB8E-E36A17BBF7CB}"/>
                  </a:ext>
                </a:extLst>
              </p:cNvPr>
              <p:cNvSpPr>
                <a:spLocks noChangeArrowheads="1"/>
              </p:cNvSpPr>
              <p:nvPr/>
            </p:nvSpPr>
            <p:spPr bwMode="auto">
              <a:xfrm>
                <a:off x="437" y="1072"/>
                <a:ext cx="4396" cy="12"/>
              </a:xfrm>
              <a:prstGeom prst="rect">
                <a:avLst/>
              </a:prstGeom>
              <a:solidFill>
                <a:srgbClr val="768F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3" name="Rectangle 35">
                <a:extLst>
                  <a:ext uri="{FF2B5EF4-FFF2-40B4-BE49-F238E27FC236}">
                    <a16:creationId xmlns:a16="http://schemas.microsoft.com/office/drawing/2014/main" id="{1EEC3A3B-D685-E041-BBC6-CB9EC8208233}"/>
                  </a:ext>
                </a:extLst>
              </p:cNvPr>
              <p:cNvSpPr>
                <a:spLocks noChangeArrowheads="1"/>
              </p:cNvSpPr>
              <p:nvPr/>
            </p:nvSpPr>
            <p:spPr bwMode="auto">
              <a:xfrm>
                <a:off x="437" y="1084"/>
                <a:ext cx="4396" cy="12"/>
              </a:xfrm>
              <a:prstGeom prst="rect">
                <a:avLst/>
              </a:prstGeom>
              <a:solidFill>
                <a:srgbClr val="7791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4" name="Rectangle 36">
                <a:extLst>
                  <a:ext uri="{FF2B5EF4-FFF2-40B4-BE49-F238E27FC236}">
                    <a16:creationId xmlns:a16="http://schemas.microsoft.com/office/drawing/2014/main" id="{B98B5CC1-A8D2-714E-893B-684D14C03C94}"/>
                  </a:ext>
                </a:extLst>
              </p:cNvPr>
              <p:cNvSpPr>
                <a:spLocks noChangeArrowheads="1"/>
              </p:cNvSpPr>
              <p:nvPr/>
            </p:nvSpPr>
            <p:spPr bwMode="auto">
              <a:xfrm>
                <a:off x="437" y="1096"/>
                <a:ext cx="4396" cy="12"/>
              </a:xfrm>
              <a:prstGeom prst="rect">
                <a:avLst/>
              </a:prstGeom>
              <a:solidFill>
                <a:srgbClr val="7792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5" name="Rectangle 37">
                <a:extLst>
                  <a:ext uri="{FF2B5EF4-FFF2-40B4-BE49-F238E27FC236}">
                    <a16:creationId xmlns:a16="http://schemas.microsoft.com/office/drawing/2014/main" id="{1D172FDD-2873-464B-BB78-72C9C6CE0F27}"/>
                  </a:ext>
                </a:extLst>
              </p:cNvPr>
              <p:cNvSpPr>
                <a:spLocks noChangeArrowheads="1"/>
              </p:cNvSpPr>
              <p:nvPr/>
            </p:nvSpPr>
            <p:spPr bwMode="auto">
              <a:xfrm>
                <a:off x="437" y="1108"/>
                <a:ext cx="4396" cy="12"/>
              </a:xfrm>
              <a:prstGeom prst="rect">
                <a:avLst/>
              </a:prstGeom>
              <a:solidFill>
                <a:srgbClr val="7893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6" name="Rectangle 38">
                <a:extLst>
                  <a:ext uri="{FF2B5EF4-FFF2-40B4-BE49-F238E27FC236}">
                    <a16:creationId xmlns:a16="http://schemas.microsoft.com/office/drawing/2014/main" id="{E7A4ED23-AA18-EA44-BF47-7AC48822E982}"/>
                  </a:ext>
                </a:extLst>
              </p:cNvPr>
              <p:cNvSpPr>
                <a:spLocks noChangeArrowheads="1"/>
              </p:cNvSpPr>
              <p:nvPr/>
            </p:nvSpPr>
            <p:spPr bwMode="auto">
              <a:xfrm>
                <a:off x="437" y="1120"/>
                <a:ext cx="4396" cy="12"/>
              </a:xfrm>
              <a:prstGeom prst="rect">
                <a:avLst/>
              </a:prstGeom>
              <a:solidFill>
                <a:srgbClr val="7995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7" name="Rectangle 39">
                <a:extLst>
                  <a:ext uri="{FF2B5EF4-FFF2-40B4-BE49-F238E27FC236}">
                    <a16:creationId xmlns:a16="http://schemas.microsoft.com/office/drawing/2014/main" id="{E6247E4B-1BEC-C94E-A8C5-E8B223AC734C}"/>
                  </a:ext>
                </a:extLst>
              </p:cNvPr>
              <p:cNvSpPr>
                <a:spLocks noChangeArrowheads="1"/>
              </p:cNvSpPr>
              <p:nvPr/>
            </p:nvSpPr>
            <p:spPr bwMode="auto">
              <a:xfrm>
                <a:off x="437" y="1132"/>
                <a:ext cx="4396" cy="12"/>
              </a:xfrm>
              <a:prstGeom prst="rect">
                <a:avLst/>
              </a:prstGeom>
              <a:solidFill>
                <a:srgbClr val="7A96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8" name="Rectangle 40">
                <a:extLst>
                  <a:ext uri="{FF2B5EF4-FFF2-40B4-BE49-F238E27FC236}">
                    <a16:creationId xmlns:a16="http://schemas.microsoft.com/office/drawing/2014/main" id="{1E2AC387-E4D1-744E-8763-4EA27EFE046C}"/>
                  </a:ext>
                </a:extLst>
              </p:cNvPr>
              <p:cNvSpPr>
                <a:spLocks noChangeArrowheads="1"/>
              </p:cNvSpPr>
              <p:nvPr/>
            </p:nvSpPr>
            <p:spPr bwMode="auto">
              <a:xfrm>
                <a:off x="437" y="1144"/>
                <a:ext cx="4396" cy="12"/>
              </a:xfrm>
              <a:prstGeom prst="rect">
                <a:avLst/>
              </a:prstGeom>
              <a:solidFill>
                <a:srgbClr val="7A98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49" name="Rectangle 41">
                <a:extLst>
                  <a:ext uri="{FF2B5EF4-FFF2-40B4-BE49-F238E27FC236}">
                    <a16:creationId xmlns:a16="http://schemas.microsoft.com/office/drawing/2014/main" id="{85605554-96DF-9241-8CDF-7F319FBDBA39}"/>
                  </a:ext>
                </a:extLst>
              </p:cNvPr>
              <p:cNvSpPr>
                <a:spLocks noChangeArrowheads="1"/>
              </p:cNvSpPr>
              <p:nvPr/>
            </p:nvSpPr>
            <p:spPr bwMode="auto">
              <a:xfrm>
                <a:off x="437" y="1156"/>
                <a:ext cx="4396" cy="13"/>
              </a:xfrm>
              <a:prstGeom prst="rect">
                <a:avLst/>
              </a:prstGeom>
              <a:solidFill>
                <a:srgbClr val="7B99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0" name="Rectangle 42">
                <a:extLst>
                  <a:ext uri="{FF2B5EF4-FFF2-40B4-BE49-F238E27FC236}">
                    <a16:creationId xmlns:a16="http://schemas.microsoft.com/office/drawing/2014/main" id="{89029F5D-94C5-BA49-91F2-407558F73252}"/>
                  </a:ext>
                </a:extLst>
              </p:cNvPr>
              <p:cNvSpPr>
                <a:spLocks noChangeArrowheads="1"/>
              </p:cNvSpPr>
              <p:nvPr/>
            </p:nvSpPr>
            <p:spPr bwMode="auto">
              <a:xfrm>
                <a:off x="437" y="1169"/>
                <a:ext cx="4396" cy="12"/>
              </a:xfrm>
              <a:prstGeom prst="rect">
                <a:avLst/>
              </a:prstGeom>
              <a:solidFill>
                <a:srgbClr val="7C9A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1" name="Rectangle 43">
                <a:extLst>
                  <a:ext uri="{FF2B5EF4-FFF2-40B4-BE49-F238E27FC236}">
                    <a16:creationId xmlns:a16="http://schemas.microsoft.com/office/drawing/2014/main" id="{52C0E855-3CB6-274D-A7DC-F6BA804798D4}"/>
                  </a:ext>
                </a:extLst>
              </p:cNvPr>
              <p:cNvSpPr>
                <a:spLocks noChangeArrowheads="1"/>
              </p:cNvSpPr>
              <p:nvPr/>
            </p:nvSpPr>
            <p:spPr bwMode="auto">
              <a:xfrm>
                <a:off x="437" y="1181"/>
                <a:ext cx="4396" cy="12"/>
              </a:xfrm>
              <a:prstGeom prst="rect">
                <a:avLst/>
              </a:prstGeom>
              <a:solidFill>
                <a:srgbClr val="7D9C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2" name="Rectangle 44">
                <a:extLst>
                  <a:ext uri="{FF2B5EF4-FFF2-40B4-BE49-F238E27FC236}">
                    <a16:creationId xmlns:a16="http://schemas.microsoft.com/office/drawing/2014/main" id="{84052272-C026-CF44-8B17-759E510EEC58}"/>
                  </a:ext>
                </a:extLst>
              </p:cNvPr>
              <p:cNvSpPr>
                <a:spLocks noChangeArrowheads="1"/>
              </p:cNvSpPr>
              <p:nvPr/>
            </p:nvSpPr>
            <p:spPr bwMode="auto">
              <a:xfrm>
                <a:off x="437" y="1193"/>
                <a:ext cx="4396" cy="12"/>
              </a:xfrm>
              <a:prstGeom prst="rect">
                <a:avLst/>
              </a:prstGeom>
              <a:solidFill>
                <a:srgbClr val="7D9D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3" name="Rectangle 45">
                <a:extLst>
                  <a:ext uri="{FF2B5EF4-FFF2-40B4-BE49-F238E27FC236}">
                    <a16:creationId xmlns:a16="http://schemas.microsoft.com/office/drawing/2014/main" id="{494A47B2-CE06-1E4A-BCB5-FA995067647D}"/>
                  </a:ext>
                </a:extLst>
              </p:cNvPr>
              <p:cNvSpPr>
                <a:spLocks noChangeArrowheads="1"/>
              </p:cNvSpPr>
              <p:nvPr/>
            </p:nvSpPr>
            <p:spPr bwMode="auto">
              <a:xfrm>
                <a:off x="437" y="1205"/>
                <a:ext cx="4396" cy="12"/>
              </a:xfrm>
              <a:prstGeom prst="rect">
                <a:avLst/>
              </a:prstGeom>
              <a:solidFill>
                <a:srgbClr val="7E9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4" name="Rectangle 46">
                <a:extLst>
                  <a:ext uri="{FF2B5EF4-FFF2-40B4-BE49-F238E27FC236}">
                    <a16:creationId xmlns:a16="http://schemas.microsoft.com/office/drawing/2014/main" id="{1C41A3E8-37A2-B24E-84BE-CDB74BC7DF16}"/>
                  </a:ext>
                </a:extLst>
              </p:cNvPr>
              <p:cNvSpPr>
                <a:spLocks noChangeArrowheads="1"/>
              </p:cNvSpPr>
              <p:nvPr/>
            </p:nvSpPr>
            <p:spPr bwMode="auto">
              <a:xfrm>
                <a:off x="437" y="1217"/>
                <a:ext cx="4396" cy="12"/>
              </a:xfrm>
              <a:prstGeom prst="rect">
                <a:avLst/>
              </a:prstGeom>
              <a:solidFill>
                <a:srgbClr val="7FA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5" name="Rectangle 47">
                <a:extLst>
                  <a:ext uri="{FF2B5EF4-FFF2-40B4-BE49-F238E27FC236}">
                    <a16:creationId xmlns:a16="http://schemas.microsoft.com/office/drawing/2014/main" id="{D2B64F89-75EF-F846-8EEC-600B00F9EA89}"/>
                  </a:ext>
                </a:extLst>
              </p:cNvPr>
              <p:cNvSpPr>
                <a:spLocks noChangeArrowheads="1"/>
              </p:cNvSpPr>
              <p:nvPr/>
            </p:nvSpPr>
            <p:spPr bwMode="auto">
              <a:xfrm>
                <a:off x="437" y="1229"/>
                <a:ext cx="4396" cy="12"/>
              </a:xfrm>
              <a:prstGeom prst="rect">
                <a:avLst/>
              </a:prstGeom>
              <a:solidFill>
                <a:srgbClr val="80A1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6" name="Rectangle 48">
                <a:extLst>
                  <a:ext uri="{FF2B5EF4-FFF2-40B4-BE49-F238E27FC236}">
                    <a16:creationId xmlns:a16="http://schemas.microsoft.com/office/drawing/2014/main" id="{E38A6411-3916-184F-BBD9-D0D05B76858F}"/>
                  </a:ext>
                </a:extLst>
              </p:cNvPr>
              <p:cNvSpPr>
                <a:spLocks noChangeArrowheads="1"/>
              </p:cNvSpPr>
              <p:nvPr/>
            </p:nvSpPr>
            <p:spPr bwMode="auto">
              <a:xfrm>
                <a:off x="437" y="1241"/>
                <a:ext cx="4396" cy="12"/>
              </a:xfrm>
              <a:prstGeom prst="rect">
                <a:avLst/>
              </a:prstGeom>
              <a:solidFill>
                <a:srgbClr val="80A3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7" name="Rectangle 49">
                <a:extLst>
                  <a:ext uri="{FF2B5EF4-FFF2-40B4-BE49-F238E27FC236}">
                    <a16:creationId xmlns:a16="http://schemas.microsoft.com/office/drawing/2014/main" id="{2A1B02E1-9B87-DE45-82F6-ECBA9417C103}"/>
                  </a:ext>
                </a:extLst>
              </p:cNvPr>
              <p:cNvSpPr>
                <a:spLocks noChangeArrowheads="1"/>
              </p:cNvSpPr>
              <p:nvPr/>
            </p:nvSpPr>
            <p:spPr bwMode="auto">
              <a:xfrm>
                <a:off x="437" y="1253"/>
                <a:ext cx="4396" cy="12"/>
              </a:xfrm>
              <a:prstGeom prst="rect">
                <a:avLst/>
              </a:prstGeom>
              <a:solidFill>
                <a:srgbClr val="81A4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8" name="Rectangle 50">
                <a:extLst>
                  <a:ext uri="{FF2B5EF4-FFF2-40B4-BE49-F238E27FC236}">
                    <a16:creationId xmlns:a16="http://schemas.microsoft.com/office/drawing/2014/main" id="{A5872106-9752-B34C-8FB4-57A217F2CFED}"/>
                  </a:ext>
                </a:extLst>
              </p:cNvPr>
              <p:cNvSpPr>
                <a:spLocks noChangeArrowheads="1"/>
              </p:cNvSpPr>
              <p:nvPr/>
            </p:nvSpPr>
            <p:spPr bwMode="auto">
              <a:xfrm>
                <a:off x="437" y="1265"/>
                <a:ext cx="4396" cy="13"/>
              </a:xfrm>
              <a:prstGeom prst="rect">
                <a:avLst/>
              </a:prstGeom>
              <a:solidFill>
                <a:srgbClr val="82A6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59" name="Rectangle 51">
                <a:extLst>
                  <a:ext uri="{FF2B5EF4-FFF2-40B4-BE49-F238E27FC236}">
                    <a16:creationId xmlns:a16="http://schemas.microsoft.com/office/drawing/2014/main" id="{EFB5E6F5-F52D-774B-9255-D63470E91B11}"/>
                  </a:ext>
                </a:extLst>
              </p:cNvPr>
              <p:cNvSpPr>
                <a:spLocks noChangeArrowheads="1"/>
              </p:cNvSpPr>
              <p:nvPr/>
            </p:nvSpPr>
            <p:spPr bwMode="auto">
              <a:xfrm>
                <a:off x="437" y="1278"/>
                <a:ext cx="4396" cy="12"/>
              </a:xfrm>
              <a:prstGeom prst="rect">
                <a:avLst/>
              </a:prstGeom>
              <a:solidFill>
                <a:srgbClr val="83A7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0" name="Rectangle 52">
                <a:extLst>
                  <a:ext uri="{FF2B5EF4-FFF2-40B4-BE49-F238E27FC236}">
                    <a16:creationId xmlns:a16="http://schemas.microsoft.com/office/drawing/2014/main" id="{CAD94B90-98E2-F44C-87D3-72F408062712}"/>
                  </a:ext>
                </a:extLst>
              </p:cNvPr>
              <p:cNvSpPr>
                <a:spLocks noChangeArrowheads="1"/>
              </p:cNvSpPr>
              <p:nvPr/>
            </p:nvSpPr>
            <p:spPr bwMode="auto">
              <a:xfrm>
                <a:off x="437" y="1290"/>
                <a:ext cx="4396" cy="12"/>
              </a:xfrm>
              <a:prstGeom prst="rect">
                <a:avLst/>
              </a:prstGeom>
              <a:solidFill>
                <a:srgbClr val="83A7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1" name="Rectangle 53">
                <a:extLst>
                  <a:ext uri="{FF2B5EF4-FFF2-40B4-BE49-F238E27FC236}">
                    <a16:creationId xmlns:a16="http://schemas.microsoft.com/office/drawing/2014/main" id="{AAF700EF-396E-1441-A994-953D12E1AFA3}"/>
                  </a:ext>
                </a:extLst>
              </p:cNvPr>
              <p:cNvSpPr>
                <a:spLocks noChangeArrowheads="1"/>
              </p:cNvSpPr>
              <p:nvPr/>
            </p:nvSpPr>
            <p:spPr bwMode="auto">
              <a:xfrm>
                <a:off x="437" y="1302"/>
                <a:ext cx="4396" cy="12"/>
              </a:xfrm>
              <a:prstGeom prst="rect">
                <a:avLst/>
              </a:prstGeom>
              <a:solidFill>
                <a:srgbClr val="87AA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2" name="Rectangle 54">
                <a:extLst>
                  <a:ext uri="{FF2B5EF4-FFF2-40B4-BE49-F238E27FC236}">
                    <a16:creationId xmlns:a16="http://schemas.microsoft.com/office/drawing/2014/main" id="{AAF3D37B-4D3D-7D4E-9349-DAE9DBB82994}"/>
                  </a:ext>
                </a:extLst>
              </p:cNvPr>
              <p:cNvSpPr>
                <a:spLocks noChangeArrowheads="1"/>
              </p:cNvSpPr>
              <p:nvPr/>
            </p:nvSpPr>
            <p:spPr bwMode="auto">
              <a:xfrm>
                <a:off x="437" y="1314"/>
                <a:ext cx="4396" cy="12"/>
              </a:xfrm>
              <a:prstGeom prst="rect">
                <a:avLst/>
              </a:prstGeom>
              <a:solidFill>
                <a:srgbClr val="89AB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3" name="Rectangle 55">
                <a:extLst>
                  <a:ext uri="{FF2B5EF4-FFF2-40B4-BE49-F238E27FC236}">
                    <a16:creationId xmlns:a16="http://schemas.microsoft.com/office/drawing/2014/main" id="{0B7A368C-D522-D144-817B-3CCC485B0916}"/>
                  </a:ext>
                </a:extLst>
              </p:cNvPr>
              <p:cNvSpPr>
                <a:spLocks noChangeArrowheads="1"/>
              </p:cNvSpPr>
              <p:nvPr/>
            </p:nvSpPr>
            <p:spPr bwMode="auto">
              <a:xfrm>
                <a:off x="437" y="1326"/>
                <a:ext cx="4396" cy="12"/>
              </a:xfrm>
              <a:prstGeom prst="rect">
                <a:avLst/>
              </a:prstGeom>
              <a:solidFill>
                <a:srgbClr val="8BAC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4" name="Rectangle 56">
                <a:extLst>
                  <a:ext uri="{FF2B5EF4-FFF2-40B4-BE49-F238E27FC236}">
                    <a16:creationId xmlns:a16="http://schemas.microsoft.com/office/drawing/2014/main" id="{F8819C85-27F7-9A4C-86F1-0BBFCB1766B7}"/>
                  </a:ext>
                </a:extLst>
              </p:cNvPr>
              <p:cNvSpPr>
                <a:spLocks noChangeArrowheads="1"/>
              </p:cNvSpPr>
              <p:nvPr/>
            </p:nvSpPr>
            <p:spPr bwMode="auto">
              <a:xfrm>
                <a:off x="437" y="1338"/>
                <a:ext cx="4396" cy="12"/>
              </a:xfrm>
              <a:prstGeom prst="rect">
                <a:avLst/>
              </a:prstGeom>
              <a:solidFill>
                <a:srgbClr val="8CAE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5" name="Rectangle 57">
                <a:extLst>
                  <a:ext uri="{FF2B5EF4-FFF2-40B4-BE49-F238E27FC236}">
                    <a16:creationId xmlns:a16="http://schemas.microsoft.com/office/drawing/2014/main" id="{84B0B18D-FA2E-C64B-A9C2-6F5E9BDAB8C1}"/>
                  </a:ext>
                </a:extLst>
              </p:cNvPr>
              <p:cNvSpPr>
                <a:spLocks noChangeArrowheads="1"/>
              </p:cNvSpPr>
              <p:nvPr/>
            </p:nvSpPr>
            <p:spPr bwMode="auto">
              <a:xfrm>
                <a:off x="437" y="1350"/>
                <a:ext cx="4396" cy="12"/>
              </a:xfrm>
              <a:prstGeom prst="rect">
                <a:avLst/>
              </a:prstGeom>
              <a:solidFill>
                <a:srgbClr val="8EAF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6" name="Rectangle 58">
                <a:extLst>
                  <a:ext uri="{FF2B5EF4-FFF2-40B4-BE49-F238E27FC236}">
                    <a16:creationId xmlns:a16="http://schemas.microsoft.com/office/drawing/2014/main" id="{8D65C2D0-14BB-3B4C-A65D-86C49A5D784D}"/>
                  </a:ext>
                </a:extLst>
              </p:cNvPr>
              <p:cNvSpPr>
                <a:spLocks noChangeArrowheads="1"/>
              </p:cNvSpPr>
              <p:nvPr/>
            </p:nvSpPr>
            <p:spPr bwMode="auto">
              <a:xfrm>
                <a:off x="437" y="1362"/>
                <a:ext cx="4396" cy="13"/>
              </a:xfrm>
              <a:prstGeom prst="rect">
                <a:avLst/>
              </a:prstGeom>
              <a:solidFill>
                <a:srgbClr val="90B0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7" name="Rectangle 59">
                <a:extLst>
                  <a:ext uri="{FF2B5EF4-FFF2-40B4-BE49-F238E27FC236}">
                    <a16:creationId xmlns:a16="http://schemas.microsoft.com/office/drawing/2014/main" id="{E7A57C1D-5E4A-854F-9CBB-F12024184014}"/>
                  </a:ext>
                </a:extLst>
              </p:cNvPr>
              <p:cNvSpPr>
                <a:spLocks noChangeArrowheads="1"/>
              </p:cNvSpPr>
              <p:nvPr/>
            </p:nvSpPr>
            <p:spPr bwMode="auto">
              <a:xfrm>
                <a:off x="437" y="1375"/>
                <a:ext cx="4396" cy="12"/>
              </a:xfrm>
              <a:prstGeom prst="rect">
                <a:avLst/>
              </a:prstGeom>
              <a:solidFill>
                <a:srgbClr val="92B2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8" name="Rectangle 60">
                <a:extLst>
                  <a:ext uri="{FF2B5EF4-FFF2-40B4-BE49-F238E27FC236}">
                    <a16:creationId xmlns:a16="http://schemas.microsoft.com/office/drawing/2014/main" id="{713C6FBE-9F09-F341-89D9-00FC4704F517}"/>
                  </a:ext>
                </a:extLst>
              </p:cNvPr>
              <p:cNvSpPr>
                <a:spLocks noChangeArrowheads="1"/>
              </p:cNvSpPr>
              <p:nvPr/>
            </p:nvSpPr>
            <p:spPr bwMode="auto">
              <a:xfrm>
                <a:off x="437" y="1387"/>
                <a:ext cx="4396" cy="12"/>
              </a:xfrm>
              <a:prstGeom prst="rect">
                <a:avLst/>
              </a:prstGeom>
              <a:solidFill>
                <a:srgbClr val="94B3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69" name="Rectangle 61">
                <a:extLst>
                  <a:ext uri="{FF2B5EF4-FFF2-40B4-BE49-F238E27FC236}">
                    <a16:creationId xmlns:a16="http://schemas.microsoft.com/office/drawing/2014/main" id="{EC8A466D-E334-D94A-A316-A7A10FF1556E}"/>
                  </a:ext>
                </a:extLst>
              </p:cNvPr>
              <p:cNvSpPr>
                <a:spLocks noChangeArrowheads="1"/>
              </p:cNvSpPr>
              <p:nvPr/>
            </p:nvSpPr>
            <p:spPr bwMode="auto">
              <a:xfrm>
                <a:off x="437" y="1399"/>
                <a:ext cx="4396" cy="12"/>
              </a:xfrm>
              <a:prstGeom prst="rect">
                <a:avLst/>
              </a:prstGeom>
              <a:solidFill>
                <a:srgbClr val="96B4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0" name="Rectangle 62">
                <a:extLst>
                  <a:ext uri="{FF2B5EF4-FFF2-40B4-BE49-F238E27FC236}">
                    <a16:creationId xmlns:a16="http://schemas.microsoft.com/office/drawing/2014/main" id="{36704F38-C042-184C-ABE7-D8ED5DCFD873}"/>
                  </a:ext>
                </a:extLst>
              </p:cNvPr>
              <p:cNvSpPr>
                <a:spLocks noChangeArrowheads="1"/>
              </p:cNvSpPr>
              <p:nvPr/>
            </p:nvSpPr>
            <p:spPr bwMode="auto">
              <a:xfrm>
                <a:off x="437" y="1411"/>
                <a:ext cx="4396" cy="12"/>
              </a:xfrm>
              <a:prstGeom prst="rect">
                <a:avLst/>
              </a:prstGeom>
              <a:solidFill>
                <a:srgbClr val="98B5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1" name="Rectangle 63">
                <a:extLst>
                  <a:ext uri="{FF2B5EF4-FFF2-40B4-BE49-F238E27FC236}">
                    <a16:creationId xmlns:a16="http://schemas.microsoft.com/office/drawing/2014/main" id="{31762A39-F3AA-CD45-A1C4-81E1826FAF35}"/>
                  </a:ext>
                </a:extLst>
              </p:cNvPr>
              <p:cNvSpPr>
                <a:spLocks noChangeArrowheads="1"/>
              </p:cNvSpPr>
              <p:nvPr/>
            </p:nvSpPr>
            <p:spPr bwMode="auto">
              <a:xfrm>
                <a:off x="437" y="1423"/>
                <a:ext cx="4396" cy="12"/>
              </a:xfrm>
              <a:prstGeom prst="rect">
                <a:avLst/>
              </a:prstGeom>
              <a:solidFill>
                <a:srgbClr val="99B7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2" name="Rectangle 64">
                <a:extLst>
                  <a:ext uri="{FF2B5EF4-FFF2-40B4-BE49-F238E27FC236}">
                    <a16:creationId xmlns:a16="http://schemas.microsoft.com/office/drawing/2014/main" id="{F534A1D2-E777-2A46-8158-DB7A4E756CA6}"/>
                  </a:ext>
                </a:extLst>
              </p:cNvPr>
              <p:cNvSpPr>
                <a:spLocks noChangeArrowheads="1"/>
              </p:cNvSpPr>
              <p:nvPr/>
            </p:nvSpPr>
            <p:spPr bwMode="auto">
              <a:xfrm>
                <a:off x="437" y="1435"/>
                <a:ext cx="4396" cy="12"/>
              </a:xfrm>
              <a:prstGeom prst="rect">
                <a:avLst/>
              </a:prstGeom>
              <a:solidFill>
                <a:srgbClr val="9BB8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3" name="Rectangle 65">
                <a:extLst>
                  <a:ext uri="{FF2B5EF4-FFF2-40B4-BE49-F238E27FC236}">
                    <a16:creationId xmlns:a16="http://schemas.microsoft.com/office/drawing/2014/main" id="{42EF3007-BBB0-A542-B3E5-3057BE52040E}"/>
                  </a:ext>
                </a:extLst>
              </p:cNvPr>
              <p:cNvSpPr>
                <a:spLocks noChangeArrowheads="1"/>
              </p:cNvSpPr>
              <p:nvPr/>
            </p:nvSpPr>
            <p:spPr bwMode="auto">
              <a:xfrm>
                <a:off x="437" y="1447"/>
                <a:ext cx="4396" cy="12"/>
              </a:xfrm>
              <a:prstGeom prst="rect">
                <a:avLst/>
              </a:prstGeom>
              <a:solidFill>
                <a:srgbClr val="9DB9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4" name="Rectangle 66">
                <a:extLst>
                  <a:ext uri="{FF2B5EF4-FFF2-40B4-BE49-F238E27FC236}">
                    <a16:creationId xmlns:a16="http://schemas.microsoft.com/office/drawing/2014/main" id="{1490D17C-C0BA-054E-9E1F-F62BC08FCD2B}"/>
                  </a:ext>
                </a:extLst>
              </p:cNvPr>
              <p:cNvSpPr>
                <a:spLocks noChangeArrowheads="1"/>
              </p:cNvSpPr>
              <p:nvPr/>
            </p:nvSpPr>
            <p:spPr bwMode="auto">
              <a:xfrm>
                <a:off x="437" y="1459"/>
                <a:ext cx="4396" cy="12"/>
              </a:xfrm>
              <a:prstGeom prst="rect">
                <a:avLst/>
              </a:prstGeom>
              <a:solidFill>
                <a:srgbClr val="9FBBD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5" name="Rectangle 67">
                <a:extLst>
                  <a:ext uri="{FF2B5EF4-FFF2-40B4-BE49-F238E27FC236}">
                    <a16:creationId xmlns:a16="http://schemas.microsoft.com/office/drawing/2014/main" id="{64CE7D5A-8E42-E44B-8355-1C7433C09074}"/>
                  </a:ext>
                </a:extLst>
              </p:cNvPr>
              <p:cNvSpPr>
                <a:spLocks noChangeArrowheads="1"/>
              </p:cNvSpPr>
              <p:nvPr/>
            </p:nvSpPr>
            <p:spPr bwMode="auto">
              <a:xfrm>
                <a:off x="437" y="1471"/>
                <a:ext cx="4396" cy="13"/>
              </a:xfrm>
              <a:prstGeom prst="rect">
                <a:avLst/>
              </a:prstGeom>
              <a:solidFill>
                <a:srgbClr val="A1BCD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6" name="Rectangle 68">
                <a:extLst>
                  <a:ext uri="{FF2B5EF4-FFF2-40B4-BE49-F238E27FC236}">
                    <a16:creationId xmlns:a16="http://schemas.microsoft.com/office/drawing/2014/main" id="{EC9821EA-E73E-FE44-ACEE-0E5D43CCDBDC}"/>
                  </a:ext>
                </a:extLst>
              </p:cNvPr>
              <p:cNvSpPr>
                <a:spLocks noChangeArrowheads="1"/>
              </p:cNvSpPr>
              <p:nvPr/>
            </p:nvSpPr>
            <p:spPr bwMode="auto">
              <a:xfrm>
                <a:off x="437" y="1484"/>
                <a:ext cx="4396" cy="12"/>
              </a:xfrm>
              <a:prstGeom prst="rect">
                <a:avLst/>
              </a:prstGeom>
              <a:solidFill>
                <a:srgbClr val="A3BD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7" name="Rectangle 69">
                <a:extLst>
                  <a:ext uri="{FF2B5EF4-FFF2-40B4-BE49-F238E27FC236}">
                    <a16:creationId xmlns:a16="http://schemas.microsoft.com/office/drawing/2014/main" id="{00C191CB-12A4-1B46-8D18-C52D6E4E1057}"/>
                  </a:ext>
                </a:extLst>
              </p:cNvPr>
              <p:cNvSpPr>
                <a:spLocks noChangeArrowheads="1"/>
              </p:cNvSpPr>
              <p:nvPr/>
            </p:nvSpPr>
            <p:spPr bwMode="auto">
              <a:xfrm>
                <a:off x="437" y="1496"/>
                <a:ext cx="4396" cy="12"/>
              </a:xfrm>
              <a:prstGeom prst="rect">
                <a:avLst/>
              </a:prstGeom>
              <a:solidFill>
                <a:srgbClr val="A5BF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8" name="Rectangle 70">
                <a:extLst>
                  <a:ext uri="{FF2B5EF4-FFF2-40B4-BE49-F238E27FC236}">
                    <a16:creationId xmlns:a16="http://schemas.microsoft.com/office/drawing/2014/main" id="{7C029E9D-858B-B74A-B540-59FB4F3B61B3}"/>
                  </a:ext>
                </a:extLst>
              </p:cNvPr>
              <p:cNvSpPr>
                <a:spLocks noChangeArrowheads="1"/>
              </p:cNvSpPr>
              <p:nvPr/>
            </p:nvSpPr>
            <p:spPr bwMode="auto">
              <a:xfrm>
                <a:off x="437" y="1508"/>
                <a:ext cx="4396" cy="12"/>
              </a:xfrm>
              <a:prstGeom prst="rect">
                <a:avLst/>
              </a:prstGeom>
              <a:solidFill>
                <a:srgbClr val="A6C0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79" name="Rectangle 71">
                <a:extLst>
                  <a:ext uri="{FF2B5EF4-FFF2-40B4-BE49-F238E27FC236}">
                    <a16:creationId xmlns:a16="http://schemas.microsoft.com/office/drawing/2014/main" id="{78E04A27-3CA8-6243-B84F-A1323EA836A7}"/>
                  </a:ext>
                </a:extLst>
              </p:cNvPr>
              <p:cNvSpPr>
                <a:spLocks noChangeArrowheads="1"/>
              </p:cNvSpPr>
              <p:nvPr/>
            </p:nvSpPr>
            <p:spPr bwMode="auto">
              <a:xfrm>
                <a:off x="437" y="1520"/>
                <a:ext cx="4396" cy="12"/>
              </a:xfrm>
              <a:prstGeom prst="rect">
                <a:avLst/>
              </a:prstGeom>
              <a:solidFill>
                <a:srgbClr val="A8C1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0" name="Rectangle 72">
                <a:extLst>
                  <a:ext uri="{FF2B5EF4-FFF2-40B4-BE49-F238E27FC236}">
                    <a16:creationId xmlns:a16="http://schemas.microsoft.com/office/drawing/2014/main" id="{4BDD7160-95CF-104B-AE93-81698A379F47}"/>
                  </a:ext>
                </a:extLst>
              </p:cNvPr>
              <p:cNvSpPr>
                <a:spLocks noChangeArrowheads="1"/>
              </p:cNvSpPr>
              <p:nvPr/>
            </p:nvSpPr>
            <p:spPr bwMode="auto">
              <a:xfrm>
                <a:off x="437" y="1532"/>
                <a:ext cx="4396" cy="12"/>
              </a:xfrm>
              <a:prstGeom prst="rect">
                <a:avLst/>
              </a:prstGeom>
              <a:solidFill>
                <a:srgbClr val="AAC3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1" name="Rectangle 73">
                <a:extLst>
                  <a:ext uri="{FF2B5EF4-FFF2-40B4-BE49-F238E27FC236}">
                    <a16:creationId xmlns:a16="http://schemas.microsoft.com/office/drawing/2014/main" id="{2769B240-EEB5-9743-AA28-EF1E53CDD593}"/>
                  </a:ext>
                </a:extLst>
              </p:cNvPr>
              <p:cNvSpPr>
                <a:spLocks noChangeArrowheads="1"/>
              </p:cNvSpPr>
              <p:nvPr/>
            </p:nvSpPr>
            <p:spPr bwMode="auto">
              <a:xfrm>
                <a:off x="437" y="1544"/>
                <a:ext cx="4396" cy="12"/>
              </a:xfrm>
              <a:prstGeom prst="rect">
                <a:avLst/>
              </a:prstGeom>
              <a:solidFill>
                <a:srgbClr val="ACC4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2" name="Rectangle 74">
                <a:extLst>
                  <a:ext uri="{FF2B5EF4-FFF2-40B4-BE49-F238E27FC236}">
                    <a16:creationId xmlns:a16="http://schemas.microsoft.com/office/drawing/2014/main" id="{57943C98-9B5A-2F4F-9C32-1556969E0B98}"/>
                  </a:ext>
                </a:extLst>
              </p:cNvPr>
              <p:cNvSpPr>
                <a:spLocks noChangeArrowheads="1"/>
              </p:cNvSpPr>
              <p:nvPr/>
            </p:nvSpPr>
            <p:spPr bwMode="auto">
              <a:xfrm>
                <a:off x="437" y="1556"/>
                <a:ext cx="4396" cy="12"/>
              </a:xfrm>
              <a:prstGeom prst="rect">
                <a:avLst/>
              </a:prstGeom>
              <a:solidFill>
                <a:srgbClr val="AEC5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3" name="Rectangle 75">
                <a:extLst>
                  <a:ext uri="{FF2B5EF4-FFF2-40B4-BE49-F238E27FC236}">
                    <a16:creationId xmlns:a16="http://schemas.microsoft.com/office/drawing/2014/main" id="{8564A582-F5B8-C643-854A-558B15CD6F60}"/>
                  </a:ext>
                </a:extLst>
              </p:cNvPr>
              <p:cNvSpPr>
                <a:spLocks noChangeArrowheads="1"/>
              </p:cNvSpPr>
              <p:nvPr/>
            </p:nvSpPr>
            <p:spPr bwMode="auto">
              <a:xfrm>
                <a:off x="437" y="1568"/>
                <a:ext cx="4396" cy="12"/>
              </a:xfrm>
              <a:prstGeom prst="rect">
                <a:avLst/>
              </a:prstGeom>
              <a:solidFill>
                <a:srgbClr val="B0C7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4" name="Rectangle 76">
                <a:extLst>
                  <a:ext uri="{FF2B5EF4-FFF2-40B4-BE49-F238E27FC236}">
                    <a16:creationId xmlns:a16="http://schemas.microsoft.com/office/drawing/2014/main" id="{6501A8B4-FD5B-7F44-A23A-A87168104441}"/>
                  </a:ext>
                </a:extLst>
              </p:cNvPr>
              <p:cNvSpPr>
                <a:spLocks noChangeArrowheads="1"/>
              </p:cNvSpPr>
              <p:nvPr/>
            </p:nvSpPr>
            <p:spPr bwMode="auto">
              <a:xfrm>
                <a:off x="437" y="1580"/>
                <a:ext cx="4396" cy="13"/>
              </a:xfrm>
              <a:prstGeom prst="rect">
                <a:avLst/>
              </a:prstGeom>
              <a:solidFill>
                <a:srgbClr val="B2C8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5" name="Rectangle 77">
                <a:extLst>
                  <a:ext uri="{FF2B5EF4-FFF2-40B4-BE49-F238E27FC236}">
                    <a16:creationId xmlns:a16="http://schemas.microsoft.com/office/drawing/2014/main" id="{E07F9A31-580E-2B44-9D5E-9A67931C46B9}"/>
                  </a:ext>
                </a:extLst>
              </p:cNvPr>
              <p:cNvSpPr>
                <a:spLocks noChangeArrowheads="1"/>
              </p:cNvSpPr>
              <p:nvPr/>
            </p:nvSpPr>
            <p:spPr bwMode="auto">
              <a:xfrm>
                <a:off x="437" y="1593"/>
                <a:ext cx="4396" cy="12"/>
              </a:xfrm>
              <a:prstGeom prst="rect">
                <a:avLst/>
              </a:prstGeom>
              <a:solidFill>
                <a:srgbClr val="B4C9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6" name="Rectangle 78">
                <a:extLst>
                  <a:ext uri="{FF2B5EF4-FFF2-40B4-BE49-F238E27FC236}">
                    <a16:creationId xmlns:a16="http://schemas.microsoft.com/office/drawing/2014/main" id="{B30ECF3D-1D72-2B45-A8E3-8F11A20F88C7}"/>
                  </a:ext>
                </a:extLst>
              </p:cNvPr>
              <p:cNvSpPr>
                <a:spLocks noChangeArrowheads="1"/>
              </p:cNvSpPr>
              <p:nvPr/>
            </p:nvSpPr>
            <p:spPr bwMode="auto">
              <a:xfrm>
                <a:off x="437" y="1605"/>
                <a:ext cx="4396" cy="12"/>
              </a:xfrm>
              <a:prstGeom prst="rect">
                <a:avLst/>
              </a:prstGeom>
              <a:solidFill>
                <a:srgbClr val="B5CB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7" name="Rectangle 79">
                <a:extLst>
                  <a:ext uri="{FF2B5EF4-FFF2-40B4-BE49-F238E27FC236}">
                    <a16:creationId xmlns:a16="http://schemas.microsoft.com/office/drawing/2014/main" id="{D126E798-6C4A-C642-9C52-6EFAC2D84A0A}"/>
                  </a:ext>
                </a:extLst>
              </p:cNvPr>
              <p:cNvSpPr>
                <a:spLocks noChangeArrowheads="1"/>
              </p:cNvSpPr>
              <p:nvPr/>
            </p:nvSpPr>
            <p:spPr bwMode="auto">
              <a:xfrm>
                <a:off x="437" y="1617"/>
                <a:ext cx="4396" cy="12"/>
              </a:xfrm>
              <a:prstGeom prst="rect">
                <a:avLst/>
              </a:prstGeom>
              <a:solidFill>
                <a:srgbClr val="B7CC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8" name="Rectangle 80">
                <a:extLst>
                  <a:ext uri="{FF2B5EF4-FFF2-40B4-BE49-F238E27FC236}">
                    <a16:creationId xmlns:a16="http://schemas.microsoft.com/office/drawing/2014/main" id="{99FC80A5-21DD-D74B-A13A-145D02B3D91B}"/>
                  </a:ext>
                </a:extLst>
              </p:cNvPr>
              <p:cNvSpPr>
                <a:spLocks noChangeArrowheads="1"/>
              </p:cNvSpPr>
              <p:nvPr/>
            </p:nvSpPr>
            <p:spPr bwMode="auto">
              <a:xfrm>
                <a:off x="437" y="1629"/>
                <a:ext cx="4396" cy="12"/>
              </a:xfrm>
              <a:prstGeom prst="rect">
                <a:avLst/>
              </a:prstGeom>
              <a:solidFill>
                <a:srgbClr val="B9C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89" name="Rectangle 81">
                <a:extLst>
                  <a:ext uri="{FF2B5EF4-FFF2-40B4-BE49-F238E27FC236}">
                    <a16:creationId xmlns:a16="http://schemas.microsoft.com/office/drawing/2014/main" id="{F30DD942-4291-244B-8C32-4261DAA28E0F}"/>
                  </a:ext>
                </a:extLst>
              </p:cNvPr>
              <p:cNvSpPr>
                <a:spLocks noChangeArrowheads="1"/>
              </p:cNvSpPr>
              <p:nvPr/>
            </p:nvSpPr>
            <p:spPr bwMode="auto">
              <a:xfrm>
                <a:off x="437" y="1641"/>
                <a:ext cx="4396" cy="12"/>
              </a:xfrm>
              <a:prstGeom prst="rect">
                <a:avLst/>
              </a:prstGeom>
              <a:solidFill>
                <a:srgbClr val="BBCF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0" name="Rectangle 82">
                <a:extLst>
                  <a:ext uri="{FF2B5EF4-FFF2-40B4-BE49-F238E27FC236}">
                    <a16:creationId xmlns:a16="http://schemas.microsoft.com/office/drawing/2014/main" id="{C8623F21-C352-A14D-B76C-F6E950D93AED}"/>
                  </a:ext>
                </a:extLst>
              </p:cNvPr>
              <p:cNvSpPr>
                <a:spLocks noChangeArrowheads="1"/>
              </p:cNvSpPr>
              <p:nvPr/>
            </p:nvSpPr>
            <p:spPr bwMode="auto">
              <a:xfrm>
                <a:off x="437" y="1653"/>
                <a:ext cx="4396" cy="12"/>
              </a:xfrm>
              <a:prstGeom prst="rect">
                <a:avLst/>
              </a:prstGeom>
              <a:solidFill>
                <a:srgbClr val="BDD0D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1" name="Rectangle 83">
                <a:extLst>
                  <a:ext uri="{FF2B5EF4-FFF2-40B4-BE49-F238E27FC236}">
                    <a16:creationId xmlns:a16="http://schemas.microsoft.com/office/drawing/2014/main" id="{B3C4ACF3-4102-E74C-8AD3-D87182E7F68A}"/>
                  </a:ext>
                </a:extLst>
              </p:cNvPr>
              <p:cNvSpPr>
                <a:spLocks noChangeArrowheads="1"/>
              </p:cNvSpPr>
              <p:nvPr/>
            </p:nvSpPr>
            <p:spPr bwMode="auto">
              <a:xfrm>
                <a:off x="437" y="1665"/>
                <a:ext cx="4396" cy="12"/>
              </a:xfrm>
              <a:prstGeom prst="rect">
                <a:avLst/>
              </a:prstGeom>
              <a:solidFill>
                <a:srgbClr val="BFD1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2" name="Rectangle 84">
                <a:extLst>
                  <a:ext uri="{FF2B5EF4-FFF2-40B4-BE49-F238E27FC236}">
                    <a16:creationId xmlns:a16="http://schemas.microsoft.com/office/drawing/2014/main" id="{D37B4179-66AE-454B-A14F-4D131B4B4594}"/>
                  </a:ext>
                </a:extLst>
              </p:cNvPr>
              <p:cNvSpPr>
                <a:spLocks noChangeArrowheads="1"/>
              </p:cNvSpPr>
              <p:nvPr/>
            </p:nvSpPr>
            <p:spPr bwMode="auto">
              <a:xfrm>
                <a:off x="437" y="1677"/>
                <a:ext cx="4396" cy="12"/>
              </a:xfrm>
              <a:prstGeom prst="rect">
                <a:avLst/>
              </a:prstGeom>
              <a:solidFill>
                <a:srgbClr val="C1D3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3" name="Rectangle 85">
                <a:extLst>
                  <a:ext uri="{FF2B5EF4-FFF2-40B4-BE49-F238E27FC236}">
                    <a16:creationId xmlns:a16="http://schemas.microsoft.com/office/drawing/2014/main" id="{55940F13-4F57-5041-9A29-F6D175E8306A}"/>
                  </a:ext>
                </a:extLst>
              </p:cNvPr>
              <p:cNvSpPr>
                <a:spLocks noChangeArrowheads="1"/>
              </p:cNvSpPr>
              <p:nvPr/>
            </p:nvSpPr>
            <p:spPr bwMode="auto">
              <a:xfrm>
                <a:off x="437" y="1689"/>
                <a:ext cx="4396" cy="13"/>
              </a:xfrm>
              <a:prstGeom prst="rect">
                <a:avLst/>
              </a:prstGeom>
              <a:solidFill>
                <a:srgbClr val="C2D4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4" name="Rectangle 86">
                <a:extLst>
                  <a:ext uri="{FF2B5EF4-FFF2-40B4-BE49-F238E27FC236}">
                    <a16:creationId xmlns:a16="http://schemas.microsoft.com/office/drawing/2014/main" id="{CF111DBA-D64D-9B41-BCD4-FC39936BCE9D}"/>
                  </a:ext>
                </a:extLst>
              </p:cNvPr>
              <p:cNvSpPr>
                <a:spLocks noChangeArrowheads="1"/>
              </p:cNvSpPr>
              <p:nvPr/>
            </p:nvSpPr>
            <p:spPr bwMode="auto">
              <a:xfrm>
                <a:off x="437" y="1702"/>
                <a:ext cx="4396" cy="12"/>
              </a:xfrm>
              <a:prstGeom prst="rect">
                <a:avLst/>
              </a:prstGeom>
              <a:solidFill>
                <a:srgbClr val="C4D5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5" name="Rectangle 87">
                <a:extLst>
                  <a:ext uri="{FF2B5EF4-FFF2-40B4-BE49-F238E27FC236}">
                    <a16:creationId xmlns:a16="http://schemas.microsoft.com/office/drawing/2014/main" id="{788EFD5A-B6D5-AE4D-AB7C-AA898088BD74}"/>
                  </a:ext>
                </a:extLst>
              </p:cNvPr>
              <p:cNvSpPr>
                <a:spLocks noChangeArrowheads="1"/>
              </p:cNvSpPr>
              <p:nvPr/>
            </p:nvSpPr>
            <p:spPr bwMode="auto">
              <a:xfrm>
                <a:off x="437" y="1714"/>
                <a:ext cx="4396" cy="12"/>
              </a:xfrm>
              <a:prstGeom prst="rect">
                <a:avLst/>
              </a:prstGeom>
              <a:solidFill>
                <a:srgbClr val="C6D6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6" name="Rectangle 88">
                <a:extLst>
                  <a:ext uri="{FF2B5EF4-FFF2-40B4-BE49-F238E27FC236}">
                    <a16:creationId xmlns:a16="http://schemas.microsoft.com/office/drawing/2014/main" id="{8EF3AA78-8AE9-A84B-AA88-124DFFE6D1E2}"/>
                  </a:ext>
                </a:extLst>
              </p:cNvPr>
              <p:cNvSpPr>
                <a:spLocks noChangeArrowheads="1"/>
              </p:cNvSpPr>
              <p:nvPr/>
            </p:nvSpPr>
            <p:spPr bwMode="auto">
              <a:xfrm>
                <a:off x="437" y="1726"/>
                <a:ext cx="4396" cy="12"/>
              </a:xfrm>
              <a:prstGeom prst="rect">
                <a:avLst/>
              </a:prstGeom>
              <a:solidFill>
                <a:srgbClr val="C8D8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7" name="Rectangle 89">
                <a:extLst>
                  <a:ext uri="{FF2B5EF4-FFF2-40B4-BE49-F238E27FC236}">
                    <a16:creationId xmlns:a16="http://schemas.microsoft.com/office/drawing/2014/main" id="{EF4F88F2-993F-0341-828F-D9A878A93092}"/>
                  </a:ext>
                </a:extLst>
              </p:cNvPr>
              <p:cNvSpPr>
                <a:spLocks noChangeArrowheads="1"/>
              </p:cNvSpPr>
              <p:nvPr/>
            </p:nvSpPr>
            <p:spPr bwMode="auto">
              <a:xfrm>
                <a:off x="437" y="1738"/>
                <a:ext cx="4396" cy="12"/>
              </a:xfrm>
              <a:prstGeom prst="rect">
                <a:avLst/>
              </a:prstGeom>
              <a:solidFill>
                <a:srgbClr val="CAD9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8" name="Rectangle 90">
                <a:extLst>
                  <a:ext uri="{FF2B5EF4-FFF2-40B4-BE49-F238E27FC236}">
                    <a16:creationId xmlns:a16="http://schemas.microsoft.com/office/drawing/2014/main" id="{32B032B7-57CD-F948-8A87-4358E533344D}"/>
                  </a:ext>
                </a:extLst>
              </p:cNvPr>
              <p:cNvSpPr>
                <a:spLocks noChangeArrowheads="1"/>
              </p:cNvSpPr>
              <p:nvPr/>
            </p:nvSpPr>
            <p:spPr bwMode="auto">
              <a:xfrm>
                <a:off x="437" y="1750"/>
                <a:ext cx="4396" cy="12"/>
              </a:xfrm>
              <a:prstGeom prst="rect">
                <a:avLst/>
              </a:prstGeom>
              <a:solidFill>
                <a:srgbClr val="CCDA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99" name="Rectangle 91">
                <a:extLst>
                  <a:ext uri="{FF2B5EF4-FFF2-40B4-BE49-F238E27FC236}">
                    <a16:creationId xmlns:a16="http://schemas.microsoft.com/office/drawing/2014/main" id="{3273FE91-824C-2C46-A4A3-5B90F4AC9D92}"/>
                  </a:ext>
                </a:extLst>
              </p:cNvPr>
              <p:cNvSpPr>
                <a:spLocks noChangeArrowheads="1"/>
              </p:cNvSpPr>
              <p:nvPr/>
            </p:nvSpPr>
            <p:spPr bwMode="auto">
              <a:xfrm>
                <a:off x="437" y="1762"/>
                <a:ext cx="4396" cy="12"/>
              </a:xfrm>
              <a:prstGeom prst="rect">
                <a:avLst/>
              </a:prstGeom>
              <a:solidFill>
                <a:srgbClr val="CEDC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0" name="Rectangle 92">
                <a:extLst>
                  <a:ext uri="{FF2B5EF4-FFF2-40B4-BE49-F238E27FC236}">
                    <a16:creationId xmlns:a16="http://schemas.microsoft.com/office/drawing/2014/main" id="{EAD31F24-04CD-8C46-9036-A39A80CBFA0D}"/>
                  </a:ext>
                </a:extLst>
              </p:cNvPr>
              <p:cNvSpPr>
                <a:spLocks noChangeArrowheads="1"/>
              </p:cNvSpPr>
              <p:nvPr/>
            </p:nvSpPr>
            <p:spPr bwMode="auto">
              <a:xfrm>
                <a:off x="437" y="1774"/>
                <a:ext cx="4396" cy="12"/>
              </a:xfrm>
              <a:prstGeom prst="rect">
                <a:avLst/>
              </a:prstGeom>
              <a:solidFill>
                <a:srgbClr val="CFDD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1" name="Rectangle 93">
                <a:extLst>
                  <a:ext uri="{FF2B5EF4-FFF2-40B4-BE49-F238E27FC236}">
                    <a16:creationId xmlns:a16="http://schemas.microsoft.com/office/drawing/2014/main" id="{91181AC1-58AA-2E45-81CE-CACFE20193BC}"/>
                  </a:ext>
                </a:extLst>
              </p:cNvPr>
              <p:cNvSpPr>
                <a:spLocks noChangeArrowheads="1"/>
              </p:cNvSpPr>
              <p:nvPr/>
            </p:nvSpPr>
            <p:spPr bwMode="auto">
              <a:xfrm>
                <a:off x="437" y="1786"/>
                <a:ext cx="4396" cy="12"/>
              </a:xfrm>
              <a:prstGeom prst="rect">
                <a:avLst/>
              </a:prstGeom>
              <a:solidFill>
                <a:srgbClr val="D1DE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2" name="Rectangle 94">
                <a:extLst>
                  <a:ext uri="{FF2B5EF4-FFF2-40B4-BE49-F238E27FC236}">
                    <a16:creationId xmlns:a16="http://schemas.microsoft.com/office/drawing/2014/main" id="{3421B5AA-41C0-274E-9D85-CCA579B27BF7}"/>
                  </a:ext>
                </a:extLst>
              </p:cNvPr>
              <p:cNvSpPr>
                <a:spLocks noChangeArrowheads="1"/>
              </p:cNvSpPr>
              <p:nvPr/>
            </p:nvSpPr>
            <p:spPr bwMode="auto">
              <a:xfrm>
                <a:off x="437" y="1798"/>
                <a:ext cx="4396" cy="13"/>
              </a:xfrm>
              <a:prstGeom prst="rect">
                <a:avLst/>
              </a:prstGeom>
              <a:solidFill>
                <a:srgbClr val="D3E0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3" name="Rectangle 95">
                <a:extLst>
                  <a:ext uri="{FF2B5EF4-FFF2-40B4-BE49-F238E27FC236}">
                    <a16:creationId xmlns:a16="http://schemas.microsoft.com/office/drawing/2014/main" id="{F15C4290-05FE-4F4D-83ED-1E8569477AF8}"/>
                  </a:ext>
                </a:extLst>
              </p:cNvPr>
              <p:cNvSpPr>
                <a:spLocks noChangeArrowheads="1"/>
              </p:cNvSpPr>
              <p:nvPr/>
            </p:nvSpPr>
            <p:spPr bwMode="auto">
              <a:xfrm>
                <a:off x="437" y="1811"/>
                <a:ext cx="4396" cy="12"/>
              </a:xfrm>
              <a:prstGeom prst="rect">
                <a:avLst/>
              </a:prstGeom>
              <a:solidFill>
                <a:srgbClr val="D5E1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4" name="Rectangle 96">
                <a:extLst>
                  <a:ext uri="{FF2B5EF4-FFF2-40B4-BE49-F238E27FC236}">
                    <a16:creationId xmlns:a16="http://schemas.microsoft.com/office/drawing/2014/main" id="{14DB374E-A340-A041-BFEE-DB253BF8184A}"/>
                  </a:ext>
                </a:extLst>
              </p:cNvPr>
              <p:cNvSpPr>
                <a:spLocks noChangeArrowheads="1"/>
              </p:cNvSpPr>
              <p:nvPr/>
            </p:nvSpPr>
            <p:spPr bwMode="auto">
              <a:xfrm>
                <a:off x="437" y="1823"/>
                <a:ext cx="4396" cy="12"/>
              </a:xfrm>
              <a:prstGeom prst="rect">
                <a:avLst/>
              </a:prstGeom>
              <a:solidFill>
                <a:srgbClr val="D7E2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5" name="Rectangle 97">
                <a:extLst>
                  <a:ext uri="{FF2B5EF4-FFF2-40B4-BE49-F238E27FC236}">
                    <a16:creationId xmlns:a16="http://schemas.microsoft.com/office/drawing/2014/main" id="{AE86DD2F-2BB5-0046-A3B6-B6E75017C491}"/>
                  </a:ext>
                </a:extLst>
              </p:cNvPr>
              <p:cNvSpPr>
                <a:spLocks noChangeArrowheads="1"/>
              </p:cNvSpPr>
              <p:nvPr/>
            </p:nvSpPr>
            <p:spPr bwMode="auto">
              <a:xfrm>
                <a:off x="437" y="1835"/>
                <a:ext cx="4396" cy="12"/>
              </a:xfrm>
              <a:prstGeom prst="rect">
                <a:avLst/>
              </a:prstGeom>
              <a:solidFill>
                <a:srgbClr val="D9E4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6" name="Rectangle 98">
                <a:extLst>
                  <a:ext uri="{FF2B5EF4-FFF2-40B4-BE49-F238E27FC236}">
                    <a16:creationId xmlns:a16="http://schemas.microsoft.com/office/drawing/2014/main" id="{A25501A4-0984-D24F-8729-CE259BDB724C}"/>
                  </a:ext>
                </a:extLst>
              </p:cNvPr>
              <p:cNvSpPr>
                <a:spLocks noChangeArrowheads="1"/>
              </p:cNvSpPr>
              <p:nvPr/>
            </p:nvSpPr>
            <p:spPr bwMode="auto">
              <a:xfrm>
                <a:off x="437" y="1847"/>
                <a:ext cx="4396" cy="12"/>
              </a:xfrm>
              <a:prstGeom prst="rect">
                <a:avLst/>
              </a:prstGeom>
              <a:solidFill>
                <a:srgbClr val="DBE5E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7" name="Rectangle 99">
                <a:extLst>
                  <a:ext uri="{FF2B5EF4-FFF2-40B4-BE49-F238E27FC236}">
                    <a16:creationId xmlns:a16="http://schemas.microsoft.com/office/drawing/2014/main" id="{50918A0B-8418-714A-AA04-4176C1637420}"/>
                  </a:ext>
                </a:extLst>
              </p:cNvPr>
              <p:cNvSpPr>
                <a:spLocks noChangeArrowheads="1"/>
              </p:cNvSpPr>
              <p:nvPr/>
            </p:nvSpPr>
            <p:spPr bwMode="auto">
              <a:xfrm>
                <a:off x="437" y="1859"/>
                <a:ext cx="4396" cy="12"/>
              </a:xfrm>
              <a:prstGeom prst="rect">
                <a:avLst/>
              </a:prstGeom>
              <a:solidFill>
                <a:srgbClr val="DCE6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8" name="Rectangle 100">
                <a:extLst>
                  <a:ext uri="{FF2B5EF4-FFF2-40B4-BE49-F238E27FC236}">
                    <a16:creationId xmlns:a16="http://schemas.microsoft.com/office/drawing/2014/main" id="{414DF85C-3925-394F-BD3D-D132BC1BB0B7}"/>
                  </a:ext>
                </a:extLst>
              </p:cNvPr>
              <p:cNvSpPr>
                <a:spLocks noChangeArrowheads="1"/>
              </p:cNvSpPr>
              <p:nvPr/>
            </p:nvSpPr>
            <p:spPr bwMode="auto">
              <a:xfrm>
                <a:off x="437" y="1871"/>
                <a:ext cx="4396" cy="12"/>
              </a:xfrm>
              <a:prstGeom prst="rect">
                <a:avLst/>
              </a:prstGeom>
              <a:solidFill>
                <a:srgbClr val="DE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09" name="Rectangle 101">
                <a:extLst>
                  <a:ext uri="{FF2B5EF4-FFF2-40B4-BE49-F238E27FC236}">
                    <a16:creationId xmlns:a16="http://schemas.microsoft.com/office/drawing/2014/main" id="{815A3565-9348-734E-BFAE-76FB5CB95517}"/>
                  </a:ext>
                </a:extLst>
              </p:cNvPr>
              <p:cNvSpPr>
                <a:spLocks noChangeArrowheads="1"/>
              </p:cNvSpPr>
              <p:nvPr/>
            </p:nvSpPr>
            <p:spPr bwMode="auto">
              <a:xfrm>
                <a:off x="437" y="1883"/>
                <a:ext cx="4396" cy="12"/>
              </a:xfrm>
              <a:prstGeom prst="rect">
                <a:avLst/>
              </a:prstGeom>
              <a:solidFill>
                <a:srgbClr val="E0E9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0" name="Rectangle 102">
                <a:extLst>
                  <a:ext uri="{FF2B5EF4-FFF2-40B4-BE49-F238E27FC236}">
                    <a16:creationId xmlns:a16="http://schemas.microsoft.com/office/drawing/2014/main" id="{649F549B-226A-004B-8B8C-2295D6112CF4}"/>
                  </a:ext>
                </a:extLst>
              </p:cNvPr>
              <p:cNvSpPr>
                <a:spLocks noChangeArrowheads="1"/>
              </p:cNvSpPr>
              <p:nvPr/>
            </p:nvSpPr>
            <p:spPr bwMode="auto">
              <a:xfrm>
                <a:off x="437" y="1895"/>
                <a:ext cx="4396" cy="12"/>
              </a:xfrm>
              <a:prstGeom prst="rect">
                <a:avLst/>
              </a:prstGeom>
              <a:solidFill>
                <a:srgbClr val="E2EA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1" name="Rectangle 103">
                <a:extLst>
                  <a:ext uri="{FF2B5EF4-FFF2-40B4-BE49-F238E27FC236}">
                    <a16:creationId xmlns:a16="http://schemas.microsoft.com/office/drawing/2014/main" id="{0B8EF40D-9F1B-8B4D-8610-7CA0D389FA89}"/>
                  </a:ext>
                </a:extLst>
              </p:cNvPr>
              <p:cNvSpPr>
                <a:spLocks noChangeArrowheads="1"/>
              </p:cNvSpPr>
              <p:nvPr/>
            </p:nvSpPr>
            <p:spPr bwMode="auto">
              <a:xfrm>
                <a:off x="437" y="1907"/>
                <a:ext cx="4396" cy="13"/>
              </a:xfrm>
              <a:prstGeom prst="rect">
                <a:avLst/>
              </a:prstGeom>
              <a:solidFill>
                <a:srgbClr val="E4EC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2" name="Rectangle 104">
                <a:extLst>
                  <a:ext uri="{FF2B5EF4-FFF2-40B4-BE49-F238E27FC236}">
                    <a16:creationId xmlns:a16="http://schemas.microsoft.com/office/drawing/2014/main" id="{53C42AFB-8A52-054F-BCC1-7DE36D7552D4}"/>
                  </a:ext>
                </a:extLst>
              </p:cNvPr>
              <p:cNvSpPr>
                <a:spLocks noChangeArrowheads="1"/>
              </p:cNvSpPr>
              <p:nvPr/>
            </p:nvSpPr>
            <p:spPr bwMode="auto">
              <a:xfrm>
                <a:off x="437" y="1920"/>
                <a:ext cx="4396" cy="12"/>
              </a:xfrm>
              <a:prstGeom prst="rect">
                <a:avLst/>
              </a:prstGeom>
              <a:solidFill>
                <a:srgbClr val="E6ED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3" name="Rectangle 105">
                <a:extLst>
                  <a:ext uri="{FF2B5EF4-FFF2-40B4-BE49-F238E27FC236}">
                    <a16:creationId xmlns:a16="http://schemas.microsoft.com/office/drawing/2014/main" id="{B2E21948-FFBB-E644-B993-621D314FFC75}"/>
                  </a:ext>
                </a:extLst>
              </p:cNvPr>
              <p:cNvSpPr>
                <a:spLocks noChangeArrowheads="1"/>
              </p:cNvSpPr>
              <p:nvPr/>
            </p:nvSpPr>
            <p:spPr bwMode="auto">
              <a:xfrm>
                <a:off x="437" y="1932"/>
                <a:ext cx="4396" cy="12"/>
              </a:xfrm>
              <a:prstGeom prst="rect">
                <a:avLst/>
              </a:prstGeom>
              <a:solidFill>
                <a:srgbClr val="E8EE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4" name="Rectangle 106">
                <a:extLst>
                  <a:ext uri="{FF2B5EF4-FFF2-40B4-BE49-F238E27FC236}">
                    <a16:creationId xmlns:a16="http://schemas.microsoft.com/office/drawing/2014/main" id="{B788D6BE-AA1F-E242-A548-D2F28ACB626F}"/>
                  </a:ext>
                </a:extLst>
              </p:cNvPr>
              <p:cNvSpPr>
                <a:spLocks noChangeArrowheads="1"/>
              </p:cNvSpPr>
              <p:nvPr/>
            </p:nvSpPr>
            <p:spPr bwMode="auto">
              <a:xfrm>
                <a:off x="437" y="1944"/>
                <a:ext cx="4396" cy="12"/>
              </a:xfrm>
              <a:prstGeom prst="rect">
                <a:avLst/>
              </a:prstGeom>
              <a:solidFill>
                <a:srgbClr val="E9F0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5" name="Rectangle 107">
                <a:extLst>
                  <a:ext uri="{FF2B5EF4-FFF2-40B4-BE49-F238E27FC236}">
                    <a16:creationId xmlns:a16="http://schemas.microsoft.com/office/drawing/2014/main" id="{D004EBA3-54CE-FF4E-A164-FE3339975575}"/>
                  </a:ext>
                </a:extLst>
              </p:cNvPr>
              <p:cNvSpPr>
                <a:spLocks noChangeArrowheads="1"/>
              </p:cNvSpPr>
              <p:nvPr/>
            </p:nvSpPr>
            <p:spPr bwMode="auto">
              <a:xfrm>
                <a:off x="437" y="1956"/>
                <a:ext cx="4396" cy="12"/>
              </a:xfrm>
              <a:prstGeom prst="rect">
                <a:avLst/>
              </a:prstGeom>
              <a:solidFill>
                <a:srgbClr val="EBF1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6" name="Rectangle 108">
                <a:extLst>
                  <a:ext uri="{FF2B5EF4-FFF2-40B4-BE49-F238E27FC236}">
                    <a16:creationId xmlns:a16="http://schemas.microsoft.com/office/drawing/2014/main" id="{F5E6BA42-8C08-E241-AC49-31ADA032B05C}"/>
                  </a:ext>
                </a:extLst>
              </p:cNvPr>
              <p:cNvSpPr>
                <a:spLocks noChangeArrowheads="1"/>
              </p:cNvSpPr>
              <p:nvPr/>
            </p:nvSpPr>
            <p:spPr bwMode="auto">
              <a:xfrm>
                <a:off x="437" y="1968"/>
                <a:ext cx="4396" cy="12"/>
              </a:xfrm>
              <a:prstGeom prst="rect">
                <a:avLst/>
              </a:prstGeom>
              <a:solidFill>
                <a:srgbClr val="EDF2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7" name="Rectangle 109">
                <a:extLst>
                  <a:ext uri="{FF2B5EF4-FFF2-40B4-BE49-F238E27FC236}">
                    <a16:creationId xmlns:a16="http://schemas.microsoft.com/office/drawing/2014/main" id="{06C81191-930A-C948-BB60-EF3163A5ADA3}"/>
                  </a:ext>
                </a:extLst>
              </p:cNvPr>
              <p:cNvSpPr>
                <a:spLocks noChangeArrowheads="1"/>
              </p:cNvSpPr>
              <p:nvPr/>
            </p:nvSpPr>
            <p:spPr bwMode="auto">
              <a:xfrm>
                <a:off x="437" y="1980"/>
                <a:ext cx="4396" cy="12"/>
              </a:xfrm>
              <a:prstGeom prst="rect">
                <a:avLst/>
              </a:prstGeom>
              <a:solidFill>
                <a:srgbClr val="EFF4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8" name="Rectangle 110">
                <a:extLst>
                  <a:ext uri="{FF2B5EF4-FFF2-40B4-BE49-F238E27FC236}">
                    <a16:creationId xmlns:a16="http://schemas.microsoft.com/office/drawing/2014/main" id="{1040EDCA-F021-C844-8698-7D9323393E2D}"/>
                  </a:ext>
                </a:extLst>
              </p:cNvPr>
              <p:cNvSpPr>
                <a:spLocks noChangeArrowheads="1"/>
              </p:cNvSpPr>
              <p:nvPr/>
            </p:nvSpPr>
            <p:spPr bwMode="auto">
              <a:xfrm>
                <a:off x="437" y="1992"/>
                <a:ext cx="4396" cy="12"/>
              </a:xfrm>
              <a:prstGeom prst="rect">
                <a:avLst/>
              </a:prstGeom>
              <a:solidFill>
                <a:srgbClr val="F1F5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19" name="Rectangle 111">
                <a:extLst>
                  <a:ext uri="{FF2B5EF4-FFF2-40B4-BE49-F238E27FC236}">
                    <a16:creationId xmlns:a16="http://schemas.microsoft.com/office/drawing/2014/main" id="{EA5F128B-0352-D941-A8F1-6FEEC546780C}"/>
                  </a:ext>
                </a:extLst>
              </p:cNvPr>
              <p:cNvSpPr>
                <a:spLocks noChangeArrowheads="1"/>
              </p:cNvSpPr>
              <p:nvPr/>
            </p:nvSpPr>
            <p:spPr bwMode="auto">
              <a:xfrm>
                <a:off x="437" y="2004"/>
                <a:ext cx="4396" cy="12"/>
              </a:xfrm>
              <a:prstGeom prst="rect">
                <a:avLst/>
              </a:prstGeom>
              <a:solidFill>
                <a:srgbClr val="F3F6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0" name="Rectangle 112">
                <a:extLst>
                  <a:ext uri="{FF2B5EF4-FFF2-40B4-BE49-F238E27FC236}">
                    <a16:creationId xmlns:a16="http://schemas.microsoft.com/office/drawing/2014/main" id="{35CA3E93-0F11-0F4A-863A-79D697FFC669}"/>
                  </a:ext>
                </a:extLst>
              </p:cNvPr>
              <p:cNvSpPr>
                <a:spLocks noChangeArrowheads="1"/>
              </p:cNvSpPr>
              <p:nvPr/>
            </p:nvSpPr>
            <p:spPr bwMode="auto">
              <a:xfrm>
                <a:off x="437" y="2016"/>
                <a:ext cx="4396" cy="13"/>
              </a:xfrm>
              <a:prstGeom prst="rect">
                <a:avLst/>
              </a:prstGeom>
              <a:solidFill>
                <a:srgbClr val="F5F8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1" name="Rectangle 113">
                <a:extLst>
                  <a:ext uri="{FF2B5EF4-FFF2-40B4-BE49-F238E27FC236}">
                    <a16:creationId xmlns:a16="http://schemas.microsoft.com/office/drawing/2014/main" id="{4558D58E-07E9-E24D-8E87-4CBCCF97CD24}"/>
                  </a:ext>
                </a:extLst>
              </p:cNvPr>
              <p:cNvSpPr>
                <a:spLocks noChangeArrowheads="1"/>
              </p:cNvSpPr>
              <p:nvPr/>
            </p:nvSpPr>
            <p:spPr bwMode="auto">
              <a:xfrm>
                <a:off x="437" y="2029"/>
                <a:ext cx="4396" cy="12"/>
              </a:xfrm>
              <a:prstGeom prst="rect">
                <a:avLst/>
              </a:prstGeom>
              <a:solidFill>
                <a:srgbClr val="F6F9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2" name="Rectangle 114">
                <a:extLst>
                  <a:ext uri="{FF2B5EF4-FFF2-40B4-BE49-F238E27FC236}">
                    <a16:creationId xmlns:a16="http://schemas.microsoft.com/office/drawing/2014/main" id="{5E032A5A-A727-4C49-9FBD-6C4575420C50}"/>
                  </a:ext>
                </a:extLst>
              </p:cNvPr>
              <p:cNvSpPr>
                <a:spLocks noChangeArrowheads="1"/>
              </p:cNvSpPr>
              <p:nvPr/>
            </p:nvSpPr>
            <p:spPr bwMode="auto">
              <a:xfrm>
                <a:off x="437" y="2041"/>
                <a:ext cx="4396" cy="12"/>
              </a:xfrm>
              <a:prstGeom prst="rect">
                <a:avLst/>
              </a:prstGeom>
              <a:solidFill>
                <a:srgbClr val="F8FA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3" name="Rectangle 115">
                <a:extLst>
                  <a:ext uri="{FF2B5EF4-FFF2-40B4-BE49-F238E27FC236}">
                    <a16:creationId xmlns:a16="http://schemas.microsoft.com/office/drawing/2014/main" id="{306747EF-71A9-8445-B9D3-A77C4169F780}"/>
                  </a:ext>
                </a:extLst>
              </p:cNvPr>
              <p:cNvSpPr>
                <a:spLocks noChangeArrowheads="1"/>
              </p:cNvSpPr>
              <p:nvPr/>
            </p:nvSpPr>
            <p:spPr bwMode="auto">
              <a:xfrm>
                <a:off x="437" y="2053"/>
                <a:ext cx="4396" cy="12"/>
              </a:xfrm>
              <a:prstGeom prst="rect">
                <a:avLst/>
              </a:prstGeom>
              <a:solidFill>
                <a:srgbClr val="FAFB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4" name="Rectangle 116">
                <a:extLst>
                  <a:ext uri="{FF2B5EF4-FFF2-40B4-BE49-F238E27FC236}">
                    <a16:creationId xmlns:a16="http://schemas.microsoft.com/office/drawing/2014/main" id="{745E13CF-9CCD-7641-8B67-D9262FA5CCC6}"/>
                  </a:ext>
                </a:extLst>
              </p:cNvPr>
              <p:cNvSpPr>
                <a:spLocks noChangeArrowheads="1"/>
              </p:cNvSpPr>
              <p:nvPr/>
            </p:nvSpPr>
            <p:spPr bwMode="auto">
              <a:xfrm>
                <a:off x="437" y="2065"/>
                <a:ext cx="4396" cy="12"/>
              </a:xfrm>
              <a:prstGeom prst="rect">
                <a:avLst/>
              </a:prstGeom>
              <a:solidFill>
                <a:srgbClr val="FC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5" name="Rectangle 117">
                <a:extLst>
                  <a:ext uri="{FF2B5EF4-FFF2-40B4-BE49-F238E27FC236}">
                    <a16:creationId xmlns:a16="http://schemas.microsoft.com/office/drawing/2014/main" id="{89297CCF-4D4B-144C-855C-E5025FF9CDBF}"/>
                  </a:ext>
                </a:extLst>
              </p:cNvPr>
              <p:cNvSpPr>
                <a:spLocks noChangeArrowheads="1"/>
              </p:cNvSpPr>
              <p:nvPr/>
            </p:nvSpPr>
            <p:spPr bwMode="auto">
              <a:xfrm>
                <a:off x="437" y="2077"/>
                <a:ext cx="4396"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6" name="Rectangle 118">
                <a:extLst>
                  <a:ext uri="{FF2B5EF4-FFF2-40B4-BE49-F238E27FC236}">
                    <a16:creationId xmlns:a16="http://schemas.microsoft.com/office/drawing/2014/main" id="{E9EFD9EB-9489-FA41-9599-FCA7562073D7}"/>
                  </a:ext>
                </a:extLst>
              </p:cNvPr>
              <p:cNvSpPr>
                <a:spLocks noChangeArrowheads="1"/>
              </p:cNvSpPr>
              <p:nvPr/>
            </p:nvSpPr>
            <p:spPr bwMode="auto">
              <a:xfrm>
                <a:off x="437" y="2089"/>
                <a:ext cx="4396"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7" name="Rectangle 119">
                <a:extLst>
                  <a:ext uri="{FF2B5EF4-FFF2-40B4-BE49-F238E27FC236}">
                    <a16:creationId xmlns:a16="http://schemas.microsoft.com/office/drawing/2014/main" id="{F7F6ABC8-396E-ED4B-88A1-0891FE75A884}"/>
                  </a:ext>
                </a:extLst>
              </p:cNvPr>
              <p:cNvSpPr>
                <a:spLocks noChangeArrowheads="1"/>
              </p:cNvSpPr>
              <p:nvPr/>
            </p:nvSpPr>
            <p:spPr bwMode="auto">
              <a:xfrm>
                <a:off x="437" y="2101"/>
                <a:ext cx="4396" cy="12"/>
              </a:xfrm>
              <a:prstGeom prst="rect">
                <a:avLst/>
              </a:prstGeom>
              <a:solidFill>
                <a:srgbClr val="EB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8" name="Rectangle 120">
                <a:extLst>
                  <a:ext uri="{FF2B5EF4-FFF2-40B4-BE49-F238E27FC236}">
                    <a16:creationId xmlns:a16="http://schemas.microsoft.com/office/drawing/2014/main" id="{F3D7C3B9-5465-9A4E-A7A5-198E03A57E11}"/>
                  </a:ext>
                </a:extLst>
              </p:cNvPr>
              <p:cNvSpPr>
                <a:spLocks noChangeArrowheads="1"/>
              </p:cNvSpPr>
              <p:nvPr/>
            </p:nvSpPr>
            <p:spPr bwMode="auto">
              <a:xfrm>
                <a:off x="437" y="2113"/>
                <a:ext cx="4396" cy="12"/>
              </a:xfrm>
              <a:prstGeom prst="rect">
                <a:avLst/>
              </a:prstGeom>
              <a:solidFill>
                <a:srgbClr val="DF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29" name="Rectangle 121">
                <a:extLst>
                  <a:ext uri="{FF2B5EF4-FFF2-40B4-BE49-F238E27FC236}">
                    <a16:creationId xmlns:a16="http://schemas.microsoft.com/office/drawing/2014/main" id="{38742DDA-A13D-2F48-9E20-B8978BB44B4B}"/>
                  </a:ext>
                </a:extLst>
              </p:cNvPr>
              <p:cNvSpPr>
                <a:spLocks noChangeArrowheads="1"/>
              </p:cNvSpPr>
              <p:nvPr/>
            </p:nvSpPr>
            <p:spPr bwMode="auto">
              <a:xfrm>
                <a:off x="437" y="2125"/>
                <a:ext cx="4396" cy="13"/>
              </a:xfrm>
              <a:prstGeom prst="rect">
                <a:avLst/>
              </a:prstGeom>
              <a:solidFill>
                <a:srgbClr val="D4BC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0" name="Rectangle 122">
                <a:extLst>
                  <a:ext uri="{FF2B5EF4-FFF2-40B4-BE49-F238E27FC236}">
                    <a16:creationId xmlns:a16="http://schemas.microsoft.com/office/drawing/2014/main" id="{1E157D98-5A1B-6A4B-954D-2E464B65AD02}"/>
                  </a:ext>
                </a:extLst>
              </p:cNvPr>
              <p:cNvSpPr>
                <a:spLocks noChangeArrowheads="1"/>
              </p:cNvSpPr>
              <p:nvPr/>
            </p:nvSpPr>
            <p:spPr bwMode="auto">
              <a:xfrm>
                <a:off x="437" y="2138"/>
                <a:ext cx="4396" cy="12"/>
              </a:xfrm>
              <a:prstGeom prst="rect">
                <a:avLst/>
              </a:prstGeom>
              <a:solidFill>
                <a:srgbClr val="C8AA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1" name="Rectangle 123">
                <a:extLst>
                  <a:ext uri="{FF2B5EF4-FFF2-40B4-BE49-F238E27FC236}">
                    <a16:creationId xmlns:a16="http://schemas.microsoft.com/office/drawing/2014/main" id="{278DF0C0-06B4-0F4E-9239-49211CE18702}"/>
                  </a:ext>
                </a:extLst>
              </p:cNvPr>
              <p:cNvSpPr>
                <a:spLocks noChangeArrowheads="1"/>
              </p:cNvSpPr>
              <p:nvPr/>
            </p:nvSpPr>
            <p:spPr bwMode="auto">
              <a:xfrm>
                <a:off x="437" y="2150"/>
                <a:ext cx="4396" cy="12"/>
              </a:xfrm>
              <a:prstGeom prst="rect">
                <a:avLst/>
              </a:prstGeom>
              <a:solidFill>
                <a:srgbClr val="BD98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2" name="Rectangle 124">
                <a:extLst>
                  <a:ext uri="{FF2B5EF4-FFF2-40B4-BE49-F238E27FC236}">
                    <a16:creationId xmlns:a16="http://schemas.microsoft.com/office/drawing/2014/main" id="{D0FA615C-55ED-9840-803C-5EE6A8B166A1}"/>
                  </a:ext>
                </a:extLst>
              </p:cNvPr>
              <p:cNvSpPr>
                <a:spLocks noChangeArrowheads="1"/>
              </p:cNvSpPr>
              <p:nvPr/>
            </p:nvSpPr>
            <p:spPr bwMode="auto">
              <a:xfrm>
                <a:off x="437" y="2162"/>
                <a:ext cx="4396" cy="12"/>
              </a:xfrm>
              <a:prstGeom prst="rect">
                <a:avLst/>
              </a:prstGeom>
              <a:solidFill>
                <a:srgbClr val="B187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3" name="Rectangle 125">
                <a:extLst>
                  <a:ext uri="{FF2B5EF4-FFF2-40B4-BE49-F238E27FC236}">
                    <a16:creationId xmlns:a16="http://schemas.microsoft.com/office/drawing/2014/main" id="{3C183681-B652-7547-8FFE-96D57E1FD8E2}"/>
                  </a:ext>
                </a:extLst>
              </p:cNvPr>
              <p:cNvSpPr>
                <a:spLocks noChangeArrowheads="1"/>
              </p:cNvSpPr>
              <p:nvPr/>
            </p:nvSpPr>
            <p:spPr bwMode="auto">
              <a:xfrm>
                <a:off x="437" y="2174"/>
                <a:ext cx="4396" cy="12"/>
              </a:xfrm>
              <a:prstGeom prst="rect">
                <a:avLst/>
              </a:prstGeom>
              <a:solidFill>
                <a:srgbClr val="A675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4" name="Rectangle 126">
                <a:extLst>
                  <a:ext uri="{FF2B5EF4-FFF2-40B4-BE49-F238E27FC236}">
                    <a16:creationId xmlns:a16="http://schemas.microsoft.com/office/drawing/2014/main" id="{99628760-7DB6-3540-BBCF-BBF5693F826F}"/>
                  </a:ext>
                </a:extLst>
              </p:cNvPr>
              <p:cNvSpPr>
                <a:spLocks noChangeArrowheads="1"/>
              </p:cNvSpPr>
              <p:nvPr/>
            </p:nvSpPr>
            <p:spPr bwMode="auto">
              <a:xfrm>
                <a:off x="437" y="2186"/>
                <a:ext cx="4396" cy="12"/>
              </a:xfrm>
              <a:prstGeom prst="rect">
                <a:avLst/>
              </a:prstGeom>
              <a:solidFill>
                <a:srgbClr val="9C65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5" name="Rectangle 127">
                <a:extLst>
                  <a:ext uri="{FF2B5EF4-FFF2-40B4-BE49-F238E27FC236}">
                    <a16:creationId xmlns:a16="http://schemas.microsoft.com/office/drawing/2014/main" id="{9C58B8E5-6490-4D49-ABCD-8456A15AEF7E}"/>
                  </a:ext>
                </a:extLst>
              </p:cNvPr>
              <p:cNvSpPr>
                <a:spLocks noChangeArrowheads="1"/>
              </p:cNvSpPr>
              <p:nvPr/>
            </p:nvSpPr>
            <p:spPr bwMode="auto">
              <a:xfrm>
                <a:off x="437" y="2198"/>
                <a:ext cx="4396" cy="12"/>
              </a:xfrm>
              <a:prstGeom prst="rect">
                <a:avLst/>
              </a:prstGeom>
              <a:solidFill>
                <a:srgbClr val="9C65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6" name="Rectangle 128">
                <a:extLst>
                  <a:ext uri="{FF2B5EF4-FFF2-40B4-BE49-F238E27FC236}">
                    <a16:creationId xmlns:a16="http://schemas.microsoft.com/office/drawing/2014/main" id="{8FF5BF3B-D4ED-6144-B8F2-82598D698A23}"/>
                  </a:ext>
                </a:extLst>
              </p:cNvPr>
              <p:cNvSpPr>
                <a:spLocks noChangeArrowheads="1"/>
              </p:cNvSpPr>
              <p:nvPr/>
            </p:nvSpPr>
            <p:spPr bwMode="auto">
              <a:xfrm>
                <a:off x="437" y="2210"/>
                <a:ext cx="4396" cy="12"/>
              </a:xfrm>
              <a:prstGeom prst="rect">
                <a:avLst/>
              </a:prstGeom>
              <a:solidFill>
                <a:srgbClr val="8E4B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7" name="Rectangle 129">
                <a:extLst>
                  <a:ext uri="{FF2B5EF4-FFF2-40B4-BE49-F238E27FC236}">
                    <a16:creationId xmlns:a16="http://schemas.microsoft.com/office/drawing/2014/main" id="{4826B52E-729F-194D-B680-E0B22E3AAEC2}"/>
                  </a:ext>
                </a:extLst>
              </p:cNvPr>
              <p:cNvSpPr>
                <a:spLocks noChangeArrowheads="1"/>
              </p:cNvSpPr>
              <p:nvPr/>
            </p:nvSpPr>
            <p:spPr bwMode="auto">
              <a:xfrm>
                <a:off x="437" y="2222"/>
                <a:ext cx="4396" cy="12"/>
              </a:xfrm>
              <a:prstGeom prst="rect">
                <a:avLst/>
              </a:prstGeom>
              <a:solidFill>
                <a:srgbClr val="873E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8" name="Rectangle 130">
                <a:extLst>
                  <a:ext uri="{FF2B5EF4-FFF2-40B4-BE49-F238E27FC236}">
                    <a16:creationId xmlns:a16="http://schemas.microsoft.com/office/drawing/2014/main" id="{62708308-7DC9-FE43-B801-EFA64A150C2B}"/>
                  </a:ext>
                </a:extLst>
              </p:cNvPr>
              <p:cNvSpPr>
                <a:spLocks noChangeArrowheads="1"/>
              </p:cNvSpPr>
              <p:nvPr/>
            </p:nvSpPr>
            <p:spPr bwMode="auto">
              <a:xfrm>
                <a:off x="437" y="2234"/>
                <a:ext cx="4396" cy="13"/>
              </a:xfrm>
              <a:prstGeom prst="rect">
                <a:avLst/>
              </a:prstGeom>
              <a:solidFill>
                <a:srgbClr val="8030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39" name="Rectangle 131">
                <a:extLst>
                  <a:ext uri="{FF2B5EF4-FFF2-40B4-BE49-F238E27FC236}">
                    <a16:creationId xmlns:a16="http://schemas.microsoft.com/office/drawing/2014/main" id="{B1020CFB-3EE8-3F42-9D68-806D2CEF2B51}"/>
                  </a:ext>
                </a:extLst>
              </p:cNvPr>
              <p:cNvSpPr>
                <a:spLocks noChangeArrowheads="1"/>
              </p:cNvSpPr>
              <p:nvPr/>
            </p:nvSpPr>
            <p:spPr bwMode="auto">
              <a:xfrm>
                <a:off x="437" y="2247"/>
                <a:ext cx="4396" cy="12"/>
              </a:xfrm>
              <a:prstGeom prst="rect">
                <a:avLst/>
              </a:prstGeom>
              <a:solidFill>
                <a:srgbClr val="8030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0" name="Rectangle 132">
                <a:extLst>
                  <a:ext uri="{FF2B5EF4-FFF2-40B4-BE49-F238E27FC236}">
                    <a16:creationId xmlns:a16="http://schemas.microsoft.com/office/drawing/2014/main" id="{C0BFAC48-B53E-C640-A64D-8D9A96899593}"/>
                  </a:ext>
                </a:extLst>
              </p:cNvPr>
              <p:cNvSpPr>
                <a:spLocks noChangeArrowheads="1"/>
              </p:cNvSpPr>
              <p:nvPr/>
            </p:nvSpPr>
            <p:spPr bwMode="auto">
              <a:xfrm>
                <a:off x="437" y="2259"/>
                <a:ext cx="4396" cy="12"/>
              </a:xfrm>
              <a:prstGeom prst="rect">
                <a:avLst/>
              </a:prstGeom>
              <a:solidFill>
                <a:srgbClr val="8432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1" name="Rectangle 133">
                <a:extLst>
                  <a:ext uri="{FF2B5EF4-FFF2-40B4-BE49-F238E27FC236}">
                    <a16:creationId xmlns:a16="http://schemas.microsoft.com/office/drawing/2014/main" id="{B1CBB1C9-0553-DD49-B14D-D50B94C2253E}"/>
                  </a:ext>
                </a:extLst>
              </p:cNvPr>
              <p:cNvSpPr>
                <a:spLocks noChangeArrowheads="1"/>
              </p:cNvSpPr>
              <p:nvPr/>
            </p:nvSpPr>
            <p:spPr bwMode="auto">
              <a:xfrm>
                <a:off x="437" y="2271"/>
                <a:ext cx="4396" cy="12"/>
              </a:xfrm>
              <a:prstGeom prst="rect">
                <a:avLst/>
              </a:prstGeom>
              <a:solidFill>
                <a:srgbClr val="8633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2" name="Rectangle 134">
                <a:extLst>
                  <a:ext uri="{FF2B5EF4-FFF2-40B4-BE49-F238E27FC236}">
                    <a16:creationId xmlns:a16="http://schemas.microsoft.com/office/drawing/2014/main" id="{BB82D297-436E-504E-863B-BD00BD48BDCA}"/>
                  </a:ext>
                </a:extLst>
              </p:cNvPr>
              <p:cNvSpPr>
                <a:spLocks noChangeArrowheads="1"/>
              </p:cNvSpPr>
              <p:nvPr/>
            </p:nvSpPr>
            <p:spPr bwMode="auto">
              <a:xfrm>
                <a:off x="437" y="2283"/>
                <a:ext cx="4396" cy="12"/>
              </a:xfrm>
              <a:prstGeom prst="rect">
                <a:avLst/>
              </a:prstGeom>
              <a:solidFill>
                <a:srgbClr val="8834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3" name="Rectangle 135">
                <a:extLst>
                  <a:ext uri="{FF2B5EF4-FFF2-40B4-BE49-F238E27FC236}">
                    <a16:creationId xmlns:a16="http://schemas.microsoft.com/office/drawing/2014/main" id="{E6E28365-D702-5A44-9648-14A2665A6D4E}"/>
                  </a:ext>
                </a:extLst>
              </p:cNvPr>
              <p:cNvSpPr>
                <a:spLocks noChangeArrowheads="1"/>
              </p:cNvSpPr>
              <p:nvPr/>
            </p:nvSpPr>
            <p:spPr bwMode="auto">
              <a:xfrm>
                <a:off x="437" y="2295"/>
                <a:ext cx="4396" cy="12"/>
              </a:xfrm>
              <a:prstGeom prst="rect">
                <a:avLst/>
              </a:prstGeom>
              <a:solidFill>
                <a:srgbClr val="8A35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4" name="Rectangle 136">
                <a:extLst>
                  <a:ext uri="{FF2B5EF4-FFF2-40B4-BE49-F238E27FC236}">
                    <a16:creationId xmlns:a16="http://schemas.microsoft.com/office/drawing/2014/main" id="{0960DA0A-9B15-734C-AF3D-4722B2EB4765}"/>
                  </a:ext>
                </a:extLst>
              </p:cNvPr>
              <p:cNvSpPr>
                <a:spLocks noChangeArrowheads="1"/>
              </p:cNvSpPr>
              <p:nvPr/>
            </p:nvSpPr>
            <p:spPr bwMode="auto">
              <a:xfrm>
                <a:off x="437" y="2307"/>
                <a:ext cx="4396" cy="12"/>
              </a:xfrm>
              <a:prstGeom prst="rect">
                <a:avLst/>
              </a:prstGeom>
              <a:solidFill>
                <a:srgbClr val="8D37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5" name="Rectangle 137">
                <a:extLst>
                  <a:ext uri="{FF2B5EF4-FFF2-40B4-BE49-F238E27FC236}">
                    <a16:creationId xmlns:a16="http://schemas.microsoft.com/office/drawing/2014/main" id="{4B50FFA8-8903-CF4B-84B2-D75E5F3C2282}"/>
                  </a:ext>
                </a:extLst>
              </p:cNvPr>
              <p:cNvSpPr>
                <a:spLocks noChangeArrowheads="1"/>
              </p:cNvSpPr>
              <p:nvPr/>
            </p:nvSpPr>
            <p:spPr bwMode="auto">
              <a:xfrm>
                <a:off x="437" y="2319"/>
                <a:ext cx="4396" cy="12"/>
              </a:xfrm>
              <a:prstGeom prst="rect">
                <a:avLst/>
              </a:prstGeom>
              <a:solidFill>
                <a:srgbClr val="8F38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6" name="Rectangle 138">
                <a:extLst>
                  <a:ext uri="{FF2B5EF4-FFF2-40B4-BE49-F238E27FC236}">
                    <a16:creationId xmlns:a16="http://schemas.microsoft.com/office/drawing/2014/main" id="{65FD17A5-7DFB-2247-AED5-D8E3E55366AF}"/>
                  </a:ext>
                </a:extLst>
              </p:cNvPr>
              <p:cNvSpPr>
                <a:spLocks noChangeArrowheads="1"/>
              </p:cNvSpPr>
              <p:nvPr/>
            </p:nvSpPr>
            <p:spPr bwMode="auto">
              <a:xfrm>
                <a:off x="437" y="2331"/>
                <a:ext cx="4396" cy="12"/>
              </a:xfrm>
              <a:prstGeom prst="rect">
                <a:avLst/>
              </a:prstGeom>
              <a:solidFill>
                <a:srgbClr val="9139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7" name="Rectangle 139">
                <a:extLst>
                  <a:ext uri="{FF2B5EF4-FFF2-40B4-BE49-F238E27FC236}">
                    <a16:creationId xmlns:a16="http://schemas.microsoft.com/office/drawing/2014/main" id="{8272A896-EA26-5444-8253-134D25B1DF48}"/>
                  </a:ext>
                </a:extLst>
              </p:cNvPr>
              <p:cNvSpPr>
                <a:spLocks noChangeArrowheads="1"/>
              </p:cNvSpPr>
              <p:nvPr/>
            </p:nvSpPr>
            <p:spPr bwMode="auto">
              <a:xfrm>
                <a:off x="437" y="2343"/>
                <a:ext cx="4396" cy="13"/>
              </a:xfrm>
              <a:prstGeom prst="rect">
                <a:avLst/>
              </a:prstGeom>
              <a:solidFill>
                <a:srgbClr val="943A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8" name="Rectangle 140">
                <a:extLst>
                  <a:ext uri="{FF2B5EF4-FFF2-40B4-BE49-F238E27FC236}">
                    <a16:creationId xmlns:a16="http://schemas.microsoft.com/office/drawing/2014/main" id="{397254D3-9CAB-4E42-B420-1C60FE538C9A}"/>
                  </a:ext>
                </a:extLst>
              </p:cNvPr>
              <p:cNvSpPr>
                <a:spLocks noChangeArrowheads="1"/>
              </p:cNvSpPr>
              <p:nvPr/>
            </p:nvSpPr>
            <p:spPr bwMode="auto">
              <a:xfrm>
                <a:off x="437" y="2356"/>
                <a:ext cx="4396" cy="12"/>
              </a:xfrm>
              <a:prstGeom prst="rect">
                <a:avLst/>
              </a:prstGeom>
              <a:solidFill>
                <a:srgbClr val="963B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49" name="Rectangle 141">
                <a:extLst>
                  <a:ext uri="{FF2B5EF4-FFF2-40B4-BE49-F238E27FC236}">
                    <a16:creationId xmlns:a16="http://schemas.microsoft.com/office/drawing/2014/main" id="{D99C0397-B962-0445-BA77-C7203E4A2851}"/>
                  </a:ext>
                </a:extLst>
              </p:cNvPr>
              <p:cNvSpPr>
                <a:spLocks noChangeArrowheads="1"/>
              </p:cNvSpPr>
              <p:nvPr/>
            </p:nvSpPr>
            <p:spPr bwMode="auto">
              <a:xfrm>
                <a:off x="437" y="2368"/>
                <a:ext cx="4396" cy="12"/>
              </a:xfrm>
              <a:prstGeom prst="rect">
                <a:avLst/>
              </a:prstGeom>
              <a:solidFill>
                <a:srgbClr val="983D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0" name="Rectangle 142">
                <a:extLst>
                  <a:ext uri="{FF2B5EF4-FFF2-40B4-BE49-F238E27FC236}">
                    <a16:creationId xmlns:a16="http://schemas.microsoft.com/office/drawing/2014/main" id="{9C428FB8-A2DD-914B-AEB5-29254E1AC41B}"/>
                  </a:ext>
                </a:extLst>
              </p:cNvPr>
              <p:cNvSpPr>
                <a:spLocks noChangeArrowheads="1"/>
              </p:cNvSpPr>
              <p:nvPr/>
            </p:nvSpPr>
            <p:spPr bwMode="auto">
              <a:xfrm>
                <a:off x="437" y="2380"/>
                <a:ext cx="4396" cy="12"/>
              </a:xfrm>
              <a:prstGeom prst="rect">
                <a:avLst/>
              </a:prstGeom>
              <a:solidFill>
                <a:srgbClr val="9B3E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1" name="Rectangle 143">
                <a:extLst>
                  <a:ext uri="{FF2B5EF4-FFF2-40B4-BE49-F238E27FC236}">
                    <a16:creationId xmlns:a16="http://schemas.microsoft.com/office/drawing/2014/main" id="{F27632B4-0B77-E244-89F8-D1605910C0ED}"/>
                  </a:ext>
                </a:extLst>
              </p:cNvPr>
              <p:cNvSpPr>
                <a:spLocks noChangeArrowheads="1"/>
              </p:cNvSpPr>
              <p:nvPr/>
            </p:nvSpPr>
            <p:spPr bwMode="auto">
              <a:xfrm>
                <a:off x="437" y="2392"/>
                <a:ext cx="4396" cy="12"/>
              </a:xfrm>
              <a:prstGeom prst="rect">
                <a:avLst/>
              </a:prstGeom>
              <a:solidFill>
                <a:srgbClr val="9D3F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2" name="Rectangle 144">
                <a:extLst>
                  <a:ext uri="{FF2B5EF4-FFF2-40B4-BE49-F238E27FC236}">
                    <a16:creationId xmlns:a16="http://schemas.microsoft.com/office/drawing/2014/main" id="{2D3120AA-48C6-9140-A748-B8CDB62C768F}"/>
                  </a:ext>
                </a:extLst>
              </p:cNvPr>
              <p:cNvSpPr>
                <a:spLocks noChangeArrowheads="1"/>
              </p:cNvSpPr>
              <p:nvPr/>
            </p:nvSpPr>
            <p:spPr bwMode="auto">
              <a:xfrm>
                <a:off x="437" y="2404"/>
                <a:ext cx="4396" cy="12"/>
              </a:xfrm>
              <a:prstGeom prst="rect">
                <a:avLst/>
              </a:prstGeom>
              <a:solidFill>
                <a:srgbClr val="9F40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3" name="Rectangle 145">
                <a:extLst>
                  <a:ext uri="{FF2B5EF4-FFF2-40B4-BE49-F238E27FC236}">
                    <a16:creationId xmlns:a16="http://schemas.microsoft.com/office/drawing/2014/main" id="{DD9C5D7D-10ED-CB47-8946-FD7CED7D3A3F}"/>
                  </a:ext>
                </a:extLst>
              </p:cNvPr>
              <p:cNvSpPr>
                <a:spLocks noChangeArrowheads="1"/>
              </p:cNvSpPr>
              <p:nvPr/>
            </p:nvSpPr>
            <p:spPr bwMode="auto">
              <a:xfrm>
                <a:off x="437" y="2416"/>
                <a:ext cx="4396" cy="12"/>
              </a:xfrm>
              <a:prstGeom prst="rect">
                <a:avLst/>
              </a:prstGeom>
              <a:solidFill>
                <a:srgbClr val="A142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4" name="Rectangle 146">
                <a:extLst>
                  <a:ext uri="{FF2B5EF4-FFF2-40B4-BE49-F238E27FC236}">
                    <a16:creationId xmlns:a16="http://schemas.microsoft.com/office/drawing/2014/main" id="{6AD9B715-ABBF-564A-9F2F-52546B0A789D}"/>
                  </a:ext>
                </a:extLst>
              </p:cNvPr>
              <p:cNvSpPr>
                <a:spLocks noChangeArrowheads="1"/>
              </p:cNvSpPr>
              <p:nvPr/>
            </p:nvSpPr>
            <p:spPr bwMode="auto">
              <a:xfrm>
                <a:off x="437" y="2428"/>
                <a:ext cx="4396" cy="12"/>
              </a:xfrm>
              <a:prstGeom prst="rect">
                <a:avLst/>
              </a:prstGeom>
              <a:solidFill>
                <a:srgbClr val="A443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5" name="Rectangle 147">
                <a:extLst>
                  <a:ext uri="{FF2B5EF4-FFF2-40B4-BE49-F238E27FC236}">
                    <a16:creationId xmlns:a16="http://schemas.microsoft.com/office/drawing/2014/main" id="{A0C03090-88D1-6A4E-9349-FDAFB2FE2769}"/>
                  </a:ext>
                </a:extLst>
              </p:cNvPr>
              <p:cNvSpPr>
                <a:spLocks noChangeArrowheads="1"/>
              </p:cNvSpPr>
              <p:nvPr/>
            </p:nvSpPr>
            <p:spPr bwMode="auto">
              <a:xfrm>
                <a:off x="437" y="2440"/>
                <a:ext cx="4396" cy="12"/>
              </a:xfrm>
              <a:prstGeom prst="rect">
                <a:avLst/>
              </a:prstGeom>
              <a:solidFill>
                <a:srgbClr val="A644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6" name="Rectangle 148">
                <a:extLst>
                  <a:ext uri="{FF2B5EF4-FFF2-40B4-BE49-F238E27FC236}">
                    <a16:creationId xmlns:a16="http://schemas.microsoft.com/office/drawing/2014/main" id="{4670A951-C425-6343-B720-D89F4D657B7D}"/>
                  </a:ext>
                </a:extLst>
              </p:cNvPr>
              <p:cNvSpPr>
                <a:spLocks noChangeArrowheads="1"/>
              </p:cNvSpPr>
              <p:nvPr/>
            </p:nvSpPr>
            <p:spPr bwMode="auto">
              <a:xfrm>
                <a:off x="437" y="2452"/>
                <a:ext cx="4396" cy="13"/>
              </a:xfrm>
              <a:prstGeom prst="rect">
                <a:avLst/>
              </a:prstGeom>
              <a:solidFill>
                <a:srgbClr val="A845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7" name="Rectangle 149">
                <a:extLst>
                  <a:ext uri="{FF2B5EF4-FFF2-40B4-BE49-F238E27FC236}">
                    <a16:creationId xmlns:a16="http://schemas.microsoft.com/office/drawing/2014/main" id="{EB9E65E2-FCB1-B048-9CF8-05259D6F1433}"/>
                  </a:ext>
                </a:extLst>
              </p:cNvPr>
              <p:cNvSpPr>
                <a:spLocks noChangeArrowheads="1"/>
              </p:cNvSpPr>
              <p:nvPr/>
            </p:nvSpPr>
            <p:spPr bwMode="auto">
              <a:xfrm>
                <a:off x="437" y="2465"/>
                <a:ext cx="4396" cy="12"/>
              </a:xfrm>
              <a:prstGeom prst="rect">
                <a:avLst/>
              </a:prstGeom>
              <a:solidFill>
                <a:srgbClr val="AB46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8" name="Rectangle 150">
                <a:extLst>
                  <a:ext uri="{FF2B5EF4-FFF2-40B4-BE49-F238E27FC236}">
                    <a16:creationId xmlns:a16="http://schemas.microsoft.com/office/drawing/2014/main" id="{0BEE9FA0-C8EA-064C-B764-791A03462C77}"/>
                  </a:ext>
                </a:extLst>
              </p:cNvPr>
              <p:cNvSpPr>
                <a:spLocks noChangeArrowheads="1"/>
              </p:cNvSpPr>
              <p:nvPr/>
            </p:nvSpPr>
            <p:spPr bwMode="auto">
              <a:xfrm>
                <a:off x="437" y="2477"/>
                <a:ext cx="4396" cy="12"/>
              </a:xfrm>
              <a:prstGeom prst="rect">
                <a:avLst/>
              </a:prstGeom>
              <a:solidFill>
                <a:srgbClr val="AD48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59" name="Rectangle 151">
                <a:extLst>
                  <a:ext uri="{FF2B5EF4-FFF2-40B4-BE49-F238E27FC236}">
                    <a16:creationId xmlns:a16="http://schemas.microsoft.com/office/drawing/2014/main" id="{A5D8F962-3F0A-3B4D-AD3B-415B4FC39E5B}"/>
                  </a:ext>
                </a:extLst>
              </p:cNvPr>
              <p:cNvSpPr>
                <a:spLocks noChangeArrowheads="1"/>
              </p:cNvSpPr>
              <p:nvPr/>
            </p:nvSpPr>
            <p:spPr bwMode="auto">
              <a:xfrm>
                <a:off x="437" y="2489"/>
                <a:ext cx="4396" cy="12"/>
              </a:xfrm>
              <a:prstGeom prst="rect">
                <a:avLst/>
              </a:prstGeom>
              <a:solidFill>
                <a:srgbClr val="AF49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0" name="Rectangle 152">
                <a:extLst>
                  <a:ext uri="{FF2B5EF4-FFF2-40B4-BE49-F238E27FC236}">
                    <a16:creationId xmlns:a16="http://schemas.microsoft.com/office/drawing/2014/main" id="{CCFEBD03-3F7C-2244-A975-E8B7FDC5A4DC}"/>
                  </a:ext>
                </a:extLst>
              </p:cNvPr>
              <p:cNvSpPr>
                <a:spLocks noChangeArrowheads="1"/>
              </p:cNvSpPr>
              <p:nvPr/>
            </p:nvSpPr>
            <p:spPr bwMode="auto">
              <a:xfrm>
                <a:off x="437" y="2501"/>
                <a:ext cx="4396" cy="12"/>
              </a:xfrm>
              <a:prstGeom prst="rect">
                <a:avLst/>
              </a:prstGeom>
              <a:solidFill>
                <a:srgbClr val="B14A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1" name="Rectangle 153">
                <a:extLst>
                  <a:ext uri="{FF2B5EF4-FFF2-40B4-BE49-F238E27FC236}">
                    <a16:creationId xmlns:a16="http://schemas.microsoft.com/office/drawing/2014/main" id="{6CE7BCCF-ED42-134E-A377-FB5D05719326}"/>
                  </a:ext>
                </a:extLst>
              </p:cNvPr>
              <p:cNvSpPr>
                <a:spLocks noChangeArrowheads="1"/>
              </p:cNvSpPr>
              <p:nvPr/>
            </p:nvSpPr>
            <p:spPr bwMode="auto">
              <a:xfrm>
                <a:off x="437" y="2513"/>
                <a:ext cx="4396" cy="12"/>
              </a:xfrm>
              <a:prstGeom prst="rect">
                <a:avLst/>
              </a:prstGeom>
              <a:solidFill>
                <a:srgbClr val="B44B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2" name="Rectangle 154">
                <a:extLst>
                  <a:ext uri="{FF2B5EF4-FFF2-40B4-BE49-F238E27FC236}">
                    <a16:creationId xmlns:a16="http://schemas.microsoft.com/office/drawing/2014/main" id="{1D227B2E-F270-3343-A110-CB8CAA0540DE}"/>
                  </a:ext>
                </a:extLst>
              </p:cNvPr>
              <p:cNvSpPr>
                <a:spLocks noChangeArrowheads="1"/>
              </p:cNvSpPr>
              <p:nvPr/>
            </p:nvSpPr>
            <p:spPr bwMode="auto">
              <a:xfrm>
                <a:off x="437" y="2525"/>
                <a:ext cx="4396" cy="12"/>
              </a:xfrm>
              <a:prstGeom prst="rect">
                <a:avLst/>
              </a:prstGeom>
              <a:solidFill>
                <a:srgbClr val="B64C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3" name="Rectangle 155">
                <a:extLst>
                  <a:ext uri="{FF2B5EF4-FFF2-40B4-BE49-F238E27FC236}">
                    <a16:creationId xmlns:a16="http://schemas.microsoft.com/office/drawing/2014/main" id="{E8C87638-CEB1-1E4B-B96E-E9AEBF73C3B4}"/>
                  </a:ext>
                </a:extLst>
              </p:cNvPr>
              <p:cNvSpPr>
                <a:spLocks noChangeArrowheads="1"/>
              </p:cNvSpPr>
              <p:nvPr/>
            </p:nvSpPr>
            <p:spPr bwMode="auto">
              <a:xfrm>
                <a:off x="437" y="2537"/>
                <a:ext cx="4396" cy="12"/>
              </a:xfrm>
              <a:prstGeom prst="rect">
                <a:avLst/>
              </a:prstGeom>
              <a:solidFill>
                <a:srgbClr val="B84E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4" name="Rectangle 156">
                <a:extLst>
                  <a:ext uri="{FF2B5EF4-FFF2-40B4-BE49-F238E27FC236}">
                    <a16:creationId xmlns:a16="http://schemas.microsoft.com/office/drawing/2014/main" id="{5D391106-D026-7D4A-8283-E3DB907576F3}"/>
                  </a:ext>
                </a:extLst>
              </p:cNvPr>
              <p:cNvSpPr>
                <a:spLocks noChangeArrowheads="1"/>
              </p:cNvSpPr>
              <p:nvPr/>
            </p:nvSpPr>
            <p:spPr bwMode="auto">
              <a:xfrm>
                <a:off x="437" y="2549"/>
                <a:ext cx="4396" cy="12"/>
              </a:xfrm>
              <a:prstGeom prst="rect">
                <a:avLst/>
              </a:prstGeom>
              <a:solidFill>
                <a:srgbClr val="BB4F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5" name="Rectangle 157">
                <a:extLst>
                  <a:ext uri="{FF2B5EF4-FFF2-40B4-BE49-F238E27FC236}">
                    <a16:creationId xmlns:a16="http://schemas.microsoft.com/office/drawing/2014/main" id="{40CF632B-F53D-BC43-AE0F-0A413AD7ECF0}"/>
                  </a:ext>
                </a:extLst>
              </p:cNvPr>
              <p:cNvSpPr>
                <a:spLocks noChangeArrowheads="1"/>
              </p:cNvSpPr>
              <p:nvPr/>
            </p:nvSpPr>
            <p:spPr bwMode="auto">
              <a:xfrm>
                <a:off x="437" y="2561"/>
                <a:ext cx="4396" cy="13"/>
              </a:xfrm>
              <a:prstGeom prst="rect">
                <a:avLst/>
              </a:prstGeom>
              <a:solidFill>
                <a:srgbClr val="BD50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6" name="Rectangle 158">
                <a:extLst>
                  <a:ext uri="{FF2B5EF4-FFF2-40B4-BE49-F238E27FC236}">
                    <a16:creationId xmlns:a16="http://schemas.microsoft.com/office/drawing/2014/main" id="{B46C1E51-13F3-B74C-8005-AF03FAC05DD0}"/>
                  </a:ext>
                </a:extLst>
              </p:cNvPr>
              <p:cNvSpPr>
                <a:spLocks noChangeArrowheads="1"/>
              </p:cNvSpPr>
              <p:nvPr/>
            </p:nvSpPr>
            <p:spPr bwMode="auto">
              <a:xfrm>
                <a:off x="437" y="2574"/>
                <a:ext cx="4396" cy="12"/>
              </a:xfrm>
              <a:prstGeom prst="rect">
                <a:avLst/>
              </a:prstGeom>
              <a:solidFill>
                <a:srgbClr val="C052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7" name="Rectangle 159">
                <a:extLst>
                  <a:ext uri="{FF2B5EF4-FFF2-40B4-BE49-F238E27FC236}">
                    <a16:creationId xmlns:a16="http://schemas.microsoft.com/office/drawing/2014/main" id="{E256458E-2837-A140-A49B-B25FAA2C9849}"/>
                  </a:ext>
                </a:extLst>
              </p:cNvPr>
              <p:cNvSpPr>
                <a:spLocks noChangeArrowheads="1"/>
              </p:cNvSpPr>
              <p:nvPr/>
            </p:nvSpPr>
            <p:spPr bwMode="auto">
              <a:xfrm>
                <a:off x="437" y="2586"/>
                <a:ext cx="4396" cy="12"/>
              </a:xfrm>
              <a:prstGeom prst="rect">
                <a:avLst/>
              </a:prstGeom>
              <a:solidFill>
                <a:srgbClr val="C052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8" name="Rectangle 160">
                <a:extLst>
                  <a:ext uri="{FF2B5EF4-FFF2-40B4-BE49-F238E27FC236}">
                    <a16:creationId xmlns:a16="http://schemas.microsoft.com/office/drawing/2014/main" id="{FBA21023-88E5-184E-9D43-CAE10D06F57F}"/>
                  </a:ext>
                </a:extLst>
              </p:cNvPr>
              <p:cNvSpPr>
                <a:spLocks noChangeArrowheads="1"/>
              </p:cNvSpPr>
              <p:nvPr/>
            </p:nvSpPr>
            <p:spPr bwMode="auto">
              <a:xfrm>
                <a:off x="437" y="2598"/>
                <a:ext cx="4396" cy="12"/>
              </a:xfrm>
              <a:prstGeom prst="rect">
                <a:avLst/>
              </a:prstGeom>
              <a:solidFill>
                <a:srgbClr val="C157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69" name="Rectangle 161">
                <a:extLst>
                  <a:ext uri="{FF2B5EF4-FFF2-40B4-BE49-F238E27FC236}">
                    <a16:creationId xmlns:a16="http://schemas.microsoft.com/office/drawing/2014/main" id="{119CD55F-0262-AD4C-B1E1-4243FDFA164B}"/>
                  </a:ext>
                </a:extLst>
              </p:cNvPr>
              <p:cNvSpPr>
                <a:spLocks noChangeArrowheads="1"/>
              </p:cNvSpPr>
              <p:nvPr/>
            </p:nvSpPr>
            <p:spPr bwMode="auto">
              <a:xfrm>
                <a:off x="437" y="2610"/>
                <a:ext cx="4396" cy="12"/>
              </a:xfrm>
              <a:prstGeom prst="rect">
                <a:avLst/>
              </a:prstGeom>
              <a:solidFill>
                <a:srgbClr val="C259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0" name="Rectangle 162">
                <a:extLst>
                  <a:ext uri="{FF2B5EF4-FFF2-40B4-BE49-F238E27FC236}">
                    <a16:creationId xmlns:a16="http://schemas.microsoft.com/office/drawing/2014/main" id="{6B10F936-11D7-AC46-AED3-4186890220B1}"/>
                  </a:ext>
                </a:extLst>
              </p:cNvPr>
              <p:cNvSpPr>
                <a:spLocks noChangeArrowheads="1"/>
              </p:cNvSpPr>
              <p:nvPr/>
            </p:nvSpPr>
            <p:spPr bwMode="auto">
              <a:xfrm>
                <a:off x="437" y="2622"/>
                <a:ext cx="4396" cy="12"/>
              </a:xfrm>
              <a:prstGeom prst="rect">
                <a:avLst/>
              </a:prstGeom>
              <a:solidFill>
                <a:srgbClr val="C35C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1" name="Rectangle 163">
                <a:extLst>
                  <a:ext uri="{FF2B5EF4-FFF2-40B4-BE49-F238E27FC236}">
                    <a16:creationId xmlns:a16="http://schemas.microsoft.com/office/drawing/2014/main" id="{181B2FF0-6412-AA4A-8399-2F4E52EBBBC3}"/>
                  </a:ext>
                </a:extLst>
              </p:cNvPr>
              <p:cNvSpPr>
                <a:spLocks noChangeArrowheads="1"/>
              </p:cNvSpPr>
              <p:nvPr/>
            </p:nvSpPr>
            <p:spPr bwMode="auto">
              <a:xfrm>
                <a:off x="437" y="2634"/>
                <a:ext cx="4396" cy="12"/>
              </a:xfrm>
              <a:prstGeom prst="rect">
                <a:avLst/>
              </a:prstGeom>
              <a:solidFill>
                <a:srgbClr val="C45F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2" name="Rectangle 164">
                <a:extLst>
                  <a:ext uri="{FF2B5EF4-FFF2-40B4-BE49-F238E27FC236}">
                    <a16:creationId xmlns:a16="http://schemas.microsoft.com/office/drawing/2014/main" id="{253B135B-D201-FB44-9D28-68246718231D}"/>
                  </a:ext>
                </a:extLst>
              </p:cNvPr>
              <p:cNvSpPr>
                <a:spLocks noChangeArrowheads="1"/>
              </p:cNvSpPr>
              <p:nvPr/>
            </p:nvSpPr>
            <p:spPr bwMode="auto">
              <a:xfrm>
                <a:off x="437" y="2646"/>
                <a:ext cx="4396" cy="12"/>
              </a:xfrm>
              <a:prstGeom prst="rect">
                <a:avLst/>
              </a:prstGeom>
              <a:solidFill>
                <a:srgbClr val="C562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3" name="Rectangle 165">
                <a:extLst>
                  <a:ext uri="{FF2B5EF4-FFF2-40B4-BE49-F238E27FC236}">
                    <a16:creationId xmlns:a16="http://schemas.microsoft.com/office/drawing/2014/main" id="{1B8F7FD9-278E-1748-AE85-259634AA5460}"/>
                  </a:ext>
                </a:extLst>
              </p:cNvPr>
              <p:cNvSpPr>
                <a:spLocks noChangeArrowheads="1"/>
              </p:cNvSpPr>
              <p:nvPr/>
            </p:nvSpPr>
            <p:spPr bwMode="auto">
              <a:xfrm>
                <a:off x="437" y="2658"/>
                <a:ext cx="4396" cy="12"/>
              </a:xfrm>
              <a:prstGeom prst="rect">
                <a:avLst/>
              </a:prstGeom>
              <a:solidFill>
                <a:srgbClr val="C564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4" name="Rectangle 166">
                <a:extLst>
                  <a:ext uri="{FF2B5EF4-FFF2-40B4-BE49-F238E27FC236}">
                    <a16:creationId xmlns:a16="http://schemas.microsoft.com/office/drawing/2014/main" id="{D33C5A65-423A-F144-89EC-E868BD8489C7}"/>
                  </a:ext>
                </a:extLst>
              </p:cNvPr>
              <p:cNvSpPr>
                <a:spLocks noChangeArrowheads="1"/>
              </p:cNvSpPr>
              <p:nvPr/>
            </p:nvSpPr>
            <p:spPr bwMode="auto">
              <a:xfrm>
                <a:off x="437" y="2670"/>
                <a:ext cx="4396" cy="13"/>
              </a:xfrm>
              <a:prstGeom prst="rect">
                <a:avLst/>
              </a:prstGeom>
              <a:solidFill>
                <a:srgbClr val="C667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5" name="Rectangle 167">
                <a:extLst>
                  <a:ext uri="{FF2B5EF4-FFF2-40B4-BE49-F238E27FC236}">
                    <a16:creationId xmlns:a16="http://schemas.microsoft.com/office/drawing/2014/main" id="{E2FD3A8F-CD38-5C47-B860-0FA8A6CC8E37}"/>
                  </a:ext>
                </a:extLst>
              </p:cNvPr>
              <p:cNvSpPr>
                <a:spLocks noChangeArrowheads="1"/>
              </p:cNvSpPr>
              <p:nvPr/>
            </p:nvSpPr>
            <p:spPr bwMode="auto">
              <a:xfrm>
                <a:off x="437" y="2683"/>
                <a:ext cx="4396" cy="12"/>
              </a:xfrm>
              <a:prstGeom prst="rect">
                <a:avLst/>
              </a:prstGeom>
              <a:solidFill>
                <a:srgbClr val="C76A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6" name="Rectangle 168">
                <a:extLst>
                  <a:ext uri="{FF2B5EF4-FFF2-40B4-BE49-F238E27FC236}">
                    <a16:creationId xmlns:a16="http://schemas.microsoft.com/office/drawing/2014/main" id="{BEC5382C-A0F4-2545-A578-E3F681108867}"/>
                  </a:ext>
                </a:extLst>
              </p:cNvPr>
              <p:cNvSpPr>
                <a:spLocks noChangeArrowheads="1"/>
              </p:cNvSpPr>
              <p:nvPr/>
            </p:nvSpPr>
            <p:spPr bwMode="auto">
              <a:xfrm>
                <a:off x="437" y="2695"/>
                <a:ext cx="4396" cy="12"/>
              </a:xfrm>
              <a:prstGeom prst="rect">
                <a:avLst/>
              </a:prstGeom>
              <a:solidFill>
                <a:srgbClr val="C86D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7" name="Rectangle 169">
                <a:extLst>
                  <a:ext uri="{FF2B5EF4-FFF2-40B4-BE49-F238E27FC236}">
                    <a16:creationId xmlns:a16="http://schemas.microsoft.com/office/drawing/2014/main" id="{1727E87D-93DE-F448-AD08-8FCB529F63EC}"/>
                  </a:ext>
                </a:extLst>
              </p:cNvPr>
              <p:cNvSpPr>
                <a:spLocks noChangeArrowheads="1"/>
              </p:cNvSpPr>
              <p:nvPr/>
            </p:nvSpPr>
            <p:spPr bwMode="auto">
              <a:xfrm>
                <a:off x="437" y="2707"/>
                <a:ext cx="4396" cy="12"/>
              </a:xfrm>
              <a:prstGeom prst="rect">
                <a:avLst/>
              </a:prstGeom>
              <a:solidFill>
                <a:srgbClr val="C96F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8" name="Rectangle 170">
                <a:extLst>
                  <a:ext uri="{FF2B5EF4-FFF2-40B4-BE49-F238E27FC236}">
                    <a16:creationId xmlns:a16="http://schemas.microsoft.com/office/drawing/2014/main" id="{8EA8AD23-7A4E-FF4C-BF04-01154C58EBC9}"/>
                  </a:ext>
                </a:extLst>
              </p:cNvPr>
              <p:cNvSpPr>
                <a:spLocks noChangeArrowheads="1"/>
              </p:cNvSpPr>
              <p:nvPr/>
            </p:nvSpPr>
            <p:spPr bwMode="auto">
              <a:xfrm>
                <a:off x="437" y="2719"/>
                <a:ext cx="4396" cy="12"/>
              </a:xfrm>
              <a:prstGeom prst="rect">
                <a:avLst/>
              </a:prstGeom>
              <a:solidFill>
                <a:srgbClr val="CA72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79" name="Rectangle 171">
                <a:extLst>
                  <a:ext uri="{FF2B5EF4-FFF2-40B4-BE49-F238E27FC236}">
                    <a16:creationId xmlns:a16="http://schemas.microsoft.com/office/drawing/2014/main" id="{C21CB302-B2AC-EB43-95A1-2FED8827C3CB}"/>
                  </a:ext>
                </a:extLst>
              </p:cNvPr>
              <p:cNvSpPr>
                <a:spLocks noChangeArrowheads="1"/>
              </p:cNvSpPr>
              <p:nvPr/>
            </p:nvSpPr>
            <p:spPr bwMode="auto">
              <a:xfrm>
                <a:off x="437" y="2731"/>
                <a:ext cx="4396" cy="12"/>
              </a:xfrm>
              <a:prstGeom prst="rect">
                <a:avLst/>
              </a:prstGeom>
              <a:solidFill>
                <a:srgbClr val="CB75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0" name="Rectangle 172">
                <a:extLst>
                  <a:ext uri="{FF2B5EF4-FFF2-40B4-BE49-F238E27FC236}">
                    <a16:creationId xmlns:a16="http://schemas.microsoft.com/office/drawing/2014/main" id="{D516CE60-B50D-B849-A50F-A48C3FB89F60}"/>
                  </a:ext>
                </a:extLst>
              </p:cNvPr>
              <p:cNvSpPr>
                <a:spLocks noChangeArrowheads="1"/>
              </p:cNvSpPr>
              <p:nvPr/>
            </p:nvSpPr>
            <p:spPr bwMode="auto">
              <a:xfrm>
                <a:off x="437" y="2743"/>
                <a:ext cx="4396" cy="12"/>
              </a:xfrm>
              <a:prstGeom prst="rect">
                <a:avLst/>
              </a:prstGeom>
              <a:solidFill>
                <a:srgbClr val="CC78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1" name="Rectangle 173">
                <a:extLst>
                  <a:ext uri="{FF2B5EF4-FFF2-40B4-BE49-F238E27FC236}">
                    <a16:creationId xmlns:a16="http://schemas.microsoft.com/office/drawing/2014/main" id="{63C0EAA2-37E3-9C4D-8DE0-4556D61E6AF9}"/>
                  </a:ext>
                </a:extLst>
              </p:cNvPr>
              <p:cNvSpPr>
                <a:spLocks noChangeArrowheads="1"/>
              </p:cNvSpPr>
              <p:nvPr/>
            </p:nvSpPr>
            <p:spPr bwMode="auto">
              <a:xfrm>
                <a:off x="437" y="2755"/>
                <a:ext cx="4396" cy="12"/>
              </a:xfrm>
              <a:prstGeom prst="rect">
                <a:avLst/>
              </a:prstGeom>
              <a:solidFill>
                <a:srgbClr val="CC7A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2" name="Rectangle 174">
                <a:extLst>
                  <a:ext uri="{FF2B5EF4-FFF2-40B4-BE49-F238E27FC236}">
                    <a16:creationId xmlns:a16="http://schemas.microsoft.com/office/drawing/2014/main" id="{6FDE9FE6-FCA4-7147-BA82-F4EA44E991E9}"/>
                  </a:ext>
                </a:extLst>
              </p:cNvPr>
              <p:cNvSpPr>
                <a:spLocks noChangeArrowheads="1"/>
              </p:cNvSpPr>
              <p:nvPr/>
            </p:nvSpPr>
            <p:spPr bwMode="auto">
              <a:xfrm>
                <a:off x="437" y="2767"/>
                <a:ext cx="4396" cy="12"/>
              </a:xfrm>
              <a:prstGeom prst="rect">
                <a:avLst/>
              </a:prstGeom>
              <a:solidFill>
                <a:srgbClr val="CD7D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3" name="Rectangle 175">
                <a:extLst>
                  <a:ext uri="{FF2B5EF4-FFF2-40B4-BE49-F238E27FC236}">
                    <a16:creationId xmlns:a16="http://schemas.microsoft.com/office/drawing/2014/main" id="{6CCD82FA-0E72-7440-9799-A24C30C3CB24}"/>
                  </a:ext>
                </a:extLst>
              </p:cNvPr>
              <p:cNvSpPr>
                <a:spLocks noChangeArrowheads="1"/>
              </p:cNvSpPr>
              <p:nvPr/>
            </p:nvSpPr>
            <p:spPr bwMode="auto">
              <a:xfrm>
                <a:off x="437" y="2779"/>
                <a:ext cx="4396" cy="13"/>
              </a:xfrm>
              <a:prstGeom prst="rect">
                <a:avLst/>
              </a:prstGeom>
              <a:solidFill>
                <a:srgbClr val="CE80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4" name="Rectangle 176">
                <a:extLst>
                  <a:ext uri="{FF2B5EF4-FFF2-40B4-BE49-F238E27FC236}">
                    <a16:creationId xmlns:a16="http://schemas.microsoft.com/office/drawing/2014/main" id="{0DE2A4D6-BE43-504F-BE8F-1FFBBBEF08AA}"/>
                  </a:ext>
                </a:extLst>
              </p:cNvPr>
              <p:cNvSpPr>
                <a:spLocks noChangeArrowheads="1"/>
              </p:cNvSpPr>
              <p:nvPr/>
            </p:nvSpPr>
            <p:spPr bwMode="auto">
              <a:xfrm>
                <a:off x="437" y="2792"/>
                <a:ext cx="4396" cy="12"/>
              </a:xfrm>
              <a:prstGeom prst="rect">
                <a:avLst/>
              </a:prstGeom>
              <a:solidFill>
                <a:srgbClr val="CF83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5" name="Rectangle 177">
                <a:extLst>
                  <a:ext uri="{FF2B5EF4-FFF2-40B4-BE49-F238E27FC236}">
                    <a16:creationId xmlns:a16="http://schemas.microsoft.com/office/drawing/2014/main" id="{3F1D1798-7864-574F-ADC3-0B1368C3DF70}"/>
                  </a:ext>
                </a:extLst>
              </p:cNvPr>
              <p:cNvSpPr>
                <a:spLocks noChangeArrowheads="1"/>
              </p:cNvSpPr>
              <p:nvPr/>
            </p:nvSpPr>
            <p:spPr bwMode="auto">
              <a:xfrm>
                <a:off x="437" y="2804"/>
                <a:ext cx="4396" cy="12"/>
              </a:xfrm>
              <a:prstGeom prst="rect">
                <a:avLst/>
              </a:prstGeom>
              <a:solidFill>
                <a:srgbClr val="D085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6" name="Rectangle 178">
                <a:extLst>
                  <a:ext uri="{FF2B5EF4-FFF2-40B4-BE49-F238E27FC236}">
                    <a16:creationId xmlns:a16="http://schemas.microsoft.com/office/drawing/2014/main" id="{4CE53C34-A9A1-774A-9268-FBC5BD95170D}"/>
                  </a:ext>
                </a:extLst>
              </p:cNvPr>
              <p:cNvSpPr>
                <a:spLocks noChangeArrowheads="1"/>
              </p:cNvSpPr>
              <p:nvPr/>
            </p:nvSpPr>
            <p:spPr bwMode="auto">
              <a:xfrm>
                <a:off x="437" y="2816"/>
                <a:ext cx="4396" cy="12"/>
              </a:xfrm>
              <a:prstGeom prst="rect">
                <a:avLst/>
              </a:prstGeom>
              <a:solidFill>
                <a:srgbClr val="D188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7" name="Rectangle 179">
                <a:extLst>
                  <a:ext uri="{FF2B5EF4-FFF2-40B4-BE49-F238E27FC236}">
                    <a16:creationId xmlns:a16="http://schemas.microsoft.com/office/drawing/2014/main" id="{E34FC744-0B93-FF43-818A-F4B674839B04}"/>
                  </a:ext>
                </a:extLst>
              </p:cNvPr>
              <p:cNvSpPr>
                <a:spLocks noChangeArrowheads="1"/>
              </p:cNvSpPr>
              <p:nvPr/>
            </p:nvSpPr>
            <p:spPr bwMode="auto">
              <a:xfrm>
                <a:off x="437" y="2828"/>
                <a:ext cx="4396" cy="12"/>
              </a:xfrm>
              <a:prstGeom prst="rect">
                <a:avLst/>
              </a:prstGeom>
              <a:solidFill>
                <a:srgbClr val="D28B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8" name="Rectangle 180">
                <a:extLst>
                  <a:ext uri="{FF2B5EF4-FFF2-40B4-BE49-F238E27FC236}">
                    <a16:creationId xmlns:a16="http://schemas.microsoft.com/office/drawing/2014/main" id="{8C8D18CE-C755-2C4D-970A-5E548A35642A}"/>
                  </a:ext>
                </a:extLst>
              </p:cNvPr>
              <p:cNvSpPr>
                <a:spLocks noChangeArrowheads="1"/>
              </p:cNvSpPr>
              <p:nvPr/>
            </p:nvSpPr>
            <p:spPr bwMode="auto">
              <a:xfrm>
                <a:off x="437" y="2840"/>
                <a:ext cx="4396" cy="12"/>
              </a:xfrm>
              <a:prstGeom prst="rect">
                <a:avLst/>
              </a:prstGeom>
              <a:solidFill>
                <a:srgbClr val="D28E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89" name="Rectangle 181">
                <a:extLst>
                  <a:ext uri="{FF2B5EF4-FFF2-40B4-BE49-F238E27FC236}">
                    <a16:creationId xmlns:a16="http://schemas.microsoft.com/office/drawing/2014/main" id="{0471DEB1-DB2F-6A4E-9B21-1FE163F3E648}"/>
                  </a:ext>
                </a:extLst>
              </p:cNvPr>
              <p:cNvSpPr>
                <a:spLocks noChangeArrowheads="1"/>
              </p:cNvSpPr>
              <p:nvPr/>
            </p:nvSpPr>
            <p:spPr bwMode="auto">
              <a:xfrm>
                <a:off x="437" y="2852"/>
                <a:ext cx="4396" cy="12"/>
              </a:xfrm>
              <a:prstGeom prst="rect">
                <a:avLst/>
              </a:prstGeom>
              <a:solidFill>
                <a:srgbClr val="D390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0" name="Rectangle 182">
                <a:extLst>
                  <a:ext uri="{FF2B5EF4-FFF2-40B4-BE49-F238E27FC236}">
                    <a16:creationId xmlns:a16="http://schemas.microsoft.com/office/drawing/2014/main" id="{8D01D321-6958-EC49-80D8-C3F9F3AB9ACA}"/>
                  </a:ext>
                </a:extLst>
              </p:cNvPr>
              <p:cNvSpPr>
                <a:spLocks noChangeArrowheads="1"/>
              </p:cNvSpPr>
              <p:nvPr/>
            </p:nvSpPr>
            <p:spPr bwMode="auto">
              <a:xfrm>
                <a:off x="437" y="2864"/>
                <a:ext cx="4396" cy="12"/>
              </a:xfrm>
              <a:prstGeom prst="rect">
                <a:avLst/>
              </a:prstGeom>
              <a:solidFill>
                <a:srgbClr val="D493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1" name="Rectangle 183">
                <a:extLst>
                  <a:ext uri="{FF2B5EF4-FFF2-40B4-BE49-F238E27FC236}">
                    <a16:creationId xmlns:a16="http://schemas.microsoft.com/office/drawing/2014/main" id="{AC34E5FD-1EDE-6544-BC72-160170B04412}"/>
                  </a:ext>
                </a:extLst>
              </p:cNvPr>
              <p:cNvSpPr>
                <a:spLocks noChangeArrowheads="1"/>
              </p:cNvSpPr>
              <p:nvPr/>
            </p:nvSpPr>
            <p:spPr bwMode="auto">
              <a:xfrm>
                <a:off x="437" y="2876"/>
                <a:ext cx="4396" cy="12"/>
              </a:xfrm>
              <a:prstGeom prst="rect">
                <a:avLst/>
              </a:prstGeom>
              <a:solidFill>
                <a:srgbClr val="D596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2" name="Rectangle 184">
                <a:extLst>
                  <a:ext uri="{FF2B5EF4-FFF2-40B4-BE49-F238E27FC236}">
                    <a16:creationId xmlns:a16="http://schemas.microsoft.com/office/drawing/2014/main" id="{93ECF1A4-172B-A84A-A818-1C9801EC3D2D}"/>
                  </a:ext>
                </a:extLst>
              </p:cNvPr>
              <p:cNvSpPr>
                <a:spLocks noChangeArrowheads="1"/>
              </p:cNvSpPr>
              <p:nvPr/>
            </p:nvSpPr>
            <p:spPr bwMode="auto">
              <a:xfrm>
                <a:off x="437" y="2888"/>
                <a:ext cx="4396" cy="13"/>
              </a:xfrm>
              <a:prstGeom prst="rect">
                <a:avLst/>
              </a:prstGeom>
              <a:solidFill>
                <a:srgbClr val="D699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3" name="Rectangle 185">
                <a:extLst>
                  <a:ext uri="{FF2B5EF4-FFF2-40B4-BE49-F238E27FC236}">
                    <a16:creationId xmlns:a16="http://schemas.microsoft.com/office/drawing/2014/main" id="{5497386B-BC44-3B47-BB6F-FC4670CC6F54}"/>
                  </a:ext>
                </a:extLst>
              </p:cNvPr>
              <p:cNvSpPr>
                <a:spLocks noChangeArrowheads="1"/>
              </p:cNvSpPr>
              <p:nvPr/>
            </p:nvSpPr>
            <p:spPr bwMode="auto">
              <a:xfrm>
                <a:off x="437" y="2901"/>
                <a:ext cx="4396" cy="12"/>
              </a:xfrm>
              <a:prstGeom prst="rect">
                <a:avLst/>
              </a:prstGeom>
              <a:solidFill>
                <a:srgbClr val="D79B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4" name="Rectangle 186">
                <a:extLst>
                  <a:ext uri="{FF2B5EF4-FFF2-40B4-BE49-F238E27FC236}">
                    <a16:creationId xmlns:a16="http://schemas.microsoft.com/office/drawing/2014/main" id="{F3DF0918-7EA2-5D43-B57E-441BBDF9DEBC}"/>
                  </a:ext>
                </a:extLst>
              </p:cNvPr>
              <p:cNvSpPr>
                <a:spLocks noChangeArrowheads="1"/>
              </p:cNvSpPr>
              <p:nvPr/>
            </p:nvSpPr>
            <p:spPr bwMode="auto">
              <a:xfrm>
                <a:off x="437" y="2913"/>
                <a:ext cx="4396" cy="12"/>
              </a:xfrm>
              <a:prstGeom prst="rect">
                <a:avLst/>
              </a:prstGeom>
              <a:solidFill>
                <a:srgbClr val="D89E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5" name="Rectangle 187">
                <a:extLst>
                  <a:ext uri="{FF2B5EF4-FFF2-40B4-BE49-F238E27FC236}">
                    <a16:creationId xmlns:a16="http://schemas.microsoft.com/office/drawing/2014/main" id="{B4678F31-F09B-924B-B66D-D9D1776ECC4E}"/>
                  </a:ext>
                </a:extLst>
              </p:cNvPr>
              <p:cNvSpPr>
                <a:spLocks noChangeArrowheads="1"/>
              </p:cNvSpPr>
              <p:nvPr/>
            </p:nvSpPr>
            <p:spPr bwMode="auto">
              <a:xfrm>
                <a:off x="437" y="2925"/>
                <a:ext cx="4396" cy="12"/>
              </a:xfrm>
              <a:prstGeom prst="rect">
                <a:avLst/>
              </a:prstGeom>
              <a:solidFill>
                <a:srgbClr val="D9A1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6" name="Rectangle 188">
                <a:extLst>
                  <a:ext uri="{FF2B5EF4-FFF2-40B4-BE49-F238E27FC236}">
                    <a16:creationId xmlns:a16="http://schemas.microsoft.com/office/drawing/2014/main" id="{DC95962A-B12D-FC44-B6E0-DF885CBEECE5}"/>
                  </a:ext>
                </a:extLst>
              </p:cNvPr>
              <p:cNvSpPr>
                <a:spLocks noChangeArrowheads="1"/>
              </p:cNvSpPr>
              <p:nvPr/>
            </p:nvSpPr>
            <p:spPr bwMode="auto">
              <a:xfrm>
                <a:off x="437" y="2937"/>
                <a:ext cx="4396" cy="12"/>
              </a:xfrm>
              <a:prstGeom prst="rect">
                <a:avLst/>
              </a:prstGeom>
              <a:solidFill>
                <a:srgbClr val="D9A4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7" name="Rectangle 189">
                <a:extLst>
                  <a:ext uri="{FF2B5EF4-FFF2-40B4-BE49-F238E27FC236}">
                    <a16:creationId xmlns:a16="http://schemas.microsoft.com/office/drawing/2014/main" id="{BDEA6367-F8EA-BD40-8C77-CB96A117ACDD}"/>
                  </a:ext>
                </a:extLst>
              </p:cNvPr>
              <p:cNvSpPr>
                <a:spLocks noChangeArrowheads="1"/>
              </p:cNvSpPr>
              <p:nvPr/>
            </p:nvSpPr>
            <p:spPr bwMode="auto">
              <a:xfrm>
                <a:off x="437" y="2949"/>
                <a:ext cx="4396" cy="12"/>
              </a:xfrm>
              <a:prstGeom prst="rect">
                <a:avLst/>
              </a:prstGeom>
              <a:solidFill>
                <a:srgbClr val="DAA6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8" name="Rectangle 190">
                <a:extLst>
                  <a:ext uri="{FF2B5EF4-FFF2-40B4-BE49-F238E27FC236}">
                    <a16:creationId xmlns:a16="http://schemas.microsoft.com/office/drawing/2014/main" id="{C1415327-01C2-324F-9AF4-47DD21000051}"/>
                  </a:ext>
                </a:extLst>
              </p:cNvPr>
              <p:cNvSpPr>
                <a:spLocks noChangeArrowheads="1"/>
              </p:cNvSpPr>
              <p:nvPr/>
            </p:nvSpPr>
            <p:spPr bwMode="auto">
              <a:xfrm>
                <a:off x="437" y="2961"/>
                <a:ext cx="4396" cy="12"/>
              </a:xfrm>
              <a:prstGeom prst="rect">
                <a:avLst/>
              </a:prstGeom>
              <a:solidFill>
                <a:srgbClr val="DBA9A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899" name="Rectangle 191">
                <a:extLst>
                  <a:ext uri="{FF2B5EF4-FFF2-40B4-BE49-F238E27FC236}">
                    <a16:creationId xmlns:a16="http://schemas.microsoft.com/office/drawing/2014/main" id="{50C44785-FAF1-F74C-9CCB-5CC8CE357ABD}"/>
                  </a:ext>
                </a:extLst>
              </p:cNvPr>
              <p:cNvSpPr>
                <a:spLocks noChangeArrowheads="1"/>
              </p:cNvSpPr>
              <p:nvPr/>
            </p:nvSpPr>
            <p:spPr bwMode="auto">
              <a:xfrm>
                <a:off x="437" y="2973"/>
                <a:ext cx="4396" cy="12"/>
              </a:xfrm>
              <a:prstGeom prst="rect">
                <a:avLst/>
              </a:prstGeom>
              <a:solidFill>
                <a:srgbClr val="DCAC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0" name="Rectangle 192">
                <a:extLst>
                  <a:ext uri="{FF2B5EF4-FFF2-40B4-BE49-F238E27FC236}">
                    <a16:creationId xmlns:a16="http://schemas.microsoft.com/office/drawing/2014/main" id="{AB0A6879-C7DB-454D-94C7-E9DF31EE8128}"/>
                  </a:ext>
                </a:extLst>
              </p:cNvPr>
              <p:cNvSpPr>
                <a:spLocks noChangeArrowheads="1"/>
              </p:cNvSpPr>
              <p:nvPr/>
            </p:nvSpPr>
            <p:spPr bwMode="auto">
              <a:xfrm>
                <a:off x="437" y="2985"/>
                <a:ext cx="4396" cy="12"/>
              </a:xfrm>
              <a:prstGeom prst="rect">
                <a:avLst/>
              </a:prstGeom>
              <a:solidFill>
                <a:srgbClr val="DDAF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1" name="Rectangle 193">
                <a:extLst>
                  <a:ext uri="{FF2B5EF4-FFF2-40B4-BE49-F238E27FC236}">
                    <a16:creationId xmlns:a16="http://schemas.microsoft.com/office/drawing/2014/main" id="{CBCE59AF-F029-1E46-AC68-8802A8F56BA7}"/>
                  </a:ext>
                </a:extLst>
              </p:cNvPr>
              <p:cNvSpPr>
                <a:spLocks noChangeArrowheads="1"/>
              </p:cNvSpPr>
              <p:nvPr/>
            </p:nvSpPr>
            <p:spPr bwMode="auto">
              <a:xfrm>
                <a:off x="437" y="2997"/>
                <a:ext cx="4396" cy="13"/>
              </a:xfrm>
              <a:prstGeom prst="rect">
                <a:avLst/>
              </a:prstGeom>
              <a:solidFill>
                <a:srgbClr val="DEB1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2" name="Rectangle 194">
                <a:extLst>
                  <a:ext uri="{FF2B5EF4-FFF2-40B4-BE49-F238E27FC236}">
                    <a16:creationId xmlns:a16="http://schemas.microsoft.com/office/drawing/2014/main" id="{33B1976F-1721-1943-9197-EC6A1D81AA09}"/>
                  </a:ext>
                </a:extLst>
              </p:cNvPr>
              <p:cNvSpPr>
                <a:spLocks noChangeArrowheads="1"/>
              </p:cNvSpPr>
              <p:nvPr/>
            </p:nvSpPr>
            <p:spPr bwMode="auto">
              <a:xfrm>
                <a:off x="437" y="3010"/>
                <a:ext cx="4396" cy="12"/>
              </a:xfrm>
              <a:prstGeom prst="rect">
                <a:avLst/>
              </a:prstGeom>
              <a:solidFill>
                <a:srgbClr val="DFB4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3" name="Rectangle 195">
                <a:extLst>
                  <a:ext uri="{FF2B5EF4-FFF2-40B4-BE49-F238E27FC236}">
                    <a16:creationId xmlns:a16="http://schemas.microsoft.com/office/drawing/2014/main" id="{CC9EF69F-243A-2142-8AF8-2F9A9C5126D4}"/>
                  </a:ext>
                </a:extLst>
              </p:cNvPr>
              <p:cNvSpPr>
                <a:spLocks noChangeArrowheads="1"/>
              </p:cNvSpPr>
              <p:nvPr/>
            </p:nvSpPr>
            <p:spPr bwMode="auto">
              <a:xfrm>
                <a:off x="437" y="3022"/>
                <a:ext cx="4396" cy="12"/>
              </a:xfrm>
              <a:prstGeom prst="rect">
                <a:avLst/>
              </a:prstGeom>
              <a:solidFill>
                <a:srgbClr val="E0B7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4" name="Rectangle 196">
                <a:extLst>
                  <a:ext uri="{FF2B5EF4-FFF2-40B4-BE49-F238E27FC236}">
                    <a16:creationId xmlns:a16="http://schemas.microsoft.com/office/drawing/2014/main" id="{B5E7DDE3-670F-DA4F-8FD4-C1DC07665851}"/>
                  </a:ext>
                </a:extLst>
              </p:cNvPr>
              <p:cNvSpPr>
                <a:spLocks noChangeArrowheads="1"/>
              </p:cNvSpPr>
              <p:nvPr/>
            </p:nvSpPr>
            <p:spPr bwMode="auto">
              <a:xfrm>
                <a:off x="437" y="3034"/>
                <a:ext cx="4396" cy="12"/>
              </a:xfrm>
              <a:prstGeom prst="rect">
                <a:avLst/>
              </a:prstGeom>
              <a:solidFill>
                <a:srgbClr val="E0BA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5" name="Rectangle 197">
                <a:extLst>
                  <a:ext uri="{FF2B5EF4-FFF2-40B4-BE49-F238E27FC236}">
                    <a16:creationId xmlns:a16="http://schemas.microsoft.com/office/drawing/2014/main" id="{5C037A06-D304-9E45-B0C2-1FAC1D7BE8C5}"/>
                  </a:ext>
                </a:extLst>
              </p:cNvPr>
              <p:cNvSpPr>
                <a:spLocks noChangeArrowheads="1"/>
              </p:cNvSpPr>
              <p:nvPr/>
            </p:nvSpPr>
            <p:spPr bwMode="auto">
              <a:xfrm>
                <a:off x="437" y="3046"/>
                <a:ext cx="4396" cy="12"/>
              </a:xfrm>
              <a:prstGeom prst="rect">
                <a:avLst/>
              </a:prstGeom>
              <a:solidFill>
                <a:srgbClr val="E1BC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6" name="Rectangle 198">
                <a:extLst>
                  <a:ext uri="{FF2B5EF4-FFF2-40B4-BE49-F238E27FC236}">
                    <a16:creationId xmlns:a16="http://schemas.microsoft.com/office/drawing/2014/main" id="{D6C7447A-79E7-F344-AA76-AC6C28EED20F}"/>
                  </a:ext>
                </a:extLst>
              </p:cNvPr>
              <p:cNvSpPr>
                <a:spLocks noChangeArrowheads="1"/>
              </p:cNvSpPr>
              <p:nvPr/>
            </p:nvSpPr>
            <p:spPr bwMode="auto">
              <a:xfrm>
                <a:off x="437" y="3058"/>
                <a:ext cx="4396" cy="12"/>
              </a:xfrm>
              <a:prstGeom prst="rect">
                <a:avLst/>
              </a:prstGeom>
              <a:solidFill>
                <a:srgbClr val="E2BF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7" name="Rectangle 199">
                <a:extLst>
                  <a:ext uri="{FF2B5EF4-FFF2-40B4-BE49-F238E27FC236}">
                    <a16:creationId xmlns:a16="http://schemas.microsoft.com/office/drawing/2014/main" id="{BD459730-BA6C-AC41-885E-50DD2F6C1CF7}"/>
                  </a:ext>
                </a:extLst>
              </p:cNvPr>
              <p:cNvSpPr>
                <a:spLocks noChangeArrowheads="1"/>
              </p:cNvSpPr>
              <p:nvPr/>
            </p:nvSpPr>
            <p:spPr bwMode="auto">
              <a:xfrm>
                <a:off x="437" y="3070"/>
                <a:ext cx="4396" cy="12"/>
              </a:xfrm>
              <a:prstGeom prst="rect">
                <a:avLst/>
              </a:prstGeom>
              <a:solidFill>
                <a:srgbClr val="E3C2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8" name="Rectangle 200">
                <a:extLst>
                  <a:ext uri="{FF2B5EF4-FFF2-40B4-BE49-F238E27FC236}">
                    <a16:creationId xmlns:a16="http://schemas.microsoft.com/office/drawing/2014/main" id="{A007FA5E-678E-AF4A-A9C5-2F8FCC237D62}"/>
                  </a:ext>
                </a:extLst>
              </p:cNvPr>
              <p:cNvSpPr>
                <a:spLocks noChangeArrowheads="1"/>
              </p:cNvSpPr>
              <p:nvPr/>
            </p:nvSpPr>
            <p:spPr bwMode="auto">
              <a:xfrm>
                <a:off x="437" y="3082"/>
                <a:ext cx="4396" cy="12"/>
              </a:xfrm>
              <a:prstGeom prst="rect">
                <a:avLst/>
              </a:prstGeom>
              <a:solidFill>
                <a:srgbClr val="E4C5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09" name="Rectangle 201">
                <a:extLst>
                  <a:ext uri="{FF2B5EF4-FFF2-40B4-BE49-F238E27FC236}">
                    <a16:creationId xmlns:a16="http://schemas.microsoft.com/office/drawing/2014/main" id="{FB103BFC-8EE5-E541-8210-1298C81649CC}"/>
                  </a:ext>
                </a:extLst>
              </p:cNvPr>
              <p:cNvSpPr>
                <a:spLocks noChangeArrowheads="1"/>
              </p:cNvSpPr>
              <p:nvPr/>
            </p:nvSpPr>
            <p:spPr bwMode="auto">
              <a:xfrm>
                <a:off x="437" y="3094"/>
                <a:ext cx="4396" cy="12"/>
              </a:xfrm>
              <a:prstGeom prst="rect">
                <a:avLst/>
              </a:prstGeom>
              <a:solidFill>
                <a:srgbClr val="E5C7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10" name="Rectangle 202">
                <a:extLst>
                  <a:ext uri="{FF2B5EF4-FFF2-40B4-BE49-F238E27FC236}">
                    <a16:creationId xmlns:a16="http://schemas.microsoft.com/office/drawing/2014/main" id="{BEB90C1E-F679-A348-9B78-919BE17493C5}"/>
                  </a:ext>
                </a:extLst>
              </p:cNvPr>
              <p:cNvSpPr>
                <a:spLocks noChangeArrowheads="1"/>
              </p:cNvSpPr>
              <p:nvPr/>
            </p:nvSpPr>
            <p:spPr bwMode="auto">
              <a:xfrm>
                <a:off x="437" y="3106"/>
                <a:ext cx="4396" cy="13"/>
              </a:xfrm>
              <a:prstGeom prst="rect">
                <a:avLst/>
              </a:prstGeom>
              <a:solidFill>
                <a:srgbClr val="E6CA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11" name="Rectangle 203">
                <a:extLst>
                  <a:ext uri="{FF2B5EF4-FFF2-40B4-BE49-F238E27FC236}">
                    <a16:creationId xmlns:a16="http://schemas.microsoft.com/office/drawing/2014/main" id="{4B4EF8F5-F3E0-704D-BC3A-5417CB9D64A2}"/>
                  </a:ext>
                </a:extLst>
              </p:cNvPr>
              <p:cNvSpPr>
                <a:spLocks noChangeArrowheads="1"/>
              </p:cNvSpPr>
              <p:nvPr/>
            </p:nvSpPr>
            <p:spPr bwMode="auto">
              <a:xfrm>
                <a:off x="437" y="3119"/>
                <a:ext cx="4396" cy="12"/>
              </a:xfrm>
              <a:prstGeom prst="rect">
                <a:avLst/>
              </a:prstGeom>
              <a:solidFill>
                <a:srgbClr val="E6CD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12" name="Rectangle 204">
                <a:extLst>
                  <a:ext uri="{FF2B5EF4-FFF2-40B4-BE49-F238E27FC236}">
                    <a16:creationId xmlns:a16="http://schemas.microsoft.com/office/drawing/2014/main" id="{95D00C48-27C6-224B-9922-759352D12C3A}"/>
                  </a:ext>
                </a:extLst>
              </p:cNvPr>
              <p:cNvSpPr>
                <a:spLocks noChangeArrowheads="1"/>
              </p:cNvSpPr>
              <p:nvPr/>
            </p:nvSpPr>
            <p:spPr bwMode="auto">
              <a:xfrm>
                <a:off x="437" y="3131"/>
                <a:ext cx="4396" cy="12"/>
              </a:xfrm>
              <a:prstGeom prst="rect">
                <a:avLst/>
              </a:prstGeom>
              <a:solidFill>
                <a:srgbClr val="E7D0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913" name="Rectangle 205">
                <a:extLst>
                  <a:ext uri="{FF2B5EF4-FFF2-40B4-BE49-F238E27FC236}">
                    <a16:creationId xmlns:a16="http://schemas.microsoft.com/office/drawing/2014/main" id="{7460D5CD-27B4-6E45-B7A1-5F0614E64DF5}"/>
                  </a:ext>
                </a:extLst>
              </p:cNvPr>
              <p:cNvSpPr>
                <a:spLocks noChangeArrowheads="1"/>
              </p:cNvSpPr>
              <p:nvPr/>
            </p:nvSpPr>
            <p:spPr bwMode="auto">
              <a:xfrm>
                <a:off x="437" y="3143"/>
                <a:ext cx="4396" cy="12"/>
              </a:xfrm>
              <a:prstGeom prst="rect">
                <a:avLst/>
              </a:prstGeom>
              <a:solidFill>
                <a:srgbClr val="E8D2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94699" name="Rectangle 206">
              <a:extLst>
                <a:ext uri="{FF2B5EF4-FFF2-40B4-BE49-F238E27FC236}">
                  <a16:creationId xmlns:a16="http://schemas.microsoft.com/office/drawing/2014/main" id="{DC5F17AD-7C14-7E46-9758-F397DB547C14}"/>
                </a:ext>
              </a:extLst>
            </p:cNvPr>
            <p:cNvSpPr>
              <a:spLocks noChangeArrowheads="1"/>
            </p:cNvSpPr>
            <p:nvPr/>
          </p:nvSpPr>
          <p:spPr bwMode="auto">
            <a:xfrm>
              <a:off x="437" y="3155"/>
              <a:ext cx="4396" cy="12"/>
            </a:xfrm>
            <a:prstGeom prst="rect">
              <a:avLst/>
            </a:prstGeom>
            <a:solidFill>
              <a:srgbClr val="E9D5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0" name="Rectangle 207">
              <a:extLst>
                <a:ext uri="{FF2B5EF4-FFF2-40B4-BE49-F238E27FC236}">
                  <a16:creationId xmlns:a16="http://schemas.microsoft.com/office/drawing/2014/main" id="{A30B327A-DD93-9842-85B5-29BC3303790F}"/>
                </a:ext>
              </a:extLst>
            </p:cNvPr>
            <p:cNvSpPr>
              <a:spLocks noChangeArrowheads="1"/>
            </p:cNvSpPr>
            <p:nvPr/>
          </p:nvSpPr>
          <p:spPr bwMode="auto">
            <a:xfrm>
              <a:off x="437" y="3167"/>
              <a:ext cx="4396" cy="12"/>
            </a:xfrm>
            <a:prstGeom prst="rect">
              <a:avLst/>
            </a:prstGeom>
            <a:solidFill>
              <a:srgbClr val="EAD8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1" name="Rectangle 208">
              <a:extLst>
                <a:ext uri="{FF2B5EF4-FFF2-40B4-BE49-F238E27FC236}">
                  <a16:creationId xmlns:a16="http://schemas.microsoft.com/office/drawing/2014/main" id="{C76568FD-4C6F-6C40-BDAA-5202DE0F6A46}"/>
                </a:ext>
              </a:extLst>
            </p:cNvPr>
            <p:cNvSpPr>
              <a:spLocks noChangeArrowheads="1"/>
            </p:cNvSpPr>
            <p:nvPr/>
          </p:nvSpPr>
          <p:spPr bwMode="auto">
            <a:xfrm>
              <a:off x="437" y="3179"/>
              <a:ext cx="4396" cy="12"/>
            </a:xfrm>
            <a:prstGeom prst="rect">
              <a:avLst/>
            </a:prstGeom>
            <a:solidFill>
              <a:srgbClr val="EBDA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2" name="Rectangle 209">
              <a:extLst>
                <a:ext uri="{FF2B5EF4-FFF2-40B4-BE49-F238E27FC236}">
                  <a16:creationId xmlns:a16="http://schemas.microsoft.com/office/drawing/2014/main" id="{74197042-95A3-B642-81B4-528B6CD4822D}"/>
                </a:ext>
              </a:extLst>
            </p:cNvPr>
            <p:cNvSpPr>
              <a:spLocks noChangeArrowheads="1"/>
            </p:cNvSpPr>
            <p:nvPr/>
          </p:nvSpPr>
          <p:spPr bwMode="auto">
            <a:xfrm>
              <a:off x="437" y="3191"/>
              <a:ext cx="4396" cy="12"/>
            </a:xfrm>
            <a:prstGeom prst="rect">
              <a:avLst/>
            </a:prstGeom>
            <a:solidFill>
              <a:srgbClr val="EBDA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3" name="Rectangle 210">
              <a:extLst>
                <a:ext uri="{FF2B5EF4-FFF2-40B4-BE49-F238E27FC236}">
                  <a16:creationId xmlns:a16="http://schemas.microsoft.com/office/drawing/2014/main" id="{2F5C83E9-05B2-AC44-971B-9146B5792175}"/>
                </a:ext>
              </a:extLst>
            </p:cNvPr>
            <p:cNvSpPr>
              <a:spLocks noChangeArrowheads="1"/>
            </p:cNvSpPr>
            <p:nvPr/>
          </p:nvSpPr>
          <p:spPr bwMode="auto">
            <a:xfrm>
              <a:off x="437" y="3203"/>
              <a:ext cx="4396" cy="12"/>
            </a:xfrm>
            <a:prstGeom prst="rect">
              <a:avLst/>
            </a:prstGeom>
            <a:solidFill>
              <a:srgbClr val="CFB8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4" name="Rectangle 211">
              <a:extLst>
                <a:ext uri="{FF2B5EF4-FFF2-40B4-BE49-F238E27FC236}">
                  <a16:creationId xmlns:a16="http://schemas.microsoft.com/office/drawing/2014/main" id="{4578F85C-5182-2D41-955A-26BC4DA21239}"/>
                </a:ext>
              </a:extLst>
            </p:cNvPr>
            <p:cNvSpPr>
              <a:spLocks noChangeArrowheads="1"/>
            </p:cNvSpPr>
            <p:nvPr/>
          </p:nvSpPr>
          <p:spPr bwMode="auto">
            <a:xfrm>
              <a:off x="437" y="3215"/>
              <a:ext cx="4396" cy="13"/>
            </a:xfrm>
            <a:prstGeom prst="rect">
              <a:avLst/>
            </a:prstGeom>
            <a:solidFill>
              <a:srgbClr val="C3AA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5" name="Rectangle 212">
              <a:extLst>
                <a:ext uri="{FF2B5EF4-FFF2-40B4-BE49-F238E27FC236}">
                  <a16:creationId xmlns:a16="http://schemas.microsoft.com/office/drawing/2014/main" id="{C1EB7120-5B72-9B47-81A7-E857E19DBCF5}"/>
                </a:ext>
              </a:extLst>
            </p:cNvPr>
            <p:cNvSpPr>
              <a:spLocks noChangeArrowheads="1"/>
            </p:cNvSpPr>
            <p:nvPr/>
          </p:nvSpPr>
          <p:spPr bwMode="auto">
            <a:xfrm>
              <a:off x="437" y="3228"/>
              <a:ext cx="4396" cy="12"/>
            </a:xfrm>
            <a:prstGeom prst="rect">
              <a:avLst/>
            </a:prstGeom>
            <a:solidFill>
              <a:srgbClr val="B79C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6" name="Rectangle 213">
              <a:extLst>
                <a:ext uri="{FF2B5EF4-FFF2-40B4-BE49-F238E27FC236}">
                  <a16:creationId xmlns:a16="http://schemas.microsoft.com/office/drawing/2014/main" id="{CE5A9851-BB23-7943-8E4E-7E5735592E68}"/>
                </a:ext>
              </a:extLst>
            </p:cNvPr>
            <p:cNvSpPr>
              <a:spLocks noChangeArrowheads="1"/>
            </p:cNvSpPr>
            <p:nvPr/>
          </p:nvSpPr>
          <p:spPr bwMode="auto">
            <a:xfrm>
              <a:off x="437" y="3240"/>
              <a:ext cx="4396" cy="12"/>
            </a:xfrm>
            <a:prstGeom prst="rect">
              <a:avLst/>
            </a:prstGeom>
            <a:solidFill>
              <a:srgbClr val="AC8E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7" name="Rectangle 214">
              <a:extLst>
                <a:ext uri="{FF2B5EF4-FFF2-40B4-BE49-F238E27FC236}">
                  <a16:creationId xmlns:a16="http://schemas.microsoft.com/office/drawing/2014/main" id="{AB7E9201-BC92-6F4F-BB77-8D44A026BA8B}"/>
                </a:ext>
              </a:extLst>
            </p:cNvPr>
            <p:cNvSpPr>
              <a:spLocks noChangeArrowheads="1"/>
            </p:cNvSpPr>
            <p:nvPr/>
          </p:nvSpPr>
          <p:spPr bwMode="auto">
            <a:xfrm>
              <a:off x="437" y="3252"/>
              <a:ext cx="4396" cy="12"/>
            </a:xfrm>
            <a:prstGeom prst="rect">
              <a:avLst/>
            </a:prstGeom>
            <a:solidFill>
              <a:srgbClr val="A080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8" name="Rectangle 215">
              <a:extLst>
                <a:ext uri="{FF2B5EF4-FFF2-40B4-BE49-F238E27FC236}">
                  <a16:creationId xmlns:a16="http://schemas.microsoft.com/office/drawing/2014/main" id="{BE7BB7AB-4447-064E-B72E-B33B9C2370A3}"/>
                </a:ext>
              </a:extLst>
            </p:cNvPr>
            <p:cNvSpPr>
              <a:spLocks noChangeArrowheads="1"/>
            </p:cNvSpPr>
            <p:nvPr/>
          </p:nvSpPr>
          <p:spPr bwMode="auto">
            <a:xfrm>
              <a:off x="437" y="3264"/>
              <a:ext cx="4396" cy="12"/>
            </a:xfrm>
            <a:prstGeom prst="rect">
              <a:avLst/>
            </a:prstGeom>
            <a:solidFill>
              <a:srgbClr val="9472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09" name="Rectangle 216">
              <a:extLst>
                <a:ext uri="{FF2B5EF4-FFF2-40B4-BE49-F238E27FC236}">
                  <a16:creationId xmlns:a16="http://schemas.microsoft.com/office/drawing/2014/main" id="{3089EF34-03C3-934C-AA12-802E1A53A9DA}"/>
                </a:ext>
              </a:extLst>
            </p:cNvPr>
            <p:cNvSpPr>
              <a:spLocks noChangeArrowheads="1"/>
            </p:cNvSpPr>
            <p:nvPr/>
          </p:nvSpPr>
          <p:spPr bwMode="auto">
            <a:xfrm>
              <a:off x="437" y="3276"/>
              <a:ext cx="4396" cy="12"/>
            </a:xfrm>
            <a:prstGeom prst="rect">
              <a:avLst/>
            </a:prstGeom>
            <a:solidFill>
              <a:srgbClr val="8964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10" name="Rectangle 217">
              <a:extLst>
                <a:ext uri="{FF2B5EF4-FFF2-40B4-BE49-F238E27FC236}">
                  <a16:creationId xmlns:a16="http://schemas.microsoft.com/office/drawing/2014/main" id="{E5FC2CFD-39E2-C14A-AC48-09485BDBB9BA}"/>
                </a:ext>
              </a:extLst>
            </p:cNvPr>
            <p:cNvSpPr>
              <a:spLocks noChangeArrowheads="1"/>
            </p:cNvSpPr>
            <p:nvPr/>
          </p:nvSpPr>
          <p:spPr bwMode="auto">
            <a:xfrm>
              <a:off x="437" y="3288"/>
              <a:ext cx="4396" cy="12"/>
            </a:xfrm>
            <a:prstGeom prst="rect">
              <a:avLst/>
            </a:prstGeom>
            <a:solidFill>
              <a:srgbClr val="7D56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11" name="Rectangle 218">
              <a:extLst>
                <a:ext uri="{FF2B5EF4-FFF2-40B4-BE49-F238E27FC236}">
                  <a16:creationId xmlns:a16="http://schemas.microsoft.com/office/drawing/2014/main" id="{346FF0B1-2389-D442-8BE7-8B1AB2C0B681}"/>
                </a:ext>
              </a:extLst>
            </p:cNvPr>
            <p:cNvSpPr>
              <a:spLocks noChangeArrowheads="1"/>
            </p:cNvSpPr>
            <p:nvPr/>
          </p:nvSpPr>
          <p:spPr bwMode="auto">
            <a:xfrm>
              <a:off x="437" y="3300"/>
              <a:ext cx="4396" cy="12"/>
            </a:xfrm>
            <a:prstGeom prst="rect">
              <a:avLst/>
            </a:prstGeom>
            <a:solidFill>
              <a:srgbClr val="7248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12" name="Rectangle 219">
              <a:extLst>
                <a:ext uri="{FF2B5EF4-FFF2-40B4-BE49-F238E27FC236}">
                  <a16:creationId xmlns:a16="http://schemas.microsoft.com/office/drawing/2014/main" id="{E600288F-741D-2247-B015-FF38ABEA53F5}"/>
                </a:ext>
              </a:extLst>
            </p:cNvPr>
            <p:cNvSpPr>
              <a:spLocks noChangeArrowheads="1"/>
            </p:cNvSpPr>
            <p:nvPr/>
          </p:nvSpPr>
          <p:spPr bwMode="auto">
            <a:xfrm>
              <a:off x="437" y="3312"/>
              <a:ext cx="4396" cy="12"/>
            </a:xfrm>
            <a:prstGeom prst="rect">
              <a:avLst/>
            </a:prstGeom>
            <a:solidFill>
              <a:srgbClr val="663A3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713" name="Rectangle 220">
              <a:extLst>
                <a:ext uri="{FF2B5EF4-FFF2-40B4-BE49-F238E27FC236}">
                  <a16:creationId xmlns:a16="http://schemas.microsoft.com/office/drawing/2014/main" id="{63A6E194-1A54-2947-9C1B-D94A5970CF82}"/>
                </a:ext>
              </a:extLst>
            </p:cNvPr>
            <p:cNvSpPr>
              <a:spLocks noChangeArrowheads="1"/>
            </p:cNvSpPr>
            <p:nvPr/>
          </p:nvSpPr>
          <p:spPr bwMode="auto">
            <a:xfrm>
              <a:off x="437" y="3324"/>
              <a:ext cx="4396" cy="13"/>
            </a:xfrm>
            <a:prstGeom prst="rect">
              <a:avLst/>
            </a:prstGeom>
            <a:solidFill>
              <a:srgbClr val="5526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94565" name="Rectangle 221">
            <a:extLst>
              <a:ext uri="{FF2B5EF4-FFF2-40B4-BE49-F238E27FC236}">
                <a16:creationId xmlns:a16="http://schemas.microsoft.com/office/drawing/2014/main" id="{C7904675-1545-A245-88BC-B36D4ED711F9}"/>
              </a:ext>
            </a:extLst>
          </p:cNvPr>
          <p:cNvSpPr>
            <a:spLocks noChangeArrowheads="1"/>
          </p:cNvSpPr>
          <p:nvPr/>
        </p:nvSpPr>
        <p:spPr bwMode="auto">
          <a:xfrm>
            <a:off x="2209800" y="1676400"/>
            <a:ext cx="6978650" cy="41338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nvGrpSpPr>
          <p:cNvPr id="194566" name="Group 222">
            <a:extLst>
              <a:ext uri="{FF2B5EF4-FFF2-40B4-BE49-F238E27FC236}">
                <a16:creationId xmlns:a16="http://schemas.microsoft.com/office/drawing/2014/main" id="{FBFAF49A-23CB-6740-AF77-4A7DE16E6123}"/>
              </a:ext>
            </a:extLst>
          </p:cNvPr>
          <p:cNvGrpSpPr>
            <a:grpSpLocks/>
          </p:cNvGrpSpPr>
          <p:nvPr/>
        </p:nvGrpSpPr>
        <p:grpSpPr bwMode="auto">
          <a:xfrm>
            <a:off x="4221163" y="4903789"/>
            <a:ext cx="2443162" cy="307975"/>
            <a:chOff x="1670" y="2888"/>
            <a:chExt cx="1539" cy="194"/>
          </a:xfrm>
        </p:grpSpPr>
        <p:sp>
          <p:nvSpPr>
            <p:cNvPr id="194682" name="Rectangle 223">
              <a:extLst>
                <a:ext uri="{FF2B5EF4-FFF2-40B4-BE49-F238E27FC236}">
                  <a16:creationId xmlns:a16="http://schemas.microsoft.com/office/drawing/2014/main" id="{8BD0AE20-4CE7-2544-ABB8-4133BF60C29D}"/>
                </a:ext>
              </a:extLst>
            </p:cNvPr>
            <p:cNvSpPr>
              <a:spLocks noChangeArrowheads="1"/>
            </p:cNvSpPr>
            <p:nvPr/>
          </p:nvSpPr>
          <p:spPr bwMode="auto">
            <a:xfrm>
              <a:off x="1670" y="2888"/>
              <a:ext cx="1539" cy="13"/>
            </a:xfrm>
            <a:prstGeom prst="rect">
              <a:avLst/>
            </a:prstGeom>
            <a:solidFill>
              <a:srgbClr val="494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83" name="Rectangle 224">
              <a:extLst>
                <a:ext uri="{FF2B5EF4-FFF2-40B4-BE49-F238E27FC236}">
                  <a16:creationId xmlns:a16="http://schemas.microsoft.com/office/drawing/2014/main" id="{C92F5310-BF95-674E-907E-2E957CF1C606}"/>
                </a:ext>
              </a:extLst>
            </p:cNvPr>
            <p:cNvSpPr>
              <a:spLocks noChangeArrowheads="1"/>
            </p:cNvSpPr>
            <p:nvPr/>
          </p:nvSpPr>
          <p:spPr bwMode="auto">
            <a:xfrm>
              <a:off x="1670" y="2901"/>
              <a:ext cx="1539" cy="12"/>
            </a:xfrm>
            <a:prstGeom prst="rect">
              <a:avLst/>
            </a:prstGeom>
            <a:solidFill>
              <a:srgbClr val="515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84" name="Rectangle 225">
              <a:extLst>
                <a:ext uri="{FF2B5EF4-FFF2-40B4-BE49-F238E27FC236}">
                  <a16:creationId xmlns:a16="http://schemas.microsoft.com/office/drawing/2014/main" id="{BE22414B-079C-814F-BE99-23A47AAA65AF}"/>
                </a:ext>
              </a:extLst>
            </p:cNvPr>
            <p:cNvSpPr>
              <a:spLocks noChangeArrowheads="1"/>
            </p:cNvSpPr>
            <p:nvPr/>
          </p:nvSpPr>
          <p:spPr bwMode="auto">
            <a:xfrm>
              <a:off x="1670" y="2913"/>
              <a:ext cx="1539" cy="12"/>
            </a:xfrm>
            <a:prstGeom prst="rect">
              <a:avLst/>
            </a:prstGeom>
            <a:solidFill>
              <a:srgbClr val="5E5E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85" name="Rectangle 226">
              <a:extLst>
                <a:ext uri="{FF2B5EF4-FFF2-40B4-BE49-F238E27FC236}">
                  <a16:creationId xmlns:a16="http://schemas.microsoft.com/office/drawing/2014/main" id="{D076B8D4-0E7F-524D-BDE1-B1EDC72CA94C}"/>
                </a:ext>
              </a:extLst>
            </p:cNvPr>
            <p:cNvSpPr>
              <a:spLocks noChangeArrowheads="1"/>
            </p:cNvSpPr>
            <p:nvPr/>
          </p:nvSpPr>
          <p:spPr bwMode="auto">
            <a:xfrm>
              <a:off x="1670" y="2925"/>
              <a:ext cx="1539" cy="12"/>
            </a:xfrm>
            <a:prstGeom prst="rect">
              <a:avLst/>
            </a:prstGeom>
            <a:solidFill>
              <a:srgbClr val="6F6F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86" name="Rectangle 227">
              <a:extLst>
                <a:ext uri="{FF2B5EF4-FFF2-40B4-BE49-F238E27FC236}">
                  <a16:creationId xmlns:a16="http://schemas.microsoft.com/office/drawing/2014/main" id="{9961490B-B664-A648-AB69-164F33288EEE}"/>
                </a:ext>
              </a:extLst>
            </p:cNvPr>
            <p:cNvSpPr>
              <a:spLocks noChangeArrowheads="1"/>
            </p:cNvSpPr>
            <p:nvPr/>
          </p:nvSpPr>
          <p:spPr bwMode="auto">
            <a:xfrm>
              <a:off x="1670" y="2937"/>
              <a:ext cx="1539" cy="12"/>
            </a:xfrm>
            <a:prstGeom prst="rect">
              <a:avLst/>
            </a:prstGeom>
            <a:solidFill>
              <a:srgbClr val="7F7F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87" name="Rectangle 228">
              <a:extLst>
                <a:ext uri="{FF2B5EF4-FFF2-40B4-BE49-F238E27FC236}">
                  <a16:creationId xmlns:a16="http://schemas.microsoft.com/office/drawing/2014/main" id="{E167DAA5-E48E-E44C-9829-7560E81FB4AE}"/>
                </a:ext>
              </a:extLst>
            </p:cNvPr>
            <p:cNvSpPr>
              <a:spLocks noChangeArrowheads="1"/>
            </p:cNvSpPr>
            <p:nvPr/>
          </p:nvSpPr>
          <p:spPr bwMode="auto">
            <a:xfrm>
              <a:off x="1670" y="2949"/>
              <a:ext cx="1539" cy="12"/>
            </a:xfrm>
            <a:prstGeom prst="rect">
              <a:avLst/>
            </a:prstGeom>
            <a:solidFill>
              <a:srgbClr val="8B8B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88" name="Rectangle 229">
              <a:extLst>
                <a:ext uri="{FF2B5EF4-FFF2-40B4-BE49-F238E27FC236}">
                  <a16:creationId xmlns:a16="http://schemas.microsoft.com/office/drawing/2014/main" id="{565AEABE-6F5A-B34C-A15D-A0AAB0F012DF}"/>
                </a:ext>
              </a:extLst>
            </p:cNvPr>
            <p:cNvSpPr>
              <a:spLocks noChangeArrowheads="1"/>
            </p:cNvSpPr>
            <p:nvPr/>
          </p:nvSpPr>
          <p:spPr bwMode="auto">
            <a:xfrm>
              <a:off x="1670" y="2961"/>
              <a:ext cx="1539" cy="12"/>
            </a:xfrm>
            <a:prstGeom prst="rect">
              <a:avLst/>
            </a:prstGeom>
            <a:solidFill>
              <a:srgbClr val="9393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89" name="Rectangle 230">
              <a:extLst>
                <a:ext uri="{FF2B5EF4-FFF2-40B4-BE49-F238E27FC236}">
                  <a16:creationId xmlns:a16="http://schemas.microsoft.com/office/drawing/2014/main" id="{5649BDBE-60E8-694F-87B5-DC7B09013001}"/>
                </a:ext>
              </a:extLst>
            </p:cNvPr>
            <p:cNvSpPr>
              <a:spLocks noChangeArrowheads="1"/>
            </p:cNvSpPr>
            <p:nvPr/>
          </p:nvSpPr>
          <p:spPr bwMode="auto">
            <a:xfrm>
              <a:off x="1670" y="2973"/>
              <a:ext cx="1539" cy="1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90" name="Rectangle 231">
              <a:extLst>
                <a:ext uri="{FF2B5EF4-FFF2-40B4-BE49-F238E27FC236}">
                  <a16:creationId xmlns:a16="http://schemas.microsoft.com/office/drawing/2014/main" id="{214B7ECB-72FC-A94C-938E-CB04422534B1}"/>
                </a:ext>
              </a:extLst>
            </p:cNvPr>
            <p:cNvSpPr>
              <a:spLocks noChangeArrowheads="1"/>
            </p:cNvSpPr>
            <p:nvPr/>
          </p:nvSpPr>
          <p:spPr bwMode="auto">
            <a:xfrm>
              <a:off x="1670" y="2985"/>
              <a:ext cx="1539" cy="1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91" name="Rectangle 232">
              <a:extLst>
                <a:ext uri="{FF2B5EF4-FFF2-40B4-BE49-F238E27FC236}">
                  <a16:creationId xmlns:a16="http://schemas.microsoft.com/office/drawing/2014/main" id="{1E94A555-B61F-8A40-B926-AD2F57BE406A}"/>
                </a:ext>
              </a:extLst>
            </p:cNvPr>
            <p:cNvSpPr>
              <a:spLocks noChangeArrowheads="1"/>
            </p:cNvSpPr>
            <p:nvPr/>
          </p:nvSpPr>
          <p:spPr bwMode="auto">
            <a:xfrm>
              <a:off x="1670" y="2997"/>
              <a:ext cx="1539" cy="13"/>
            </a:xfrm>
            <a:prstGeom prst="rect">
              <a:avLst/>
            </a:prstGeom>
            <a:solidFill>
              <a:srgbClr val="9393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92" name="Rectangle 233">
              <a:extLst>
                <a:ext uri="{FF2B5EF4-FFF2-40B4-BE49-F238E27FC236}">
                  <a16:creationId xmlns:a16="http://schemas.microsoft.com/office/drawing/2014/main" id="{EDDCD95E-734A-6941-88D3-985A75C6F5B5}"/>
                </a:ext>
              </a:extLst>
            </p:cNvPr>
            <p:cNvSpPr>
              <a:spLocks noChangeArrowheads="1"/>
            </p:cNvSpPr>
            <p:nvPr/>
          </p:nvSpPr>
          <p:spPr bwMode="auto">
            <a:xfrm>
              <a:off x="1670" y="3010"/>
              <a:ext cx="1539" cy="12"/>
            </a:xfrm>
            <a:prstGeom prst="rect">
              <a:avLst/>
            </a:prstGeom>
            <a:solidFill>
              <a:srgbClr val="8B8B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93" name="Rectangle 234">
              <a:extLst>
                <a:ext uri="{FF2B5EF4-FFF2-40B4-BE49-F238E27FC236}">
                  <a16:creationId xmlns:a16="http://schemas.microsoft.com/office/drawing/2014/main" id="{6024DC4D-39D5-6B41-B3C2-C8D84D3EEC4F}"/>
                </a:ext>
              </a:extLst>
            </p:cNvPr>
            <p:cNvSpPr>
              <a:spLocks noChangeArrowheads="1"/>
            </p:cNvSpPr>
            <p:nvPr/>
          </p:nvSpPr>
          <p:spPr bwMode="auto">
            <a:xfrm>
              <a:off x="1670" y="3022"/>
              <a:ext cx="1539" cy="12"/>
            </a:xfrm>
            <a:prstGeom prst="rect">
              <a:avLst/>
            </a:prstGeom>
            <a:solidFill>
              <a:srgbClr val="7E7E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94" name="Rectangle 235">
              <a:extLst>
                <a:ext uri="{FF2B5EF4-FFF2-40B4-BE49-F238E27FC236}">
                  <a16:creationId xmlns:a16="http://schemas.microsoft.com/office/drawing/2014/main" id="{9CAB699C-0DB4-E440-8137-6A8ACAB8BF1F}"/>
                </a:ext>
              </a:extLst>
            </p:cNvPr>
            <p:cNvSpPr>
              <a:spLocks noChangeArrowheads="1"/>
            </p:cNvSpPr>
            <p:nvPr/>
          </p:nvSpPr>
          <p:spPr bwMode="auto">
            <a:xfrm>
              <a:off x="1670" y="3034"/>
              <a:ext cx="1539" cy="12"/>
            </a:xfrm>
            <a:prstGeom prst="rect">
              <a:avLst/>
            </a:prstGeom>
            <a:solidFill>
              <a:srgbClr val="6E6E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95" name="Rectangle 236">
              <a:extLst>
                <a:ext uri="{FF2B5EF4-FFF2-40B4-BE49-F238E27FC236}">
                  <a16:creationId xmlns:a16="http://schemas.microsoft.com/office/drawing/2014/main" id="{C7B7BEB6-7704-FF48-8D59-BDE562FDF767}"/>
                </a:ext>
              </a:extLst>
            </p:cNvPr>
            <p:cNvSpPr>
              <a:spLocks noChangeArrowheads="1"/>
            </p:cNvSpPr>
            <p:nvPr/>
          </p:nvSpPr>
          <p:spPr bwMode="auto">
            <a:xfrm>
              <a:off x="1670" y="3046"/>
              <a:ext cx="1539" cy="12"/>
            </a:xfrm>
            <a:prstGeom prst="rect">
              <a:avLst/>
            </a:prstGeom>
            <a:solidFill>
              <a:srgbClr val="5E5E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96" name="Rectangle 237">
              <a:extLst>
                <a:ext uri="{FF2B5EF4-FFF2-40B4-BE49-F238E27FC236}">
                  <a16:creationId xmlns:a16="http://schemas.microsoft.com/office/drawing/2014/main" id="{9674B993-12C8-814B-A2A6-387E73181FBE}"/>
                </a:ext>
              </a:extLst>
            </p:cNvPr>
            <p:cNvSpPr>
              <a:spLocks noChangeArrowheads="1"/>
            </p:cNvSpPr>
            <p:nvPr/>
          </p:nvSpPr>
          <p:spPr bwMode="auto">
            <a:xfrm>
              <a:off x="1670" y="3058"/>
              <a:ext cx="1539" cy="12"/>
            </a:xfrm>
            <a:prstGeom prst="rect">
              <a:avLst/>
            </a:prstGeom>
            <a:solidFill>
              <a:srgbClr val="515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97" name="Rectangle 238">
              <a:extLst>
                <a:ext uri="{FF2B5EF4-FFF2-40B4-BE49-F238E27FC236}">
                  <a16:creationId xmlns:a16="http://schemas.microsoft.com/office/drawing/2014/main" id="{D3674A84-62B8-C145-87AB-C114CEA60DBB}"/>
                </a:ext>
              </a:extLst>
            </p:cNvPr>
            <p:cNvSpPr>
              <a:spLocks noChangeArrowheads="1"/>
            </p:cNvSpPr>
            <p:nvPr/>
          </p:nvSpPr>
          <p:spPr bwMode="auto">
            <a:xfrm>
              <a:off x="1670" y="3070"/>
              <a:ext cx="1539" cy="12"/>
            </a:xfrm>
            <a:prstGeom prst="rect">
              <a:avLst/>
            </a:prstGeom>
            <a:solidFill>
              <a:srgbClr val="4747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94567" name="Group 239">
            <a:extLst>
              <a:ext uri="{FF2B5EF4-FFF2-40B4-BE49-F238E27FC236}">
                <a16:creationId xmlns:a16="http://schemas.microsoft.com/office/drawing/2014/main" id="{F6103A0C-353C-AE44-B888-00511707EC8B}"/>
              </a:ext>
            </a:extLst>
          </p:cNvPr>
          <p:cNvGrpSpPr>
            <a:grpSpLocks/>
          </p:cNvGrpSpPr>
          <p:nvPr/>
        </p:nvGrpSpPr>
        <p:grpSpPr bwMode="auto">
          <a:xfrm>
            <a:off x="4719639" y="4243389"/>
            <a:ext cx="1958975" cy="307975"/>
            <a:chOff x="1976" y="1944"/>
            <a:chExt cx="1233" cy="194"/>
          </a:xfrm>
        </p:grpSpPr>
        <p:sp>
          <p:nvSpPr>
            <p:cNvPr id="194666" name="Rectangle 240">
              <a:extLst>
                <a:ext uri="{FF2B5EF4-FFF2-40B4-BE49-F238E27FC236}">
                  <a16:creationId xmlns:a16="http://schemas.microsoft.com/office/drawing/2014/main" id="{4C782CB9-52BE-5048-BE4E-5D28D8B210BC}"/>
                </a:ext>
              </a:extLst>
            </p:cNvPr>
            <p:cNvSpPr>
              <a:spLocks noChangeArrowheads="1"/>
            </p:cNvSpPr>
            <p:nvPr/>
          </p:nvSpPr>
          <p:spPr bwMode="auto">
            <a:xfrm>
              <a:off x="1976" y="1944"/>
              <a:ext cx="1233" cy="12"/>
            </a:xfrm>
            <a:prstGeom prst="rect">
              <a:avLst/>
            </a:prstGeom>
            <a:solidFill>
              <a:srgbClr val="494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67" name="Rectangle 241">
              <a:extLst>
                <a:ext uri="{FF2B5EF4-FFF2-40B4-BE49-F238E27FC236}">
                  <a16:creationId xmlns:a16="http://schemas.microsoft.com/office/drawing/2014/main" id="{F5257BF4-0ABC-6C48-B702-E444F4CB8D81}"/>
                </a:ext>
              </a:extLst>
            </p:cNvPr>
            <p:cNvSpPr>
              <a:spLocks noChangeArrowheads="1"/>
            </p:cNvSpPr>
            <p:nvPr/>
          </p:nvSpPr>
          <p:spPr bwMode="auto">
            <a:xfrm>
              <a:off x="1976" y="1956"/>
              <a:ext cx="1233" cy="12"/>
            </a:xfrm>
            <a:prstGeom prst="rect">
              <a:avLst/>
            </a:prstGeom>
            <a:solidFill>
              <a:srgbClr val="515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68" name="Rectangle 242">
              <a:extLst>
                <a:ext uri="{FF2B5EF4-FFF2-40B4-BE49-F238E27FC236}">
                  <a16:creationId xmlns:a16="http://schemas.microsoft.com/office/drawing/2014/main" id="{F2557DB1-9034-AC40-8C02-4CCFAEE9E205}"/>
                </a:ext>
              </a:extLst>
            </p:cNvPr>
            <p:cNvSpPr>
              <a:spLocks noChangeArrowheads="1"/>
            </p:cNvSpPr>
            <p:nvPr/>
          </p:nvSpPr>
          <p:spPr bwMode="auto">
            <a:xfrm>
              <a:off x="1976" y="1968"/>
              <a:ext cx="1233" cy="12"/>
            </a:xfrm>
            <a:prstGeom prst="rect">
              <a:avLst/>
            </a:prstGeom>
            <a:solidFill>
              <a:srgbClr val="5E5E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69" name="Rectangle 243">
              <a:extLst>
                <a:ext uri="{FF2B5EF4-FFF2-40B4-BE49-F238E27FC236}">
                  <a16:creationId xmlns:a16="http://schemas.microsoft.com/office/drawing/2014/main" id="{260EA882-7C11-2441-91CD-CAC3D93F8B67}"/>
                </a:ext>
              </a:extLst>
            </p:cNvPr>
            <p:cNvSpPr>
              <a:spLocks noChangeArrowheads="1"/>
            </p:cNvSpPr>
            <p:nvPr/>
          </p:nvSpPr>
          <p:spPr bwMode="auto">
            <a:xfrm>
              <a:off x="1976" y="1980"/>
              <a:ext cx="1233" cy="12"/>
            </a:xfrm>
            <a:prstGeom prst="rect">
              <a:avLst/>
            </a:prstGeom>
            <a:solidFill>
              <a:srgbClr val="6F6F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0" name="Rectangle 244">
              <a:extLst>
                <a:ext uri="{FF2B5EF4-FFF2-40B4-BE49-F238E27FC236}">
                  <a16:creationId xmlns:a16="http://schemas.microsoft.com/office/drawing/2014/main" id="{0539B384-758A-374D-83BE-12DA33F9A0A1}"/>
                </a:ext>
              </a:extLst>
            </p:cNvPr>
            <p:cNvSpPr>
              <a:spLocks noChangeArrowheads="1"/>
            </p:cNvSpPr>
            <p:nvPr/>
          </p:nvSpPr>
          <p:spPr bwMode="auto">
            <a:xfrm>
              <a:off x="1976" y="1992"/>
              <a:ext cx="1233" cy="12"/>
            </a:xfrm>
            <a:prstGeom prst="rect">
              <a:avLst/>
            </a:prstGeom>
            <a:solidFill>
              <a:srgbClr val="7F7F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1" name="Rectangle 245">
              <a:extLst>
                <a:ext uri="{FF2B5EF4-FFF2-40B4-BE49-F238E27FC236}">
                  <a16:creationId xmlns:a16="http://schemas.microsoft.com/office/drawing/2014/main" id="{6134168B-C609-9B4C-AC91-87E243E8073E}"/>
                </a:ext>
              </a:extLst>
            </p:cNvPr>
            <p:cNvSpPr>
              <a:spLocks noChangeArrowheads="1"/>
            </p:cNvSpPr>
            <p:nvPr/>
          </p:nvSpPr>
          <p:spPr bwMode="auto">
            <a:xfrm>
              <a:off x="1976" y="2004"/>
              <a:ext cx="1233" cy="12"/>
            </a:xfrm>
            <a:prstGeom prst="rect">
              <a:avLst/>
            </a:prstGeom>
            <a:solidFill>
              <a:srgbClr val="8B8B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2" name="Rectangle 246">
              <a:extLst>
                <a:ext uri="{FF2B5EF4-FFF2-40B4-BE49-F238E27FC236}">
                  <a16:creationId xmlns:a16="http://schemas.microsoft.com/office/drawing/2014/main" id="{73ACB2F6-BF17-684E-B58D-6A0B069D3B30}"/>
                </a:ext>
              </a:extLst>
            </p:cNvPr>
            <p:cNvSpPr>
              <a:spLocks noChangeArrowheads="1"/>
            </p:cNvSpPr>
            <p:nvPr/>
          </p:nvSpPr>
          <p:spPr bwMode="auto">
            <a:xfrm>
              <a:off x="1976" y="2016"/>
              <a:ext cx="1233" cy="13"/>
            </a:xfrm>
            <a:prstGeom prst="rect">
              <a:avLst/>
            </a:prstGeom>
            <a:solidFill>
              <a:srgbClr val="9393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3" name="Rectangle 247">
              <a:extLst>
                <a:ext uri="{FF2B5EF4-FFF2-40B4-BE49-F238E27FC236}">
                  <a16:creationId xmlns:a16="http://schemas.microsoft.com/office/drawing/2014/main" id="{34913BDF-BD30-E64D-BE40-FCA8A281A7C1}"/>
                </a:ext>
              </a:extLst>
            </p:cNvPr>
            <p:cNvSpPr>
              <a:spLocks noChangeArrowheads="1"/>
            </p:cNvSpPr>
            <p:nvPr/>
          </p:nvSpPr>
          <p:spPr bwMode="auto">
            <a:xfrm>
              <a:off x="1976" y="2029"/>
              <a:ext cx="1233" cy="1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4" name="Rectangle 248">
              <a:extLst>
                <a:ext uri="{FF2B5EF4-FFF2-40B4-BE49-F238E27FC236}">
                  <a16:creationId xmlns:a16="http://schemas.microsoft.com/office/drawing/2014/main" id="{3F30BAEA-E086-4B4B-A2B8-7BD9F1740EF0}"/>
                </a:ext>
              </a:extLst>
            </p:cNvPr>
            <p:cNvSpPr>
              <a:spLocks noChangeArrowheads="1"/>
            </p:cNvSpPr>
            <p:nvPr/>
          </p:nvSpPr>
          <p:spPr bwMode="auto">
            <a:xfrm>
              <a:off x="1976" y="2041"/>
              <a:ext cx="1233" cy="1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5" name="Rectangle 249">
              <a:extLst>
                <a:ext uri="{FF2B5EF4-FFF2-40B4-BE49-F238E27FC236}">
                  <a16:creationId xmlns:a16="http://schemas.microsoft.com/office/drawing/2014/main" id="{87F90368-68B2-B04F-9B0A-CFC6E8963FAF}"/>
                </a:ext>
              </a:extLst>
            </p:cNvPr>
            <p:cNvSpPr>
              <a:spLocks noChangeArrowheads="1"/>
            </p:cNvSpPr>
            <p:nvPr/>
          </p:nvSpPr>
          <p:spPr bwMode="auto">
            <a:xfrm>
              <a:off x="1976" y="2053"/>
              <a:ext cx="1233" cy="12"/>
            </a:xfrm>
            <a:prstGeom prst="rect">
              <a:avLst/>
            </a:prstGeom>
            <a:solidFill>
              <a:srgbClr val="9393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6" name="Rectangle 250">
              <a:extLst>
                <a:ext uri="{FF2B5EF4-FFF2-40B4-BE49-F238E27FC236}">
                  <a16:creationId xmlns:a16="http://schemas.microsoft.com/office/drawing/2014/main" id="{4A3B4C50-60A0-3045-85C6-475619161277}"/>
                </a:ext>
              </a:extLst>
            </p:cNvPr>
            <p:cNvSpPr>
              <a:spLocks noChangeArrowheads="1"/>
            </p:cNvSpPr>
            <p:nvPr/>
          </p:nvSpPr>
          <p:spPr bwMode="auto">
            <a:xfrm>
              <a:off x="1976" y="2065"/>
              <a:ext cx="1233" cy="12"/>
            </a:xfrm>
            <a:prstGeom prst="rect">
              <a:avLst/>
            </a:prstGeom>
            <a:solidFill>
              <a:srgbClr val="8B8B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7" name="Rectangle 251">
              <a:extLst>
                <a:ext uri="{FF2B5EF4-FFF2-40B4-BE49-F238E27FC236}">
                  <a16:creationId xmlns:a16="http://schemas.microsoft.com/office/drawing/2014/main" id="{C11BD99E-2198-ED4D-A942-D7806C4228CB}"/>
                </a:ext>
              </a:extLst>
            </p:cNvPr>
            <p:cNvSpPr>
              <a:spLocks noChangeArrowheads="1"/>
            </p:cNvSpPr>
            <p:nvPr/>
          </p:nvSpPr>
          <p:spPr bwMode="auto">
            <a:xfrm>
              <a:off x="1976" y="2077"/>
              <a:ext cx="1233" cy="12"/>
            </a:xfrm>
            <a:prstGeom prst="rect">
              <a:avLst/>
            </a:prstGeom>
            <a:solidFill>
              <a:srgbClr val="7E7E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8" name="Rectangle 252">
              <a:extLst>
                <a:ext uri="{FF2B5EF4-FFF2-40B4-BE49-F238E27FC236}">
                  <a16:creationId xmlns:a16="http://schemas.microsoft.com/office/drawing/2014/main" id="{3E253065-B5FB-5049-8DA0-FEC2A5F113FC}"/>
                </a:ext>
              </a:extLst>
            </p:cNvPr>
            <p:cNvSpPr>
              <a:spLocks noChangeArrowheads="1"/>
            </p:cNvSpPr>
            <p:nvPr/>
          </p:nvSpPr>
          <p:spPr bwMode="auto">
            <a:xfrm>
              <a:off x="1976" y="2089"/>
              <a:ext cx="1233" cy="12"/>
            </a:xfrm>
            <a:prstGeom prst="rect">
              <a:avLst/>
            </a:prstGeom>
            <a:solidFill>
              <a:srgbClr val="6E6E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79" name="Rectangle 253">
              <a:extLst>
                <a:ext uri="{FF2B5EF4-FFF2-40B4-BE49-F238E27FC236}">
                  <a16:creationId xmlns:a16="http://schemas.microsoft.com/office/drawing/2014/main" id="{094E9967-D7DE-514B-9DC5-20DB75469CBE}"/>
                </a:ext>
              </a:extLst>
            </p:cNvPr>
            <p:cNvSpPr>
              <a:spLocks noChangeArrowheads="1"/>
            </p:cNvSpPr>
            <p:nvPr/>
          </p:nvSpPr>
          <p:spPr bwMode="auto">
            <a:xfrm>
              <a:off x="1976" y="2101"/>
              <a:ext cx="1233" cy="12"/>
            </a:xfrm>
            <a:prstGeom prst="rect">
              <a:avLst/>
            </a:prstGeom>
            <a:solidFill>
              <a:srgbClr val="5E5E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80" name="Rectangle 254">
              <a:extLst>
                <a:ext uri="{FF2B5EF4-FFF2-40B4-BE49-F238E27FC236}">
                  <a16:creationId xmlns:a16="http://schemas.microsoft.com/office/drawing/2014/main" id="{5568AE16-6C48-CA40-8453-513483BFEC24}"/>
                </a:ext>
              </a:extLst>
            </p:cNvPr>
            <p:cNvSpPr>
              <a:spLocks noChangeArrowheads="1"/>
            </p:cNvSpPr>
            <p:nvPr/>
          </p:nvSpPr>
          <p:spPr bwMode="auto">
            <a:xfrm>
              <a:off x="1976" y="2113"/>
              <a:ext cx="1233" cy="12"/>
            </a:xfrm>
            <a:prstGeom prst="rect">
              <a:avLst/>
            </a:prstGeom>
            <a:solidFill>
              <a:srgbClr val="515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81" name="Rectangle 255">
              <a:extLst>
                <a:ext uri="{FF2B5EF4-FFF2-40B4-BE49-F238E27FC236}">
                  <a16:creationId xmlns:a16="http://schemas.microsoft.com/office/drawing/2014/main" id="{F82D3EA8-546C-DA41-AFCC-EA65B51502BF}"/>
                </a:ext>
              </a:extLst>
            </p:cNvPr>
            <p:cNvSpPr>
              <a:spLocks noChangeArrowheads="1"/>
            </p:cNvSpPr>
            <p:nvPr/>
          </p:nvSpPr>
          <p:spPr bwMode="auto">
            <a:xfrm>
              <a:off x="1976" y="2125"/>
              <a:ext cx="1233" cy="13"/>
            </a:xfrm>
            <a:prstGeom prst="rect">
              <a:avLst/>
            </a:prstGeom>
            <a:solidFill>
              <a:srgbClr val="4747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94568" name="Group 257">
            <a:extLst>
              <a:ext uri="{FF2B5EF4-FFF2-40B4-BE49-F238E27FC236}">
                <a16:creationId xmlns:a16="http://schemas.microsoft.com/office/drawing/2014/main" id="{327A121A-69AE-8A40-9BCE-FF6F428F577B}"/>
              </a:ext>
            </a:extLst>
          </p:cNvPr>
          <p:cNvGrpSpPr>
            <a:grpSpLocks/>
          </p:cNvGrpSpPr>
          <p:nvPr/>
        </p:nvGrpSpPr>
        <p:grpSpPr bwMode="auto">
          <a:xfrm>
            <a:off x="5429250" y="3441701"/>
            <a:ext cx="1220788" cy="307975"/>
            <a:chOff x="2440" y="1471"/>
            <a:chExt cx="769" cy="194"/>
          </a:xfrm>
        </p:grpSpPr>
        <p:sp>
          <p:nvSpPr>
            <p:cNvPr id="194650" name="Rectangle 258">
              <a:extLst>
                <a:ext uri="{FF2B5EF4-FFF2-40B4-BE49-F238E27FC236}">
                  <a16:creationId xmlns:a16="http://schemas.microsoft.com/office/drawing/2014/main" id="{A0FFBE24-F74C-7847-96C4-4FAA5CFDD332}"/>
                </a:ext>
              </a:extLst>
            </p:cNvPr>
            <p:cNvSpPr>
              <a:spLocks noChangeArrowheads="1"/>
            </p:cNvSpPr>
            <p:nvPr/>
          </p:nvSpPr>
          <p:spPr bwMode="auto">
            <a:xfrm>
              <a:off x="2440" y="1471"/>
              <a:ext cx="769" cy="13"/>
            </a:xfrm>
            <a:prstGeom prst="rect">
              <a:avLst/>
            </a:prstGeom>
            <a:solidFill>
              <a:srgbClr val="494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51" name="Rectangle 259">
              <a:extLst>
                <a:ext uri="{FF2B5EF4-FFF2-40B4-BE49-F238E27FC236}">
                  <a16:creationId xmlns:a16="http://schemas.microsoft.com/office/drawing/2014/main" id="{9A52D164-18BE-DB47-85DF-9B4A759E7309}"/>
                </a:ext>
              </a:extLst>
            </p:cNvPr>
            <p:cNvSpPr>
              <a:spLocks noChangeArrowheads="1"/>
            </p:cNvSpPr>
            <p:nvPr/>
          </p:nvSpPr>
          <p:spPr bwMode="auto">
            <a:xfrm>
              <a:off x="2440" y="1484"/>
              <a:ext cx="769" cy="12"/>
            </a:xfrm>
            <a:prstGeom prst="rect">
              <a:avLst/>
            </a:prstGeom>
            <a:solidFill>
              <a:srgbClr val="515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52" name="Rectangle 260">
              <a:extLst>
                <a:ext uri="{FF2B5EF4-FFF2-40B4-BE49-F238E27FC236}">
                  <a16:creationId xmlns:a16="http://schemas.microsoft.com/office/drawing/2014/main" id="{62FACAE4-65AF-E64A-BB7B-0E44198C432B}"/>
                </a:ext>
              </a:extLst>
            </p:cNvPr>
            <p:cNvSpPr>
              <a:spLocks noChangeArrowheads="1"/>
            </p:cNvSpPr>
            <p:nvPr/>
          </p:nvSpPr>
          <p:spPr bwMode="auto">
            <a:xfrm>
              <a:off x="2440" y="1496"/>
              <a:ext cx="769" cy="12"/>
            </a:xfrm>
            <a:prstGeom prst="rect">
              <a:avLst/>
            </a:prstGeom>
            <a:solidFill>
              <a:srgbClr val="5E5E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53" name="Rectangle 261">
              <a:extLst>
                <a:ext uri="{FF2B5EF4-FFF2-40B4-BE49-F238E27FC236}">
                  <a16:creationId xmlns:a16="http://schemas.microsoft.com/office/drawing/2014/main" id="{3BCE8D0F-DE6D-BC4C-AFAE-610440BFB81A}"/>
                </a:ext>
              </a:extLst>
            </p:cNvPr>
            <p:cNvSpPr>
              <a:spLocks noChangeArrowheads="1"/>
            </p:cNvSpPr>
            <p:nvPr/>
          </p:nvSpPr>
          <p:spPr bwMode="auto">
            <a:xfrm>
              <a:off x="2440" y="1508"/>
              <a:ext cx="769" cy="12"/>
            </a:xfrm>
            <a:prstGeom prst="rect">
              <a:avLst/>
            </a:prstGeom>
            <a:solidFill>
              <a:srgbClr val="6F6F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54" name="Rectangle 262">
              <a:extLst>
                <a:ext uri="{FF2B5EF4-FFF2-40B4-BE49-F238E27FC236}">
                  <a16:creationId xmlns:a16="http://schemas.microsoft.com/office/drawing/2014/main" id="{75FA6561-2575-3544-B41B-B82B5451F11C}"/>
                </a:ext>
              </a:extLst>
            </p:cNvPr>
            <p:cNvSpPr>
              <a:spLocks noChangeArrowheads="1"/>
            </p:cNvSpPr>
            <p:nvPr/>
          </p:nvSpPr>
          <p:spPr bwMode="auto">
            <a:xfrm>
              <a:off x="2440" y="1520"/>
              <a:ext cx="769" cy="12"/>
            </a:xfrm>
            <a:prstGeom prst="rect">
              <a:avLst/>
            </a:prstGeom>
            <a:solidFill>
              <a:srgbClr val="7F7F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55" name="Rectangle 263">
              <a:extLst>
                <a:ext uri="{FF2B5EF4-FFF2-40B4-BE49-F238E27FC236}">
                  <a16:creationId xmlns:a16="http://schemas.microsoft.com/office/drawing/2014/main" id="{F9CB6971-5F30-BD40-B60B-AAC7BB8034AF}"/>
                </a:ext>
              </a:extLst>
            </p:cNvPr>
            <p:cNvSpPr>
              <a:spLocks noChangeArrowheads="1"/>
            </p:cNvSpPr>
            <p:nvPr/>
          </p:nvSpPr>
          <p:spPr bwMode="auto">
            <a:xfrm>
              <a:off x="2440" y="1532"/>
              <a:ext cx="769" cy="12"/>
            </a:xfrm>
            <a:prstGeom prst="rect">
              <a:avLst/>
            </a:prstGeom>
            <a:solidFill>
              <a:srgbClr val="8B8B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56" name="Rectangle 264">
              <a:extLst>
                <a:ext uri="{FF2B5EF4-FFF2-40B4-BE49-F238E27FC236}">
                  <a16:creationId xmlns:a16="http://schemas.microsoft.com/office/drawing/2014/main" id="{890539FC-8354-6C44-B5AC-98C11E172D9F}"/>
                </a:ext>
              </a:extLst>
            </p:cNvPr>
            <p:cNvSpPr>
              <a:spLocks noChangeArrowheads="1"/>
            </p:cNvSpPr>
            <p:nvPr/>
          </p:nvSpPr>
          <p:spPr bwMode="auto">
            <a:xfrm>
              <a:off x="2440" y="1544"/>
              <a:ext cx="769" cy="12"/>
            </a:xfrm>
            <a:prstGeom prst="rect">
              <a:avLst/>
            </a:prstGeom>
            <a:solidFill>
              <a:srgbClr val="9393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57" name="Rectangle 265">
              <a:extLst>
                <a:ext uri="{FF2B5EF4-FFF2-40B4-BE49-F238E27FC236}">
                  <a16:creationId xmlns:a16="http://schemas.microsoft.com/office/drawing/2014/main" id="{8485E82E-2128-904D-B54D-A9E6F1A262DB}"/>
                </a:ext>
              </a:extLst>
            </p:cNvPr>
            <p:cNvSpPr>
              <a:spLocks noChangeArrowheads="1"/>
            </p:cNvSpPr>
            <p:nvPr/>
          </p:nvSpPr>
          <p:spPr bwMode="auto">
            <a:xfrm>
              <a:off x="2440" y="1556"/>
              <a:ext cx="769" cy="1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58" name="Rectangle 266">
              <a:extLst>
                <a:ext uri="{FF2B5EF4-FFF2-40B4-BE49-F238E27FC236}">
                  <a16:creationId xmlns:a16="http://schemas.microsoft.com/office/drawing/2014/main" id="{8104C260-348A-1D4A-82F3-C5BFDE1348F7}"/>
                </a:ext>
              </a:extLst>
            </p:cNvPr>
            <p:cNvSpPr>
              <a:spLocks noChangeArrowheads="1"/>
            </p:cNvSpPr>
            <p:nvPr/>
          </p:nvSpPr>
          <p:spPr bwMode="auto">
            <a:xfrm>
              <a:off x="2440" y="1568"/>
              <a:ext cx="769" cy="1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59" name="Rectangle 267">
              <a:extLst>
                <a:ext uri="{FF2B5EF4-FFF2-40B4-BE49-F238E27FC236}">
                  <a16:creationId xmlns:a16="http://schemas.microsoft.com/office/drawing/2014/main" id="{73A82148-12FA-3C40-A66E-AF8A10B93736}"/>
                </a:ext>
              </a:extLst>
            </p:cNvPr>
            <p:cNvSpPr>
              <a:spLocks noChangeArrowheads="1"/>
            </p:cNvSpPr>
            <p:nvPr/>
          </p:nvSpPr>
          <p:spPr bwMode="auto">
            <a:xfrm>
              <a:off x="2440" y="1580"/>
              <a:ext cx="769" cy="13"/>
            </a:xfrm>
            <a:prstGeom prst="rect">
              <a:avLst/>
            </a:prstGeom>
            <a:solidFill>
              <a:srgbClr val="9393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60" name="Rectangle 268">
              <a:extLst>
                <a:ext uri="{FF2B5EF4-FFF2-40B4-BE49-F238E27FC236}">
                  <a16:creationId xmlns:a16="http://schemas.microsoft.com/office/drawing/2014/main" id="{E755BD48-0E81-8A42-A242-9D6EF4BC51E5}"/>
                </a:ext>
              </a:extLst>
            </p:cNvPr>
            <p:cNvSpPr>
              <a:spLocks noChangeArrowheads="1"/>
            </p:cNvSpPr>
            <p:nvPr/>
          </p:nvSpPr>
          <p:spPr bwMode="auto">
            <a:xfrm>
              <a:off x="2440" y="1593"/>
              <a:ext cx="769" cy="12"/>
            </a:xfrm>
            <a:prstGeom prst="rect">
              <a:avLst/>
            </a:prstGeom>
            <a:solidFill>
              <a:srgbClr val="8B8B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61" name="Rectangle 269">
              <a:extLst>
                <a:ext uri="{FF2B5EF4-FFF2-40B4-BE49-F238E27FC236}">
                  <a16:creationId xmlns:a16="http://schemas.microsoft.com/office/drawing/2014/main" id="{AA98FA57-E3D0-9842-A38A-BDD2B3AED3C6}"/>
                </a:ext>
              </a:extLst>
            </p:cNvPr>
            <p:cNvSpPr>
              <a:spLocks noChangeArrowheads="1"/>
            </p:cNvSpPr>
            <p:nvPr/>
          </p:nvSpPr>
          <p:spPr bwMode="auto">
            <a:xfrm>
              <a:off x="2440" y="1605"/>
              <a:ext cx="769" cy="12"/>
            </a:xfrm>
            <a:prstGeom prst="rect">
              <a:avLst/>
            </a:prstGeom>
            <a:solidFill>
              <a:srgbClr val="7E7E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62" name="Rectangle 270">
              <a:extLst>
                <a:ext uri="{FF2B5EF4-FFF2-40B4-BE49-F238E27FC236}">
                  <a16:creationId xmlns:a16="http://schemas.microsoft.com/office/drawing/2014/main" id="{6EC80714-C916-EF42-93BF-5270868EAF62}"/>
                </a:ext>
              </a:extLst>
            </p:cNvPr>
            <p:cNvSpPr>
              <a:spLocks noChangeArrowheads="1"/>
            </p:cNvSpPr>
            <p:nvPr/>
          </p:nvSpPr>
          <p:spPr bwMode="auto">
            <a:xfrm>
              <a:off x="2440" y="1617"/>
              <a:ext cx="769" cy="12"/>
            </a:xfrm>
            <a:prstGeom prst="rect">
              <a:avLst/>
            </a:prstGeom>
            <a:solidFill>
              <a:srgbClr val="6E6E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63" name="Rectangle 271">
              <a:extLst>
                <a:ext uri="{FF2B5EF4-FFF2-40B4-BE49-F238E27FC236}">
                  <a16:creationId xmlns:a16="http://schemas.microsoft.com/office/drawing/2014/main" id="{00542782-8522-ED44-98C0-C979C7D8FF18}"/>
                </a:ext>
              </a:extLst>
            </p:cNvPr>
            <p:cNvSpPr>
              <a:spLocks noChangeArrowheads="1"/>
            </p:cNvSpPr>
            <p:nvPr/>
          </p:nvSpPr>
          <p:spPr bwMode="auto">
            <a:xfrm>
              <a:off x="2440" y="1629"/>
              <a:ext cx="769" cy="12"/>
            </a:xfrm>
            <a:prstGeom prst="rect">
              <a:avLst/>
            </a:prstGeom>
            <a:solidFill>
              <a:srgbClr val="5E5E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64" name="Rectangle 272">
              <a:extLst>
                <a:ext uri="{FF2B5EF4-FFF2-40B4-BE49-F238E27FC236}">
                  <a16:creationId xmlns:a16="http://schemas.microsoft.com/office/drawing/2014/main" id="{82A56941-F84E-3541-9132-3F534EB0DCAB}"/>
                </a:ext>
              </a:extLst>
            </p:cNvPr>
            <p:cNvSpPr>
              <a:spLocks noChangeArrowheads="1"/>
            </p:cNvSpPr>
            <p:nvPr/>
          </p:nvSpPr>
          <p:spPr bwMode="auto">
            <a:xfrm>
              <a:off x="2440" y="1641"/>
              <a:ext cx="769" cy="12"/>
            </a:xfrm>
            <a:prstGeom prst="rect">
              <a:avLst/>
            </a:prstGeom>
            <a:solidFill>
              <a:srgbClr val="515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65" name="Rectangle 273">
              <a:extLst>
                <a:ext uri="{FF2B5EF4-FFF2-40B4-BE49-F238E27FC236}">
                  <a16:creationId xmlns:a16="http://schemas.microsoft.com/office/drawing/2014/main" id="{0C17BB7A-2CE8-CD46-BCCA-A4E69877EB9B}"/>
                </a:ext>
              </a:extLst>
            </p:cNvPr>
            <p:cNvSpPr>
              <a:spLocks noChangeArrowheads="1"/>
            </p:cNvSpPr>
            <p:nvPr/>
          </p:nvSpPr>
          <p:spPr bwMode="auto">
            <a:xfrm>
              <a:off x="2440" y="1653"/>
              <a:ext cx="769" cy="12"/>
            </a:xfrm>
            <a:prstGeom prst="rect">
              <a:avLst/>
            </a:prstGeom>
            <a:solidFill>
              <a:srgbClr val="4747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94569" name="Group 275">
            <a:extLst>
              <a:ext uri="{FF2B5EF4-FFF2-40B4-BE49-F238E27FC236}">
                <a16:creationId xmlns:a16="http://schemas.microsoft.com/office/drawing/2014/main" id="{920C701B-D047-5C48-8036-5A1F06109146}"/>
              </a:ext>
            </a:extLst>
          </p:cNvPr>
          <p:cNvGrpSpPr>
            <a:grpSpLocks/>
          </p:cNvGrpSpPr>
          <p:nvPr/>
        </p:nvGrpSpPr>
        <p:grpSpPr bwMode="auto">
          <a:xfrm>
            <a:off x="6380164" y="2716214"/>
            <a:ext cx="250825" cy="307975"/>
            <a:chOff x="3051" y="999"/>
            <a:chExt cx="158" cy="194"/>
          </a:xfrm>
        </p:grpSpPr>
        <p:sp>
          <p:nvSpPr>
            <p:cNvPr id="194634" name="Rectangle 276">
              <a:extLst>
                <a:ext uri="{FF2B5EF4-FFF2-40B4-BE49-F238E27FC236}">
                  <a16:creationId xmlns:a16="http://schemas.microsoft.com/office/drawing/2014/main" id="{907C6305-E2CD-8047-BAC9-011BAD9D26C6}"/>
                </a:ext>
              </a:extLst>
            </p:cNvPr>
            <p:cNvSpPr>
              <a:spLocks noChangeArrowheads="1"/>
            </p:cNvSpPr>
            <p:nvPr/>
          </p:nvSpPr>
          <p:spPr bwMode="auto">
            <a:xfrm>
              <a:off x="3051" y="999"/>
              <a:ext cx="158" cy="12"/>
            </a:xfrm>
            <a:prstGeom prst="rect">
              <a:avLst/>
            </a:prstGeom>
            <a:solidFill>
              <a:srgbClr val="494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35" name="Rectangle 277">
              <a:extLst>
                <a:ext uri="{FF2B5EF4-FFF2-40B4-BE49-F238E27FC236}">
                  <a16:creationId xmlns:a16="http://schemas.microsoft.com/office/drawing/2014/main" id="{0EE85759-CC5B-D842-B38A-699D0ECE0A6B}"/>
                </a:ext>
              </a:extLst>
            </p:cNvPr>
            <p:cNvSpPr>
              <a:spLocks noChangeArrowheads="1"/>
            </p:cNvSpPr>
            <p:nvPr/>
          </p:nvSpPr>
          <p:spPr bwMode="auto">
            <a:xfrm>
              <a:off x="3051" y="1011"/>
              <a:ext cx="158" cy="12"/>
            </a:xfrm>
            <a:prstGeom prst="rect">
              <a:avLst/>
            </a:prstGeom>
            <a:solidFill>
              <a:srgbClr val="515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36" name="Rectangle 278">
              <a:extLst>
                <a:ext uri="{FF2B5EF4-FFF2-40B4-BE49-F238E27FC236}">
                  <a16:creationId xmlns:a16="http://schemas.microsoft.com/office/drawing/2014/main" id="{A78AF280-CC7D-C84D-90D0-6E5205E11C9C}"/>
                </a:ext>
              </a:extLst>
            </p:cNvPr>
            <p:cNvSpPr>
              <a:spLocks noChangeArrowheads="1"/>
            </p:cNvSpPr>
            <p:nvPr/>
          </p:nvSpPr>
          <p:spPr bwMode="auto">
            <a:xfrm>
              <a:off x="3051" y="1023"/>
              <a:ext cx="158" cy="12"/>
            </a:xfrm>
            <a:prstGeom prst="rect">
              <a:avLst/>
            </a:prstGeom>
            <a:solidFill>
              <a:srgbClr val="5E5E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37" name="Rectangle 279">
              <a:extLst>
                <a:ext uri="{FF2B5EF4-FFF2-40B4-BE49-F238E27FC236}">
                  <a16:creationId xmlns:a16="http://schemas.microsoft.com/office/drawing/2014/main" id="{A4C0434F-E123-A34A-8CDC-C806C8060C18}"/>
                </a:ext>
              </a:extLst>
            </p:cNvPr>
            <p:cNvSpPr>
              <a:spLocks noChangeArrowheads="1"/>
            </p:cNvSpPr>
            <p:nvPr/>
          </p:nvSpPr>
          <p:spPr bwMode="auto">
            <a:xfrm>
              <a:off x="3051" y="1035"/>
              <a:ext cx="158" cy="12"/>
            </a:xfrm>
            <a:prstGeom prst="rect">
              <a:avLst/>
            </a:prstGeom>
            <a:solidFill>
              <a:srgbClr val="6F6F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38" name="Rectangle 280">
              <a:extLst>
                <a:ext uri="{FF2B5EF4-FFF2-40B4-BE49-F238E27FC236}">
                  <a16:creationId xmlns:a16="http://schemas.microsoft.com/office/drawing/2014/main" id="{93DA2D29-EA8F-E34A-BADB-F9A00849B626}"/>
                </a:ext>
              </a:extLst>
            </p:cNvPr>
            <p:cNvSpPr>
              <a:spLocks noChangeArrowheads="1"/>
            </p:cNvSpPr>
            <p:nvPr/>
          </p:nvSpPr>
          <p:spPr bwMode="auto">
            <a:xfrm>
              <a:off x="3051" y="1047"/>
              <a:ext cx="158" cy="13"/>
            </a:xfrm>
            <a:prstGeom prst="rect">
              <a:avLst/>
            </a:prstGeom>
            <a:solidFill>
              <a:srgbClr val="7F7F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39" name="Rectangle 281">
              <a:extLst>
                <a:ext uri="{FF2B5EF4-FFF2-40B4-BE49-F238E27FC236}">
                  <a16:creationId xmlns:a16="http://schemas.microsoft.com/office/drawing/2014/main" id="{13FC4021-F97C-8940-A98E-3B6CB0064638}"/>
                </a:ext>
              </a:extLst>
            </p:cNvPr>
            <p:cNvSpPr>
              <a:spLocks noChangeArrowheads="1"/>
            </p:cNvSpPr>
            <p:nvPr/>
          </p:nvSpPr>
          <p:spPr bwMode="auto">
            <a:xfrm>
              <a:off x="3051" y="1060"/>
              <a:ext cx="158" cy="12"/>
            </a:xfrm>
            <a:prstGeom prst="rect">
              <a:avLst/>
            </a:prstGeom>
            <a:solidFill>
              <a:srgbClr val="8B8B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0" name="Rectangle 282">
              <a:extLst>
                <a:ext uri="{FF2B5EF4-FFF2-40B4-BE49-F238E27FC236}">
                  <a16:creationId xmlns:a16="http://schemas.microsoft.com/office/drawing/2014/main" id="{4B248E71-9E23-0B49-A7C1-007AE0B8F624}"/>
                </a:ext>
              </a:extLst>
            </p:cNvPr>
            <p:cNvSpPr>
              <a:spLocks noChangeArrowheads="1"/>
            </p:cNvSpPr>
            <p:nvPr/>
          </p:nvSpPr>
          <p:spPr bwMode="auto">
            <a:xfrm>
              <a:off x="3051" y="1072"/>
              <a:ext cx="158" cy="12"/>
            </a:xfrm>
            <a:prstGeom prst="rect">
              <a:avLst/>
            </a:prstGeom>
            <a:solidFill>
              <a:srgbClr val="9393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1" name="Rectangle 283">
              <a:extLst>
                <a:ext uri="{FF2B5EF4-FFF2-40B4-BE49-F238E27FC236}">
                  <a16:creationId xmlns:a16="http://schemas.microsoft.com/office/drawing/2014/main" id="{5BBD93FF-A400-894E-BC13-D65E4183A438}"/>
                </a:ext>
              </a:extLst>
            </p:cNvPr>
            <p:cNvSpPr>
              <a:spLocks noChangeArrowheads="1"/>
            </p:cNvSpPr>
            <p:nvPr/>
          </p:nvSpPr>
          <p:spPr bwMode="auto">
            <a:xfrm>
              <a:off x="3051" y="1084"/>
              <a:ext cx="158" cy="1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2" name="Rectangle 284">
              <a:extLst>
                <a:ext uri="{FF2B5EF4-FFF2-40B4-BE49-F238E27FC236}">
                  <a16:creationId xmlns:a16="http://schemas.microsoft.com/office/drawing/2014/main" id="{169B9DA5-A041-FF46-8163-7EEFF39205C4}"/>
                </a:ext>
              </a:extLst>
            </p:cNvPr>
            <p:cNvSpPr>
              <a:spLocks noChangeArrowheads="1"/>
            </p:cNvSpPr>
            <p:nvPr/>
          </p:nvSpPr>
          <p:spPr bwMode="auto">
            <a:xfrm>
              <a:off x="3051" y="1096"/>
              <a:ext cx="158" cy="1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3" name="Rectangle 285">
              <a:extLst>
                <a:ext uri="{FF2B5EF4-FFF2-40B4-BE49-F238E27FC236}">
                  <a16:creationId xmlns:a16="http://schemas.microsoft.com/office/drawing/2014/main" id="{F5699EAE-DE54-E645-9CA1-1C8B40AE2CEB}"/>
                </a:ext>
              </a:extLst>
            </p:cNvPr>
            <p:cNvSpPr>
              <a:spLocks noChangeArrowheads="1"/>
            </p:cNvSpPr>
            <p:nvPr/>
          </p:nvSpPr>
          <p:spPr bwMode="auto">
            <a:xfrm>
              <a:off x="3051" y="1108"/>
              <a:ext cx="158" cy="12"/>
            </a:xfrm>
            <a:prstGeom prst="rect">
              <a:avLst/>
            </a:prstGeom>
            <a:solidFill>
              <a:srgbClr val="9393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4" name="Rectangle 286">
              <a:extLst>
                <a:ext uri="{FF2B5EF4-FFF2-40B4-BE49-F238E27FC236}">
                  <a16:creationId xmlns:a16="http://schemas.microsoft.com/office/drawing/2014/main" id="{ACCEBB4F-517D-FB49-8693-9AA435D1C617}"/>
                </a:ext>
              </a:extLst>
            </p:cNvPr>
            <p:cNvSpPr>
              <a:spLocks noChangeArrowheads="1"/>
            </p:cNvSpPr>
            <p:nvPr/>
          </p:nvSpPr>
          <p:spPr bwMode="auto">
            <a:xfrm>
              <a:off x="3051" y="1120"/>
              <a:ext cx="158" cy="12"/>
            </a:xfrm>
            <a:prstGeom prst="rect">
              <a:avLst/>
            </a:prstGeom>
            <a:solidFill>
              <a:srgbClr val="8B8B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5" name="Rectangle 287">
              <a:extLst>
                <a:ext uri="{FF2B5EF4-FFF2-40B4-BE49-F238E27FC236}">
                  <a16:creationId xmlns:a16="http://schemas.microsoft.com/office/drawing/2014/main" id="{C74A4CA4-73C1-B549-AD36-7ADAA496A60D}"/>
                </a:ext>
              </a:extLst>
            </p:cNvPr>
            <p:cNvSpPr>
              <a:spLocks noChangeArrowheads="1"/>
            </p:cNvSpPr>
            <p:nvPr/>
          </p:nvSpPr>
          <p:spPr bwMode="auto">
            <a:xfrm>
              <a:off x="3051" y="1132"/>
              <a:ext cx="158" cy="12"/>
            </a:xfrm>
            <a:prstGeom prst="rect">
              <a:avLst/>
            </a:prstGeom>
            <a:solidFill>
              <a:srgbClr val="7E7E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6" name="Rectangle 288">
              <a:extLst>
                <a:ext uri="{FF2B5EF4-FFF2-40B4-BE49-F238E27FC236}">
                  <a16:creationId xmlns:a16="http://schemas.microsoft.com/office/drawing/2014/main" id="{20423D0C-F617-194B-92B1-D6F4F69B33FF}"/>
                </a:ext>
              </a:extLst>
            </p:cNvPr>
            <p:cNvSpPr>
              <a:spLocks noChangeArrowheads="1"/>
            </p:cNvSpPr>
            <p:nvPr/>
          </p:nvSpPr>
          <p:spPr bwMode="auto">
            <a:xfrm>
              <a:off x="3051" y="1144"/>
              <a:ext cx="158" cy="12"/>
            </a:xfrm>
            <a:prstGeom prst="rect">
              <a:avLst/>
            </a:prstGeom>
            <a:solidFill>
              <a:srgbClr val="6E6E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7" name="Rectangle 289">
              <a:extLst>
                <a:ext uri="{FF2B5EF4-FFF2-40B4-BE49-F238E27FC236}">
                  <a16:creationId xmlns:a16="http://schemas.microsoft.com/office/drawing/2014/main" id="{C94129E3-8663-A349-BA01-28B76F189DC1}"/>
                </a:ext>
              </a:extLst>
            </p:cNvPr>
            <p:cNvSpPr>
              <a:spLocks noChangeArrowheads="1"/>
            </p:cNvSpPr>
            <p:nvPr/>
          </p:nvSpPr>
          <p:spPr bwMode="auto">
            <a:xfrm>
              <a:off x="3051" y="1156"/>
              <a:ext cx="158" cy="13"/>
            </a:xfrm>
            <a:prstGeom prst="rect">
              <a:avLst/>
            </a:prstGeom>
            <a:solidFill>
              <a:srgbClr val="5E5E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8" name="Rectangle 290">
              <a:extLst>
                <a:ext uri="{FF2B5EF4-FFF2-40B4-BE49-F238E27FC236}">
                  <a16:creationId xmlns:a16="http://schemas.microsoft.com/office/drawing/2014/main" id="{99D6D0E2-BAAE-3D4D-927D-51A069C2CC77}"/>
                </a:ext>
              </a:extLst>
            </p:cNvPr>
            <p:cNvSpPr>
              <a:spLocks noChangeArrowheads="1"/>
            </p:cNvSpPr>
            <p:nvPr/>
          </p:nvSpPr>
          <p:spPr bwMode="auto">
            <a:xfrm>
              <a:off x="3051" y="1169"/>
              <a:ext cx="158" cy="12"/>
            </a:xfrm>
            <a:prstGeom prst="rect">
              <a:avLst/>
            </a:prstGeom>
            <a:solidFill>
              <a:srgbClr val="515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49" name="Rectangle 291">
              <a:extLst>
                <a:ext uri="{FF2B5EF4-FFF2-40B4-BE49-F238E27FC236}">
                  <a16:creationId xmlns:a16="http://schemas.microsoft.com/office/drawing/2014/main" id="{63A1A40D-5396-6247-8B51-8636B6CC7ABD}"/>
                </a:ext>
              </a:extLst>
            </p:cNvPr>
            <p:cNvSpPr>
              <a:spLocks noChangeArrowheads="1"/>
            </p:cNvSpPr>
            <p:nvPr/>
          </p:nvSpPr>
          <p:spPr bwMode="auto">
            <a:xfrm>
              <a:off x="3051" y="1181"/>
              <a:ext cx="158" cy="12"/>
            </a:xfrm>
            <a:prstGeom prst="rect">
              <a:avLst/>
            </a:prstGeom>
            <a:solidFill>
              <a:srgbClr val="4747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94570" name="Group 293">
            <a:extLst>
              <a:ext uri="{FF2B5EF4-FFF2-40B4-BE49-F238E27FC236}">
                <a16:creationId xmlns:a16="http://schemas.microsoft.com/office/drawing/2014/main" id="{D2E0F906-8467-AB4C-ADBC-241B937EE6D0}"/>
              </a:ext>
            </a:extLst>
          </p:cNvPr>
          <p:cNvGrpSpPr>
            <a:grpSpLocks/>
          </p:cNvGrpSpPr>
          <p:nvPr/>
        </p:nvGrpSpPr>
        <p:grpSpPr bwMode="auto">
          <a:xfrm>
            <a:off x="6643688" y="3425826"/>
            <a:ext cx="1204912" cy="307975"/>
            <a:chOff x="3209" y="1471"/>
            <a:chExt cx="759" cy="194"/>
          </a:xfrm>
        </p:grpSpPr>
        <p:sp>
          <p:nvSpPr>
            <p:cNvPr id="194618" name="Rectangle 294">
              <a:extLst>
                <a:ext uri="{FF2B5EF4-FFF2-40B4-BE49-F238E27FC236}">
                  <a16:creationId xmlns:a16="http://schemas.microsoft.com/office/drawing/2014/main" id="{616A9C98-B89E-6C4B-A755-4C8860EF1D06}"/>
                </a:ext>
              </a:extLst>
            </p:cNvPr>
            <p:cNvSpPr>
              <a:spLocks noChangeArrowheads="1"/>
            </p:cNvSpPr>
            <p:nvPr/>
          </p:nvSpPr>
          <p:spPr bwMode="auto">
            <a:xfrm>
              <a:off x="3209" y="1471"/>
              <a:ext cx="759" cy="13"/>
            </a:xfrm>
            <a:prstGeom prst="rect">
              <a:avLst/>
            </a:prstGeom>
            <a:solidFill>
              <a:srgbClr val="4917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19" name="Rectangle 295">
              <a:extLst>
                <a:ext uri="{FF2B5EF4-FFF2-40B4-BE49-F238E27FC236}">
                  <a16:creationId xmlns:a16="http://schemas.microsoft.com/office/drawing/2014/main" id="{4C8CFBE7-96C3-9342-B7A9-3B197E5668B3}"/>
                </a:ext>
              </a:extLst>
            </p:cNvPr>
            <p:cNvSpPr>
              <a:spLocks noChangeArrowheads="1"/>
            </p:cNvSpPr>
            <p:nvPr/>
          </p:nvSpPr>
          <p:spPr bwMode="auto">
            <a:xfrm>
              <a:off x="3209" y="1484"/>
              <a:ext cx="759" cy="12"/>
            </a:xfrm>
            <a:prstGeom prst="rect">
              <a:avLst/>
            </a:prstGeom>
            <a:solidFill>
              <a:srgbClr val="511A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0" name="Rectangle 296">
              <a:extLst>
                <a:ext uri="{FF2B5EF4-FFF2-40B4-BE49-F238E27FC236}">
                  <a16:creationId xmlns:a16="http://schemas.microsoft.com/office/drawing/2014/main" id="{F521F4A9-FE26-A248-9A3A-F0C379659BC4}"/>
                </a:ext>
              </a:extLst>
            </p:cNvPr>
            <p:cNvSpPr>
              <a:spLocks noChangeArrowheads="1"/>
            </p:cNvSpPr>
            <p:nvPr/>
          </p:nvSpPr>
          <p:spPr bwMode="auto">
            <a:xfrm>
              <a:off x="3209" y="1496"/>
              <a:ext cx="759" cy="12"/>
            </a:xfrm>
            <a:prstGeom prst="rect">
              <a:avLst/>
            </a:prstGeom>
            <a:solidFill>
              <a:srgbClr val="5E1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1" name="Rectangle 297">
              <a:extLst>
                <a:ext uri="{FF2B5EF4-FFF2-40B4-BE49-F238E27FC236}">
                  <a16:creationId xmlns:a16="http://schemas.microsoft.com/office/drawing/2014/main" id="{1D08CA51-1791-4844-8289-7CB3527322AC}"/>
                </a:ext>
              </a:extLst>
            </p:cNvPr>
            <p:cNvSpPr>
              <a:spLocks noChangeArrowheads="1"/>
            </p:cNvSpPr>
            <p:nvPr/>
          </p:nvSpPr>
          <p:spPr bwMode="auto">
            <a:xfrm>
              <a:off x="3209" y="1508"/>
              <a:ext cx="759" cy="12"/>
            </a:xfrm>
            <a:prstGeom prst="rect">
              <a:avLst/>
            </a:prstGeom>
            <a:solidFill>
              <a:srgbClr val="6F24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2" name="Rectangle 298">
              <a:extLst>
                <a:ext uri="{FF2B5EF4-FFF2-40B4-BE49-F238E27FC236}">
                  <a16:creationId xmlns:a16="http://schemas.microsoft.com/office/drawing/2014/main" id="{CDAD2CCE-5544-174C-8747-0832CE908477}"/>
                </a:ext>
              </a:extLst>
            </p:cNvPr>
            <p:cNvSpPr>
              <a:spLocks noChangeArrowheads="1"/>
            </p:cNvSpPr>
            <p:nvPr/>
          </p:nvSpPr>
          <p:spPr bwMode="auto">
            <a:xfrm>
              <a:off x="3209" y="1520"/>
              <a:ext cx="759" cy="12"/>
            </a:xfrm>
            <a:prstGeom prst="rect">
              <a:avLst/>
            </a:prstGeom>
            <a:solidFill>
              <a:srgbClr val="7F2A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3" name="Rectangle 299">
              <a:extLst>
                <a:ext uri="{FF2B5EF4-FFF2-40B4-BE49-F238E27FC236}">
                  <a16:creationId xmlns:a16="http://schemas.microsoft.com/office/drawing/2014/main" id="{2CCB277B-4A1D-3B48-AFC9-7ECB6F7EA07C}"/>
                </a:ext>
              </a:extLst>
            </p:cNvPr>
            <p:cNvSpPr>
              <a:spLocks noChangeArrowheads="1"/>
            </p:cNvSpPr>
            <p:nvPr/>
          </p:nvSpPr>
          <p:spPr bwMode="auto">
            <a:xfrm>
              <a:off x="3209" y="1532"/>
              <a:ext cx="759" cy="12"/>
            </a:xfrm>
            <a:prstGeom prst="rect">
              <a:avLst/>
            </a:prstGeom>
            <a:solidFill>
              <a:srgbClr val="8B2E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4" name="Rectangle 300">
              <a:extLst>
                <a:ext uri="{FF2B5EF4-FFF2-40B4-BE49-F238E27FC236}">
                  <a16:creationId xmlns:a16="http://schemas.microsoft.com/office/drawing/2014/main" id="{BF526398-00ED-DD49-A0B8-356824746106}"/>
                </a:ext>
              </a:extLst>
            </p:cNvPr>
            <p:cNvSpPr>
              <a:spLocks noChangeArrowheads="1"/>
            </p:cNvSpPr>
            <p:nvPr/>
          </p:nvSpPr>
          <p:spPr bwMode="auto">
            <a:xfrm>
              <a:off x="3209" y="1544"/>
              <a:ext cx="759" cy="12"/>
            </a:xfrm>
            <a:prstGeom prst="rect">
              <a:avLst/>
            </a:prstGeom>
            <a:solidFill>
              <a:srgbClr val="9331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5" name="Rectangle 301">
              <a:extLst>
                <a:ext uri="{FF2B5EF4-FFF2-40B4-BE49-F238E27FC236}">
                  <a16:creationId xmlns:a16="http://schemas.microsoft.com/office/drawing/2014/main" id="{EB54CFC3-6C99-0542-89F3-27BFF0F905FF}"/>
                </a:ext>
              </a:extLst>
            </p:cNvPr>
            <p:cNvSpPr>
              <a:spLocks noChangeArrowheads="1"/>
            </p:cNvSpPr>
            <p:nvPr/>
          </p:nvSpPr>
          <p:spPr bwMode="auto">
            <a:xfrm>
              <a:off x="3209" y="1556"/>
              <a:ext cx="759" cy="12"/>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6" name="Rectangle 302">
              <a:extLst>
                <a:ext uri="{FF2B5EF4-FFF2-40B4-BE49-F238E27FC236}">
                  <a16:creationId xmlns:a16="http://schemas.microsoft.com/office/drawing/2014/main" id="{0B4881C1-FD25-9749-9A90-D37D919979D0}"/>
                </a:ext>
              </a:extLst>
            </p:cNvPr>
            <p:cNvSpPr>
              <a:spLocks noChangeArrowheads="1"/>
            </p:cNvSpPr>
            <p:nvPr/>
          </p:nvSpPr>
          <p:spPr bwMode="auto">
            <a:xfrm>
              <a:off x="3209" y="1568"/>
              <a:ext cx="759" cy="12"/>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7" name="Rectangle 303">
              <a:extLst>
                <a:ext uri="{FF2B5EF4-FFF2-40B4-BE49-F238E27FC236}">
                  <a16:creationId xmlns:a16="http://schemas.microsoft.com/office/drawing/2014/main" id="{FC8DCCF1-AC02-3643-B7FD-01EB6EF17846}"/>
                </a:ext>
              </a:extLst>
            </p:cNvPr>
            <p:cNvSpPr>
              <a:spLocks noChangeArrowheads="1"/>
            </p:cNvSpPr>
            <p:nvPr/>
          </p:nvSpPr>
          <p:spPr bwMode="auto">
            <a:xfrm>
              <a:off x="3209" y="1580"/>
              <a:ext cx="759" cy="13"/>
            </a:xfrm>
            <a:prstGeom prst="rect">
              <a:avLst/>
            </a:prstGeom>
            <a:solidFill>
              <a:srgbClr val="9331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8" name="Rectangle 304">
              <a:extLst>
                <a:ext uri="{FF2B5EF4-FFF2-40B4-BE49-F238E27FC236}">
                  <a16:creationId xmlns:a16="http://schemas.microsoft.com/office/drawing/2014/main" id="{418DFD07-826F-A84C-87E4-57AD4EE9477B}"/>
                </a:ext>
              </a:extLst>
            </p:cNvPr>
            <p:cNvSpPr>
              <a:spLocks noChangeArrowheads="1"/>
            </p:cNvSpPr>
            <p:nvPr/>
          </p:nvSpPr>
          <p:spPr bwMode="auto">
            <a:xfrm>
              <a:off x="3209" y="1593"/>
              <a:ext cx="759" cy="12"/>
            </a:xfrm>
            <a:prstGeom prst="rect">
              <a:avLst/>
            </a:prstGeom>
            <a:solidFill>
              <a:srgbClr val="8B2E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29" name="Rectangle 305">
              <a:extLst>
                <a:ext uri="{FF2B5EF4-FFF2-40B4-BE49-F238E27FC236}">
                  <a16:creationId xmlns:a16="http://schemas.microsoft.com/office/drawing/2014/main" id="{1DC90E1C-68B0-4944-894F-BC66CBA58D57}"/>
                </a:ext>
              </a:extLst>
            </p:cNvPr>
            <p:cNvSpPr>
              <a:spLocks noChangeArrowheads="1"/>
            </p:cNvSpPr>
            <p:nvPr/>
          </p:nvSpPr>
          <p:spPr bwMode="auto">
            <a:xfrm>
              <a:off x="3209" y="1605"/>
              <a:ext cx="759" cy="12"/>
            </a:xfrm>
            <a:prstGeom prst="rect">
              <a:avLst/>
            </a:prstGeom>
            <a:solidFill>
              <a:srgbClr val="7E2A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30" name="Rectangle 306">
              <a:extLst>
                <a:ext uri="{FF2B5EF4-FFF2-40B4-BE49-F238E27FC236}">
                  <a16:creationId xmlns:a16="http://schemas.microsoft.com/office/drawing/2014/main" id="{A8A22FA6-3282-D547-B7D8-2A8A946D4648}"/>
                </a:ext>
              </a:extLst>
            </p:cNvPr>
            <p:cNvSpPr>
              <a:spLocks noChangeArrowheads="1"/>
            </p:cNvSpPr>
            <p:nvPr/>
          </p:nvSpPr>
          <p:spPr bwMode="auto">
            <a:xfrm>
              <a:off x="3209" y="1617"/>
              <a:ext cx="759" cy="12"/>
            </a:xfrm>
            <a:prstGeom prst="rect">
              <a:avLst/>
            </a:prstGeom>
            <a:solidFill>
              <a:srgbClr val="6E24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31" name="Rectangle 307">
              <a:extLst>
                <a:ext uri="{FF2B5EF4-FFF2-40B4-BE49-F238E27FC236}">
                  <a16:creationId xmlns:a16="http://schemas.microsoft.com/office/drawing/2014/main" id="{25DEBEDD-4E7C-E546-8AEA-B35032C63FB8}"/>
                </a:ext>
              </a:extLst>
            </p:cNvPr>
            <p:cNvSpPr>
              <a:spLocks noChangeArrowheads="1"/>
            </p:cNvSpPr>
            <p:nvPr/>
          </p:nvSpPr>
          <p:spPr bwMode="auto">
            <a:xfrm>
              <a:off x="3209" y="1629"/>
              <a:ext cx="759" cy="12"/>
            </a:xfrm>
            <a:prstGeom prst="rect">
              <a:avLst/>
            </a:prstGeom>
            <a:solidFill>
              <a:srgbClr val="5E1F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32" name="Rectangle 308">
              <a:extLst>
                <a:ext uri="{FF2B5EF4-FFF2-40B4-BE49-F238E27FC236}">
                  <a16:creationId xmlns:a16="http://schemas.microsoft.com/office/drawing/2014/main" id="{4708A945-79B4-F047-84E9-178ACE77B2A5}"/>
                </a:ext>
              </a:extLst>
            </p:cNvPr>
            <p:cNvSpPr>
              <a:spLocks noChangeArrowheads="1"/>
            </p:cNvSpPr>
            <p:nvPr/>
          </p:nvSpPr>
          <p:spPr bwMode="auto">
            <a:xfrm>
              <a:off x="3209" y="1641"/>
              <a:ext cx="759" cy="12"/>
            </a:xfrm>
            <a:prstGeom prst="rect">
              <a:avLst/>
            </a:prstGeom>
            <a:solidFill>
              <a:srgbClr val="511A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33" name="Rectangle 309">
              <a:extLst>
                <a:ext uri="{FF2B5EF4-FFF2-40B4-BE49-F238E27FC236}">
                  <a16:creationId xmlns:a16="http://schemas.microsoft.com/office/drawing/2014/main" id="{83F0CA7A-C0FA-1341-9C8B-D2DA2EE71204}"/>
                </a:ext>
              </a:extLst>
            </p:cNvPr>
            <p:cNvSpPr>
              <a:spLocks noChangeArrowheads="1"/>
            </p:cNvSpPr>
            <p:nvPr/>
          </p:nvSpPr>
          <p:spPr bwMode="auto">
            <a:xfrm>
              <a:off x="3209" y="1653"/>
              <a:ext cx="759" cy="12"/>
            </a:xfrm>
            <a:prstGeom prst="rect">
              <a:avLst/>
            </a:prstGeom>
            <a:solidFill>
              <a:srgbClr val="4717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grpSp>
        <p:nvGrpSpPr>
          <p:cNvPr id="194571" name="Group 311">
            <a:extLst>
              <a:ext uri="{FF2B5EF4-FFF2-40B4-BE49-F238E27FC236}">
                <a16:creationId xmlns:a16="http://schemas.microsoft.com/office/drawing/2014/main" id="{6F6879A7-95FA-224E-B48B-6459EB6EEED3}"/>
              </a:ext>
            </a:extLst>
          </p:cNvPr>
          <p:cNvGrpSpPr>
            <a:grpSpLocks/>
          </p:cNvGrpSpPr>
          <p:nvPr/>
        </p:nvGrpSpPr>
        <p:grpSpPr bwMode="auto">
          <a:xfrm>
            <a:off x="6678614" y="2697164"/>
            <a:ext cx="1627187" cy="327025"/>
            <a:chOff x="3209" y="999"/>
            <a:chExt cx="1371" cy="194"/>
          </a:xfrm>
        </p:grpSpPr>
        <p:sp>
          <p:nvSpPr>
            <p:cNvPr id="194602" name="Rectangle 312">
              <a:extLst>
                <a:ext uri="{FF2B5EF4-FFF2-40B4-BE49-F238E27FC236}">
                  <a16:creationId xmlns:a16="http://schemas.microsoft.com/office/drawing/2014/main" id="{F111347D-4A26-DA4B-AF5D-8198382F714D}"/>
                </a:ext>
              </a:extLst>
            </p:cNvPr>
            <p:cNvSpPr>
              <a:spLocks noChangeArrowheads="1"/>
            </p:cNvSpPr>
            <p:nvPr/>
          </p:nvSpPr>
          <p:spPr bwMode="auto">
            <a:xfrm>
              <a:off x="3209" y="999"/>
              <a:ext cx="1371" cy="12"/>
            </a:xfrm>
            <a:prstGeom prst="rect">
              <a:avLst/>
            </a:prstGeom>
            <a:solidFill>
              <a:srgbClr val="4917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03" name="Rectangle 313">
              <a:extLst>
                <a:ext uri="{FF2B5EF4-FFF2-40B4-BE49-F238E27FC236}">
                  <a16:creationId xmlns:a16="http://schemas.microsoft.com/office/drawing/2014/main" id="{6DA22879-8E28-B043-8C3F-4A53D1E201E4}"/>
                </a:ext>
              </a:extLst>
            </p:cNvPr>
            <p:cNvSpPr>
              <a:spLocks noChangeArrowheads="1"/>
            </p:cNvSpPr>
            <p:nvPr/>
          </p:nvSpPr>
          <p:spPr bwMode="auto">
            <a:xfrm>
              <a:off x="3209" y="1011"/>
              <a:ext cx="1371" cy="12"/>
            </a:xfrm>
            <a:prstGeom prst="rect">
              <a:avLst/>
            </a:prstGeom>
            <a:solidFill>
              <a:srgbClr val="511A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04" name="Rectangle 314">
              <a:extLst>
                <a:ext uri="{FF2B5EF4-FFF2-40B4-BE49-F238E27FC236}">
                  <a16:creationId xmlns:a16="http://schemas.microsoft.com/office/drawing/2014/main" id="{EE007A92-F90E-7343-80DD-2DAD8578AF37}"/>
                </a:ext>
              </a:extLst>
            </p:cNvPr>
            <p:cNvSpPr>
              <a:spLocks noChangeArrowheads="1"/>
            </p:cNvSpPr>
            <p:nvPr/>
          </p:nvSpPr>
          <p:spPr bwMode="auto">
            <a:xfrm>
              <a:off x="3209" y="1023"/>
              <a:ext cx="1371" cy="12"/>
            </a:xfrm>
            <a:prstGeom prst="rect">
              <a:avLst/>
            </a:prstGeom>
            <a:solidFill>
              <a:srgbClr val="5E1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05" name="Rectangle 315">
              <a:extLst>
                <a:ext uri="{FF2B5EF4-FFF2-40B4-BE49-F238E27FC236}">
                  <a16:creationId xmlns:a16="http://schemas.microsoft.com/office/drawing/2014/main" id="{E6ABE0AC-98BB-CC4A-A129-F14C4A8842C0}"/>
                </a:ext>
              </a:extLst>
            </p:cNvPr>
            <p:cNvSpPr>
              <a:spLocks noChangeArrowheads="1"/>
            </p:cNvSpPr>
            <p:nvPr/>
          </p:nvSpPr>
          <p:spPr bwMode="auto">
            <a:xfrm>
              <a:off x="3209" y="1035"/>
              <a:ext cx="1371" cy="12"/>
            </a:xfrm>
            <a:prstGeom prst="rect">
              <a:avLst/>
            </a:prstGeom>
            <a:solidFill>
              <a:srgbClr val="6F24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06" name="Rectangle 316">
              <a:extLst>
                <a:ext uri="{FF2B5EF4-FFF2-40B4-BE49-F238E27FC236}">
                  <a16:creationId xmlns:a16="http://schemas.microsoft.com/office/drawing/2014/main" id="{96296787-EC97-824D-9A7B-6F0532B5A1B6}"/>
                </a:ext>
              </a:extLst>
            </p:cNvPr>
            <p:cNvSpPr>
              <a:spLocks noChangeArrowheads="1"/>
            </p:cNvSpPr>
            <p:nvPr/>
          </p:nvSpPr>
          <p:spPr bwMode="auto">
            <a:xfrm>
              <a:off x="3209" y="1047"/>
              <a:ext cx="1371" cy="13"/>
            </a:xfrm>
            <a:prstGeom prst="rect">
              <a:avLst/>
            </a:prstGeom>
            <a:solidFill>
              <a:srgbClr val="7F2A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07" name="Rectangle 317">
              <a:extLst>
                <a:ext uri="{FF2B5EF4-FFF2-40B4-BE49-F238E27FC236}">
                  <a16:creationId xmlns:a16="http://schemas.microsoft.com/office/drawing/2014/main" id="{5CAE5463-AB97-8442-A5BB-032E91A73A43}"/>
                </a:ext>
              </a:extLst>
            </p:cNvPr>
            <p:cNvSpPr>
              <a:spLocks noChangeArrowheads="1"/>
            </p:cNvSpPr>
            <p:nvPr/>
          </p:nvSpPr>
          <p:spPr bwMode="auto">
            <a:xfrm>
              <a:off x="3209" y="1060"/>
              <a:ext cx="1371" cy="12"/>
            </a:xfrm>
            <a:prstGeom prst="rect">
              <a:avLst/>
            </a:prstGeom>
            <a:solidFill>
              <a:srgbClr val="8B2E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08" name="Rectangle 318">
              <a:extLst>
                <a:ext uri="{FF2B5EF4-FFF2-40B4-BE49-F238E27FC236}">
                  <a16:creationId xmlns:a16="http://schemas.microsoft.com/office/drawing/2014/main" id="{A0D6D304-331F-0943-B068-6A712EC538D8}"/>
                </a:ext>
              </a:extLst>
            </p:cNvPr>
            <p:cNvSpPr>
              <a:spLocks noChangeArrowheads="1"/>
            </p:cNvSpPr>
            <p:nvPr/>
          </p:nvSpPr>
          <p:spPr bwMode="auto">
            <a:xfrm>
              <a:off x="3209" y="1072"/>
              <a:ext cx="1371" cy="12"/>
            </a:xfrm>
            <a:prstGeom prst="rect">
              <a:avLst/>
            </a:prstGeom>
            <a:solidFill>
              <a:srgbClr val="9331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09" name="Rectangle 319">
              <a:extLst>
                <a:ext uri="{FF2B5EF4-FFF2-40B4-BE49-F238E27FC236}">
                  <a16:creationId xmlns:a16="http://schemas.microsoft.com/office/drawing/2014/main" id="{AA1DF5C5-770B-0E47-A589-8F9D77A02530}"/>
                </a:ext>
              </a:extLst>
            </p:cNvPr>
            <p:cNvSpPr>
              <a:spLocks noChangeArrowheads="1"/>
            </p:cNvSpPr>
            <p:nvPr/>
          </p:nvSpPr>
          <p:spPr bwMode="auto">
            <a:xfrm>
              <a:off x="3209" y="1084"/>
              <a:ext cx="1371" cy="12"/>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10" name="Rectangle 320">
              <a:extLst>
                <a:ext uri="{FF2B5EF4-FFF2-40B4-BE49-F238E27FC236}">
                  <a16:creationId xmlns:a16="http://schemas.microsoft.com/office/drawing/2014/main" id="{D10B7730-658D-6143-B229-67B5CEFF1183}"/>
                </a:ext>
              </a:extLst>
            </p:cNvPr>
            <p:cNvSpPr>
              <a:spLocks noChangeArrowheads="1"/>
            </p:cNvSpPr>
            <p:nvPr/>
          </p:nvSpPr>
          <p:spPr bwMode="auto">
            <a:xfrm>
              <a:off x="3209" y="1096"/>
              <a:ext cx="1371" cy="12"/>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11" name="Rectangle 321">
              <a:extLst>
                <a:ext uri="{FF2B5EF4-FFF2-40B4-BE49-F238E27FC236}">
                  <a16:creationId xmlns:a16="http://schemas.microsoft.com/office/drawing/2014/main" id="{E3F1BA8C-8B12-BC46-95F2-B367D6752F3D}"/>
                </a:ext>
              </a:extLst>
            </p:cNvPr>
            <p:cNvSpPr>
              <a:spLocks noChangeArrowheads="1"/>
            </p:cNvSpPr>
            <p:nvPr/>
          </p:nvSpPr>
          <p:spPr bwMode="auto">
            <a:xfrm>
              <a:off x="3209" y="1108"/>
              <a:ext cx="1371" cy="12"/>
            </a:xfrm>
            <a:prstGeom prst="rect">
              <a:avLst/>
            </a:prstGeom>
            <a:solidFill>
              <a:srgbClr val="9331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12" name="Rectangle 322">
              <a:extLst>
                <a:ext uri="{FF2B5EF4-FFF2-40B4-BE49-F238E27FC236}">
                  <a16:creationId xmlns:a16="http://schemas.microsoft.com/office/drawing/2014/main" id="{73B2786B-9838-184F-A87E-1C2F2B2967A8}"/>
                </a:ext>
              </a:extLst>
            </p:cNvPr>
            <p:cNvSpPr>
              <a:spLocks noChangeArrowheads="1"/>
            </p:cNvSpPr>
            <p:nvPr/>
          </p:nvSpPr>
          <p:spPr bwMode="auto">
            <a:xfrm>
              <a:off x="3209" y="1120"/>
              <a:ext cx="1371" cy="12"/>
            </a:xfrm>
            <a:prstGeom prst="rect">
              <a:avLst/>
            </a:prstGeom>
            <a:solidFill>
              <a:srgbClr val="8B2E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13" name="Rectangle 323">
              <a:extLst>
                <a:ext uri="{FF2B5EF4-FFF2-40B4-BE49-F238E27FC236}">
                  <a16:creationId xmlns:a16="http://schemas.microsoft.com/office/drawing/2014/main" id="{68CEC9B4-FF40-664A-AF4E-864B8FB215CD}"/>
                </a:ext>
              </a:extLst>
            </p:cNvPr>
            <p:cNvSpPr>
              <a:spLocks noChangeArrowheads="1"/>
            </p:cNvSpPr>
            <p:nvPr/>
          </p:nvSpPr>
          <p:spPr bwMode="auto">
            <a:xfrm>
              <a:off x="3209" y="1132"/>
              <a:ext cx="1371" cy="12"/>
            </a:xfrm>
            <a:prstGeom prst="rect">
              <a:avLst/>
            </a:prstGeom>
            <a:solidFill>
              <a:srgbClr val="7E2A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14" name="Rectangle 324">
              <a:extLst>
                <a:ext uri="{FF2B5EF4-FFF2-40B4-BE49-F238E27FC236}">
                  <a16:creationId xmlns:a16="http://schemas.microsoft.com/office/drawing/2014/main" id="{EAFB6867-D5D0-3E44-B371-E446BD821D17}"/>
                </a:ext>
              </a:extLst>
            </p:cNvPr>
            <p:cNvSpPr>
              <a:spLocks noChangeArrowheads="1"/>
            </p:cNvSpPr>
            <p:nvPr/>
          </p:nvSpPr>
          <p:spPr bwMode="auto">
            <a:xfrm>
              <a:off x="3209" y="1144"/>
              <a:ext cx="1371" cy="12"/>
            </a:xfrm>
            <a:prstGeom prst="rect">
              <a:avLst/>
            </a:prstGeom>
            <a:solidFill>
              <a:srgbClr val="6E24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15" name="Rectangle 325">
              <a:extLst>
                <a:ext uri="{FF2B5EF4-FFF2-40B4-BE49-F238E27FC236}">
                  <a16:creationId xmlns:a16="http://schemas.microsoft.com/office/drawing/2014/main" id="{12C42EAB-FB54-074E-8BD9-9841959E2928}"/>
                </a:ext>
              </a:extLst>
            </p:cNvPr>
            <p:cNvSpPr>
              <a:spLocks noChangeArrowheads="1"/>
            </p:cNvSpPr>
            <p:nvPr/>
          </p:nvSpPr>
          <p:spPr bwMode="auto">
            <a:xfrm>
              <a:off x="3209" y="1156"/>
              <a:ext cx="1371" cy="13"/>
            </a:xfrm>
            <a:prstGeom prst="rect">
              <a:avLst/>
            </a:prstGeom>
            <a:solidFill>
              <a:srgbClr val="5E1F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16" name="Rectangle 326">
              <a:extLst>
                <a:ext uri="{FF2B5EF4-FFF2-40B4-BE49-F238E27FC236}">
                  <a16:creationId xmlns:a16="http://schemas.microsoft.com/office/drawing/2014/main" id="{3771EFE4-92D2-234D-A0A4-7DE4F2D4CAE3}"/>
                </a:ext>
              </a:extLst>
            </p:cNvPr>
            <p:cNvSpPr>
              <a:spLocks noChangeArrowheads="1"/>
            </p:cNvSpPr>
            <p:nvPr/>
          </p:nvSpPr>
          <p:spPr bwMode="auto">
            <a:xfrm>
              <a:off x="3209" y="1169"/>
              <a:ext cx="1371" cy="12"/>
            </a:xfrm>
            <a:prstGeom prst="rect">
              <a:avLst/>
            </a:prstGeom>
            <a:solidFill>
              <a:srgbClr val="511A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17" name="Rectangle 327">
              <a:extLst>
                <a:ext uri="{FF2B5EF4-FFF2-40B4-BE49-F238E27FC236}">
                  <a16:creationId xmlns:a16="http://schemas.microsoft.com/office/drawing/2014/main" id="{D3CA22B2-0182-7B47-BD61-F8C0A6F95EBF}"/>
                </a:ext>
              </a:extLst>
            </p:cNvPr>
            <p:cNvSpPr>
              <a:spLocks noChangeArrowheads="1"/>
            </p:cNvSpPr>
            <p:nvPr/>
          </p:nvSpPr>
          <p:spPr bwMode="auto">
            <a:xfrm>
              <a:off x="3209" y="1181"/>
              <a:ext cx="1371" cy="12"/>
            </a:xfrm>
            <a:prstGeom prst="rect">
              <a:avLst/>
            </a:prstGeom>
            <a:solidFill>
              <a:srgbClr val="4717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94572" name="Rectangle 329">
            <a:extLst>
              <a:ext uri="{FF2B5EF4-FFF2-40B4-BE49-F238E27FC236}">
                <a16:creationId xmlns:a16="http://schemas.microsoft.com/office/drawing/2014/main" id="{14A434F0-4D3C-4941-AAB4-3090E415F231}"/>
              </a:ext>
            </a:extLst>
          </p:cNvPr>
          <p:cNvSpPr>
            <a:spLocks noChangeArrowheads="1"/>
          </p:cNvSpPr>
          <p:nvPr/>
        </p:nvSpPr>
        <p:spPr bwMode="auto">
          <a:xfrm>
            <a:off x="2782888" y="4914900"/>
            <a:ext cx="1295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000000"/>
                </a:solidFill>
              </a:rPr>
              <a:t>Silica Fume</a:t>
            </a:r>
            <a:endParaRPr lang="en-US" altLang="en-US" sz="2400">
              <a:latin typeface="Times New Roman" panose="02020603050405020304" pitchFamily="18" charset="0"/>
            </a:endParaRPr>
          </a:p>
        </p:txBody>
      </p:sp>
      <p:sp>
        <p:nvSpPr>
          <p:cNvPr id="194573" name="Rectangle 330">
            <a:extLst>
              <a:ext uri="{FF2B5EF4-FFF2-40B4-BE49-F238E27FC236}">
                <a16:creationId xmlns:a16="http://schemas.microsoft.com/office/drawing/2014/main" id="{71823C6F-D599-B04C-B4EF-A5B25DC725B0}"/>
              </a:ext>
            </a:extLst>
          </p:cNvPr>
          <p:cNvSpPr>
            <a:spLocks noChangeArrowheads="1"/>
          </p:cNvSpPr>
          <p:nvPr/>
        </p:nvSpPr>
        <p:spPr bwMode="auto">
          <a:xfrm>
            <a:off x="3573464" y="4197350"/>
            <a:ext cx="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latin typeface="Times New Roman" panose="02020603050405020304" pitchFamily="18" charset="0"/>
            </a:endParaRPr>
          </a:p>
          <a:p>
            <a:pPr>
              <a:lnSpc>
                <a:spcPct val="100000"/>
              </a:lnSpc>
              <a:spcAft>
                <a:spcPct val="0"/>
              </a:spcAft>
              <a:buFontTx/>
              <a:buNone/>
            </a:pPr>
            <a:endParaRPr lang="en-US" altLang="en-US" sz="2400">
              <a:latin typeface="Times New Roman" panose="02020603050405020304" pitchFamily="18" charset="0"/>
            </a:endParaRPr>
          </a:p>
        </p:txBody>
      </p:sp>
      <p:sp>
        <p:nvSpPr>
          <p:cNvPr id="194574" name="Rectangle 331">
            <a:extLst>
              <a:ext uri="{FF2B5EF4-FFF2-40B4-BE49-F238E27FC236}">
                <a16:creationId xmlns:a16="http://schemas.microsoft.com/office/drawing/2014/main" id="{C5B2FC94-530F-7445-AFAD-114D83C1A7D9}"/>
              </a:ext>
            </a:extLst>
          </p:cNvPr>
          <p:cNvSpPr>
            <a:spLocks noChangeArrowheads="1"/>
          </p:cNvSpPr>
          <p:nvPr/>
        </p:nvSpPr>
        <p:spPr bwMode="auto">
          <a:xfrm>
            <a:off x="2376488" y="4202113"/>
            <a:ext cx="2279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000000"/>
                </a:solidFill>
              </a:rPr>
              <a:t>Class F Fly Ash</a:t>
            </a:r>
            <a:endParaRPr lang="en-US" altLang="en-US" sz="2400">
              <a:latin typeface="Times New Roman" panose="02020603050405020304" pitchFamily="18" charset="0"/>
            </a:endParaRPr>
          </a:p>
        </p:txBody>
      </p:sp>
      <p:sp>
        <p:nvSpPr>
          <p:cNvPr id="194575" name="Rectangle 332">
            <a:extLst>
              <a:ext uri="{FF2B5EF4-FFF2-40B4-BE49-F238E27FC236}">
                <a16:creationId xmlns:a16="http://schemas.microsoft.com/office/drawing/2014/main" id="{BB6F5311-B959-BC45-B827-5BD67E22E63F}"/>
              </a:ext>
            </a:extLst>
          </p:cNvPr>
          <p:cNvSpPr>
            <a:spLocks noChangeArrowheads="1"/>
          </p:cNvSpPr>
          <p:nvPr/>
        </p:nvSpPr>
        <p:spPr bwMode="auto">
          <a:xfrm>
            <a:off x="2782888" y="3395663"/>
            <a:ext cx="23145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000000"/>
                </a:solidFill>
              </a:rPr>
              <a:t>Class C Fly Ash</a:t>
            </a:r>
            <a:endParaRPr lang="en-US" altLang="en-US" sz="2400">
              <a:latin typeface="Times New Roman" panose="02020603050405020304" pitchFamily="18" charset="0"/>
            </a:endParaRPr>
          </a:p>
        </p:txBody>
      </p:sp>
      <p:sp>
        <p:nvSpPr>
          <p:cNvPr id="194576" name="Rectangle 333">
            <a:extLst>
              <a:ext uri="{FF2B5EF4-FFF2-40B4-BE49-F238E27FC236}">
                <a16:creationId xmlns:a16="http://schemas.microsoft.com/office/drawing/2014/main" id="{D2D5F790-4055-A146-A560-636EDEDFEA5B}"/>
              </a:ext>
            </a:extLst>
          </p:cNvPr>
          <p:cNvSpPr>
            <a:spLocks noChangeArrowheads="1"/>
          </p:cNvSpPr>
          <p:nvPr/>
        </p:nvSpPr>
        <p:spPr bwMode="auto">
          <a:xfrm>
            <a:off x="4806951" y="2673350"/>
            <a:ext cx="649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000000"/>
                </a:solidFill>
              </a:rPr>
              <a:t>Slag</a:t>
            </a:r>
            <a:endParaRPr lang="en-US" altLang="en-US" sz="2400">
              <a:latin typeface="Times New Roman" panose="02020603050405020304" pitchFamily="18" charset="0"/>
            </a:endParaRPr>
          </a:p>
        </p:txBody>
      </p:sp>
      <p:sp>
        <p:nvSpPr>
          <p:cNvPr id="194577" name="Rectangle 334">
            <a:extLst>
              <a:ext uri="{FF2B5EF4-FFF2-40B4-BE49-F238E27FC236}">
                <a16:creationId xmlns:a16="http://schemas.microsoft.com/office/drawing/2014/main" id="{A2042BD9-6D9E-3A4C-AF04-138ED469BB68}"/>
              </a:ext>
            </a:extLst>
          </p:cNvPr>
          <p:cNvSpPr>
            <a:spLocks noChangeArrowheads="1"/>
          </p:cNvSpPr>
          <p:nvPr/>
        </p:nvSpPr>
        <p:spPr bwMode="auto">
          <a:xfrm>
            <a:off x="2209800" y="1676400"/>
            <a:ext cx="6978650" cy="41338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78" name="Line 335">
            <a:extLst>
              <a:ext uri="{FF2B5EF4-FFF2-40B4-BE49-F238E27FC236}">
                <a16:creationId xmlns:a16="http://schemas.microsoft.com/office/drawing/2014/main" id="{B6FF3568-81F5-114F-894E-4160358D6652}"/>
              </a:ext>
            </a:extLst>
          </p:cNvPr>
          <p:cNvSpPr>
            <a:spLocks noChangeShapeType="1"/>
          </p:cNvSpPr>
          <p:nvPr/>
        </p:nvSpPr>
        <p:spPr bwMode="auto">
          <a:xfrm>
            <a:off x="6651625" y="1755775"/>
            <a:ext cx="1588" cy="3576638"/>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579" name="Line 336">
            <a:extLst>
              <a:ext uri="{FF2B5EF4-FFF2-40B4-BE49-F238E27FC236}">
                <a16:creationId xmlns:a16="http://schemas.microsoft.com/office/drawing/2014/main" id="{437E9F7E-A0B6-A044-BA39-4E4F7D1FAEFC}"/>
              </a:ext>
            </a:extLst>
          </p:cNvPr>
          <p:cNvSpPr>
            <a:spLocks noChangeShapeType="1"/>
          </p:cNvSpPr>
          <p:nvPr/>
        </p:nvSpPr>
        <p:spPr bwMode="auto">
          <a:xfrm>
            <a:off x="7162800" y="6248400"/>
            <a:ext cx="1371600" cy="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0" name="Line 337">
            <a:extLst>
              <a:ext uri="{FF2B5EF4-FFF2-40B4-BE49-F238E27FC236}">
                <a16:creationId xmlns:a16="http://schemas.microsoft.com/office/drawing/2014/main" id="{C35124B8-5D52-1F4B-9BBC-D98A86C523DD}"/>
              </a:ext>
            </a:extLst>
          </p:cNvPr>
          <p:cNvSpPr>
            <a:spLocks noChangeShapeType="1"/>
          </p:cNvSpPr>
          <p:nvPr/>
        </p:nvSpPr>
        <p:spPr bwMode="auto">
          <a:xfrm flipH="1">
            <a:off x="5029200" y="6324600"/>
            <a:ext cx="1295400" cy="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1" name="Text Box 338">
            <a:extLst>
              <a:ext uri="{FF2B5EF4-FFF2-40B4-BE49-F238E27FC236}">
                <a16:creationId xmlns:a16="http://schemas.microsoft.com/office/drawing/2014/main" id="{F55D370A-82FC-E741-BF18-B83EB161A094}"/>
              </a:ext>
            </a:extLst>
          </p:cNvPr>
          <p:cNvSpPr txBox="1">
            <a:spLocks noChangeArrowheads="1"/>
          </p:cNvSpPr>
          <p:nvPr/>
        </p:nvSpPr>
        <p:spPr bwMode="auto">
          <a:xfrm>
            <a:off x="4724401" y="5867400"/>
            <a:ext cx="3775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FF"/>
                </a:solidFill>
              </a:rPr>
              <a:t> Pozzolanic         Hydraulic</a:t>
            </a:r>
          </a:p>
        </p:txBody>
      </p:sp>
      <p:sp>
        <p:nvSpPr>
          <p:cNvPr id="194582" name="Line 339">
            <a:extLst>
              <a:ext uri="{FF2B5EF4-FFF2-40B4-BE49-F238E27FC236}">
                <a16:creationId xmlns:a16="http://schemas.microsoft.com/office/drawing/2014/main" id="{FA6C52D0-B2B1-684E-BC78-8EA41B5CA23D}"/>
              </a:ext>
            </a:extLst>
          </p:cNvPr>
          <p:cNvSpPr>
            <a:spLocks noChangeShapeType="1"/>
          </p:cNvSpPr>
          <p:nvPr/>
        </p:nvSpPr>
        <p:spPr bwMode="auto">
          <a:xfrm flipV="1">
            <a:off x="9753600" y="2743200"/>
            <a:ext cx="0" cy="15240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3" name="Text Box 340">
            <a:extLst>
              <a:ext uri="{FF2B5EF4-FFF2-40B4-BE49-F238E27FC236}">
                <a16:creationId xmlns:a16="http://schemas.microsoft.com/office/drawing/2014/main" id="{1F06581A-8BE1-4848-94DB-816BFCD2877D}"/>
              </a:ext>
            </a:extLst>
          </p:cNvPr>
          <p:cNvSpPr txBox="1">
            <a:spLocks noChangeArrowheads="1"/>
          </p:cNvSpPr>
          <p:nvPr/>
        </p:nvSpPr>
        <p:spPr bwMode="auto">
          <a:xfrm>
            <a:off x="9296401" y="4572000"/>
            <a:ext cx="1166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a:solidFill>
                  <a:srgbClr val="0000FF"/>
                </a:solidFill>
              </a:rPr>
              <a:t>% CaO</a:t>
            </a:r>
          </a:p>
        </p:txBody>
      </p:sp>
      <p:grpSp>
        <p:nvGrpSpPr>
          <p:cNvPr id="194584" name="Group 311">
            <a:extLst>
              <a:ext uri="{FF2B5EF4-FFF2-40B4-BE49-F238E27FC236}">
                <a16:creationId xmlns:a16="http://schemas.microsoft.com/office/drawing/2014/main" id="{B6143AD4-5CD5-9B4B-B20A-02FA869A3C18}"/>
              </a:ext>
            </a:extLst>
          </p:cNvPr>
          <p:cNvGrpSpPr>
            <a:grpSpLocks/>
          </p:cNvGrpSpPr>
          <p:nvPr/>
        </p:nvGrpSpPr>
        <p:grpSpPr bwMode="auto">
          <a:xfrm>
            <a:off x="6653214" y="2019301"/>
            <a:ext cx="2338387" cy="358775"/>
            <a:chOff x="3209" y="999"/>
            <a:chExt cx="1371" cy="194"/>
          </a:xfrm>
        </p:grpSpPr>
        <p:sp>
          <p:nvSpPr>
            <p:cNvPr id="194586" name="Rectangle 312">
              <a:extLst>
                <a:ext uri="{FF2B5EF4-FFF2-40B4-BE49-F238E27FC236}">
                  <a16:creationId xmlns:a16="http://schemas.microsoft.com/office/drawing/2014/main" id="{B142098A-670D-CB42-BDEE-EEC4F3CA1D42}"/>
                </a:ext>
              </a:extLst>
            </p:cNvPr>
            <p:cNvSpPr>
              <a:spLocks noChangeArrowheads="1"/>
            </p:cNvSpPr>
            <p:nvPr/>
          </p:nvSpPr>
          <p:spPr bwMode="auto">
            <a:xfrm>
              <a:off x="3209" y="999"/>
              <a:ext cx="1371" cy="12"/>
            </a:xfrm>
            <a:prstGeom prst="rect">
              <a:avLst/>
            </a:prstGeom>
            <a:solidFill>
              <a:srgbClr val="49173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87" name="Rectangle 313">
              <a:extLst>
                <a:ext uri="{FF2B5EF4-FFF2-40B4-BE49-F238E27FC236}">
                  <a16:creationId xmlns:a16="http://schemas.microsoft.com/office/drawing/2014/main" id="{742C5715-33C4-EF4F-A25F-67A7EB3922DA}"/>
                </a:ext>
              </a:extLst>
            </p:cNvPr>
            <p:cNvSpPr>
              <a:spLocks noChangeArrowheads="1"/>
            </p:cNvSpPr>
            <p:nvPr/>
          </p:nvSpPr>
          <p:spPr bwMode="auto">
            <a:xfrm>
              <a:off x="3209" y="1011"/>
              <a:ext cx="1371" cy="12"/>
            </a:xfrm>
            <a:prstGeom prst="rect">
              <a:avLst/>
            </a:prstGeom>
            <a:solidFill>
              <a:srgbClr val="511A3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88" name="Rectangle 314">
              <a:extLst>
                <a:ext uri="{FF2B5EF4-FFF2-40B4-BE49-F238E27FC236}">
                  <a16:creationId xmlns:a16="http://schemas.microsoft.com/office/drawing/2014/main" id="{40DBE2B5-8985-014A-AC8A-FB70649BED22}"/>
                </a:ext>
              </a:extLst>
            </p:cNvPr>
            <p:cNvSpPr>
              <a:spLocks noChangeArrowheads="1"/>
            </p:cNvSpPr>
            <p:nvPr/>
          </p:nvSpPr>
          <p:spPr bwMode="auto">
            <a:xfrm>
              <a:off x="3209" y="1023"/>
              <a:ext cx="1371" cy="12"/>
            </a:xfrm>
            <a:prstGeom prst="rect">
              <a:avLst/>
            </a:prstGeom>
            <a:solidFill>
              <a:srgbClr val="5E1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89" name="Rectangle 315">
              <a:extLst>
                <a:ext uri="{FF2B5EF4-FFF2-40B4-BE49-F238E27FC236}">
                  <a16:creationId xmlns:a16="http://schemas.microsoft.com/office/drawing/2014/main" id="{CCA69196-79D2-6140-BF2D-3E765E25C522}"/>
                </a:ext>
              </a:extLst>
            </p:cNvPr>
            <p:cNvSpPr>
              <a:spLocks noChangeArrowheads="1"/>
            </p:cNvSpPr>
            <p:nvPr/>
          </p:nvSpPr>
          <p:spPr bwMode="auto">
            <a:xfrm>
              <a:off x="3209" y="1035"/>
              <a:ext cx="1371" cy="12"/>
            </a:xfrm>
            <a:prstGeom prst="rect">
              <a:avLst/>
            </a:prstGeom>
            <a:solidFill>
              <a:srgbClr val="6F24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0" name="Rectangle 316">
              <a:extLst>
                <a:ext uri="{FF2B5EF4-FFF2-40B4-BE49-F238E27FC236}">
                  <a16:creationId xmlns:a16="http://schemas.microsoft.com/office/drawing/2014/main" id="{30831859-9019-6145-A7F1-CD455E63842E}"/>
                </a:ext>
              </a:extLst>
            </p:cNvPr>
            <p:cNvSpPr>
              <a:spLocks noChangeArrowheads="1"/>
            </p:cNvSpPr>
            <p:nvPr/>
          </p:nvSpPr>
          <p:spPr bwMode="auto">
            <a:xfrm>
              <a:off x="3209" y="1047"/>
              <a:ext cx="1371" cy="13"/>
            </a:xfrm>
            <a:prstGeom prst="rect">
              <a:avLst/>
            </a:prstGeom>
            <a:solidFill>
              <a:srgbClr val="7F2A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1" name="Rectangle 317">
              <a:extLst>
                <a:ext uri="{FF2B5EF4-FFF2-40B4-BE49-F238E27FC236}">
                  <a16:creationId xmlns:a16="http://schemas.microsoft.com/office/drawing/2014/main" id="{2206DA0A-5C35-E242-932A-98C7913B0743}"/>
                </a:ext>
              </a:extLst>
            </p:cNvPr>
            <p:cNvSpPr>
              <a:spLocks noChangeArrowheads="1"/>
            </p:cNvSpPr>
            <p:nvPr/>
          </p:nvSpPr>
          <p:spPr bwMode="auto">
            <a:xfrm>
              <a:off x="3209" y="1060"/>
              <a:ext cx="1371" cy="12"/>
            </a:xfrm>
            <a:prstGeom prst="rect">
              <a:avLst/>
            </a:prstGeom>
            <a:solidFill>
              <a:srgbClr val="8B2E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2" name="Rectangle 318">
              <a:extLst>
                <a:ext uri="{FF2B5EF4-FFF2-40B4-BE49-F238E27FC236}">
                  <a16:creationId xmlns:a16="http://schemas.microsoft.com/office/drawing/2014/main" id="{66A2CC82-2DD8-5745-8DCD-1501CBDBFDEE}"/>
                </a:ext>
              </a:extLst>
            </p:cNvPr>
            <p:cNvSpPr>
              <a:spLocks noChangeArrowheads="1"/>
            </p:cNvSpPr>
            <p:nvPr/>
          </p:nvSpPr>
          <p:spPr bwMode="auto">
            <a:xfrm>
              <a:off x="3209" y="1072"/>
              <a:ext cx="1371" cy="12"/>
            </a:xfrm>
            <a:prstGeom prst="rect">
              <a:avLst/>
            </a:prstGeom>
            <a:solidFill>
              <a:srgbClr val="9331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3" name="Rectangle 319">
              <a:extLst>
                <a:ext uri="{FF2B5EF4-FFF2-40B4-BE49-F238E27FC236}">
                  <a16:creationId xmlns:a16="http://schemas.microsoft.com/office/drawing/2014/main" id="{C4E575EC-8912-F34D-96D3-55B7CFBB462E}"/>
                </a:ext>
              </a:extLst>
            </p:cNvPr>
            <p:cNvSpPr>
              <a:spLocks noChangeArrowheads="1"/>
            </p:cNvSpPr>
            <p:nvPr/>
          </p:nvSpPr>
          <p:spPr bwMode="auto">
            <a:xfrm>
              <a:off x="3209" y="1084"/>
              <a:ext cx="1371" cy="12"/>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4" name="Rectangle 320">
              <a:extLst>
                <a:ext uri="{FF2B5EF4-FFF2-40B4-BE49-F238E27FC236}">
                  <a16:creationId xmlns:a16="http://schemas.microsoft.com/office/drawing/2014/main" id="{D91DBB41-A703-964B-A55E-4F3C3C7EF2CA}"/>
                </a:ext>
              </a:extLst>
            </p:cNvPr>
            <p:cNvSpPr>
              <a:spLocks noChangeArrowheads="1"/>
            </p:cNvSpPr>
            <p:nvPr/>
          </p:nvSpPr>
          <p:spPr bwMode="auto">
            <a:xfrm>
              <a:off x="3209" y="1096"/>
              <a:ext cx="1371" cy="12"/>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5" name="Rectangle 321">
              <a:extLst>
                <a:ext uri="{FF2B5EF4-FFF2-40B4-BE49-F238E27FC236}">
                  <a16:creationId xmlns:a16="http://schemas.microsoft.com/office/drawing/2014/main" id="{68F99420-1B9B-3D44-A24A-4FD14D7C926E}"/>
                </a:ext>
              </a:extLst>
            </p:cNvPr>
            <p:cNvSpPr>
              <a:spLocks noChangeArrowheads="1"/>
            </p:cNvSpPr>
            <p:nvPr/>
          </p:nvSpPr>
          <p:spPr bwMode="auto">
            <a:xfrm>
              <a:off x="3209" y="1108"/>
              <a:ext cx="1371" cy="12"/>
            </a:xfrm>
            <a:prstGeom prst="rect">
              <a:avLst/>
            </a:prstGeom>
            <a:solidFill>
              <a:srgbClr val="9331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6" name="Rectangle 322">
              <a:extLst>
                <a:ext uri="{FF2B5EF4-FFF2-40B4-BE49-F238E27FC236}">
                  <a16:creationId xmlns:a16="http://schemas.microsoft.com/office/drawing/2014/main" id="{E6B6E3AA-DAC0-E54C-9B4A-5C760AF42C00}"/>
                </a:ext>
              </a:extLst>
            </p:cNvPr>
            <p:cNvSpPr>
              <a:spLocks noChangeArrowheads="1"/>
            </p:cNvSpPr>
            <p:nvPr/>
          </p:nvSpPr>
          <p:spPr bwMode="auto">
            <a:xfrm>
              <a:off x="3209" y="1120"/>
              <a:ext cx="1371" cy="12"/>
            </a:xfrm>
            <a:prstGeom prst="rect">
              <a:avLst/>
            </a:prstGeom>
            <a:solidFill>
              <a:srgbClr val="8B2E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7" name="Rectangle 323">
              <a:extLst>
                <a:ext uri="{FF2B5EF4-FFF2-40B4-BE49-F238E27FC236}">
                  <a16:creationId xmlns:a16="http://schemas.microsoft.com/office/drawing/2014/main" id="{0757D093-57D2-5946-86F5-4334FDE18978}"/>
                </a:ext>
              </a:extLst>
            </p:cNvPr>
            <p:cNvSpPr>
              <a:spLocks noChangeArrowheads="1"/>
            </p:cNvSpPr>
            <p:nvPr/>
          </p:nvSpPr>
          <p:spPr bwMode="auto">
            <a:xfrm>
              <a:off x="3209" y="1132"/>
              <a:ext cx="1371" cy="12"/>
            </a:xfrm>
            <a:prstGeom prst="rect">
              <a:avLst/>
            </a:prstGeom>
            <a:solidFill>
              <a:srgbClr val="7E2A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8" name="Rectangle 324">
              <a:extLst>
                <a:ext uri="{FF2B5EF4-FFF2-40B4-BE49-F238E27FC236}">
                  <a16:creationId xmlns:a16="http://schemas.microsoft.com/office/drawing/2014/main" id="{A10D689B-09EF-AB47-9B59-8F929DB42403}"/>
                </a:ext>
              </a:extLst>
            </p:cNvPr>
            <p:cNvSpPr>
              <a:spLocks noChangeArrowheads="1"/>
            </p:cNvSpPr>
            <p:nvPr/>
          </p:nvSpPr>
          <p:spPr bwMode="auto">
            <a:xfrm>
              <a:off x="3209" y="1144"/>
              <a:ext cx="1371" cy="12"/>
            </a:xfrm>
            <a:prstGeom prst="rect">
              <a:avLst/>
            </a:prstGeom>
            <a:solidFill>
              <a:srgbClr val="6E24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599" name="Rectangle 325">
              <a:extLst>
                <a:ext uri="{FF2B5EF4-FFF2-40B4-BE49-F238E27FC236}">
                  <a16:creationId xmlns:a16="http://schemas.microsoft.com/office/drawing/2014/main" id="{9197CA1E-11D0-6549-AB71-BA3AC548A880}"/>
                </a:ext>
              </a:extLst>
            </p:cNvPr>
            <p:cNvSpPr>
              <a:spLocks noChangeArrowheads="1"/>
            </p:cNvSpPr>
            <p:nvPr/>
          </p:nvSpPr>
          <p:spPr bwMode="auto">
            <a:xfrm>
              <a:off x="3209" y="1156"/>
              <a:ext cx="1371" cy="13"/>
            </a:xfrm>
            <a:prstGeom prst="rect">
              <a:avLst/>
            </a:prstGeom>
            <a:solidFill>
              <a:srgbClr val="5E1F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00" name="Rectangle 326">
              <a:extLst>
                <a:ext uri="{FF2B5EF4-FFF2-40B4-BE49-F238E27FC236}">
                  <a16:creationId xmlns:a16="http://schemas.microsoft.com/office/drawing/2014/main" id="{E2343C33-94B0-1E40-A28E-23B5CA8F87E6}"/>
                </a:ext>
              </a:extLst>
            </p:cNvPr>
            <p:cNvSpPr>
              <a:spLocks noChangeArrowheads="1"/>
            </p:cNvSpPr>
            <p:nvPr/>
          </p:nvSpPr>
          <p:spPr bwMode="auto">
            <a:xfrm>
              <a:off x="3209" y="1169"/>
              <a:ext cx="1371" cy="12"/>
            </a:xfrm>
            <a:prstGeom prst="rect">
              <a:avLst/>
            </a:prstGeom>
            <a:solidFill>
              <a:srgbClr val="511A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sp>
          <p:nvSpPr>
            <p:cNvPr id="194601" name="Rectangle 327">
              <a:extLst>
                <a:ext uri="{FF2B5EF4-FFF2-40B4-BE49-F238E27FC236}">
                  <a16:creationId xmlns:a16="http://schemas.microsoft.com/office/drawing/2014/main" id="{D17D46B6-6320-CC4D-B4E2-4C44BB614DE4}"/>
                </a:ext>
              </a:extLst>
            </p:cNvPr>
            <p:cNvSpPr>
              <a:spLocks noChangeArrowheads="1"/>
            </p:cNvSpPr>
            <p:nvPr/>
          </p:nvSpPr>
          <p:spPr bwMode="auto">
            <a:xfrm>
              <a:off x="3209" y="1181"/>
              <a:ext cx="1371" cy="12"/>
            </a:xfrm>
            <a:prstGeom prst="rect">
              <a:avLst/>
            </a:prstGeom>
            <a:solidFill>
              <a:srgbClr val="47172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2400"/>
            </a:p>
          </p:txBody>
        </p:sp>
      </p:grpSp>
      <p:sp>
        <p:nvSpPr>
          <p:cNvPr id="194585" name="Rectangle 333">
            <a:extLst>
              <a:ext uri="{FF2B5EF4-FFF2-40B4-BE49-F238E27FC236}">
                <a16:creationId xmlns:a16="http://schemas.microsoft.com/office/drawing/2014/main" id="{75ADA555-A4A3-5140-B74C-E9D7C29FC2B5}"/>
              </a:ext>
            </a:extLst>
          </p:cNvPr>
          <p:cNvSpPr>
            <a:spLocks noChangeArrowheads="1"/>
          </p:cNvSpPr>
          <p:nvPr/>
        </p:nvSpPr>
        <p:spPr bwMode="auto">
          <a:xfrm>
            <a:off x="3124200" y="2032000"/>
            <a:ext cx="3263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2400" b="1">
                <a:solidFill>
                  <a:srgbClr val="000000"/>
                </a:solidFill>
              </a:rPr>
              <a:t>Portland Cement</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489933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211" name="Picture 4">
            <a:extLst>
              <a:ext uri="{FF2B5EF4-FFF2-40B4-BE49-F238E27FC236}">
                <a16:creationId xmlns:a16="http://schemas.microsoft.com/office/drawing/2014/main" id="{8217C489-1848-8043-9E84-840B5740C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2" y="2242457"/>
            <a:ext cx="5216946" cy="347424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a:extLst>
              <a:ext uri="{FF2B5EF4-FFF2-40B4-BE49-F238E27FC236}">
                <a16:creationId xmlns:a16="http://schemas.microsoft.com/office/drawing/2014/main" id="{9BE17BCC-E05F-E043-8F56-78277F1D8A47}"/>
              </a:ext>
            </a:extLst>
          </p:cNvPr>
          <p:cNvSpPr txBox="1">
            <a:spLocks noChangeArrowheads="1"/>
          </p:cNvSpPr>
          <p:nvPr/>
        </p:nvSpPr>
        <p:spPr>
          <a:xfrm>
            <a:off x="755375" y="2242457"/>
            <a:ext cx="4883425" cy="3831771"/>
          </a:xfrm>
          <a:prstGeom prst="rect">
            <a:avLst/>
          </a:prstGeom>
        </p:spPr>
        <p:txBody>
          <a:bodyPr>
            <a:normAutofit/>
          </a:bodyPr>
          <a:lstStyle>
            <a:lvl1pPr marL="342900" indent="-342900" algn="l" rtl="0" eaLnBrk="0" fontAlgn="base" hangingPunct="0">
              <a:lnSpc>
                <a:spcPct val="90000"/>
              </a:lnSpc>
              <a:spcBef>
                <a:spcPct val="0"/>
              </a:spcBef>
              <a:spcAft>
                <a:spcPct val="25000"/>
              </a:spcAft>
              <a:buChar char="•"/>
              <a:defRPr sz="3200">
                <a:solidFill>
                  <a:schemeClr val="tx1"/>
                </a:solidFill>
                <a:latin typeface="+mn-lt"/>
                <a:ea typeface="+mn-ea"/>
                <a:cs typeface="+mn-cs"/>
              </a:defRPr>
            </a:lvl1pPr>
            <a:lvl2pPr marL="742950" indent="-285750" algn="l" rtl="0" eaLnBrk="0" fontAlgn="base" hangingPunct="0">
              <a:lnSpc>
                <a:spcPct val="90000"/>
              </a:lnSpc>
              <a:spcBef>
                <a:spcPct val="0"/>
              </a:spcBef>
              <a:spcAft>
                <a:spcPct val="25000"/>
              </a:spcAft>
              <a:buFont typeface="Wingdings" pitchFamily="2" charset="2"/>
              <a:buChar char="§"/>
              <a:defRPr sz="2800">
                <a:solidFill>
                  <a:schemeClr val="tx1"/>
                </a:solidFill>
                <a:latin typeface="+mn-lt"/>
              </a:defRPr>
            </a:lvl2pPr>
            <a:lvl3pPr marL="1143000" indent="-228600" algn="l" rtl="0" eaLnBrk="0" fontAlgn="base" hangingPunct="0">
              <a:lnSpc>
                <a:spcPct val="90000"/>
              </a:lnSpc>
              <a:spcBef>
                <a:spcPct val="0"/>
              </a:spcBef>
              <a:spcAft>
                <a:spcPct val="25000"/>
              </a:spcAft>
              <a:buChar char="•"/>
              <a:defRPr sz="2400">
                <a:solidFill>
                  <a:schemeClr val="tx1"/>
                </a:solidFill>
                <a:latin typeface="+mn-lt"/>
              </a:defRPr>
            </a:lvl3pPr>
            <a:lvl4pPr marL="1600200" indent="-228600" algn="l" rtl="0" eaLnBrk="0" fontAlgn="base" hangingPunct="0">
              <a:lnSpc>
                <a:spcPct val="90000"/>
              </a:lnSpc>
              <a:spcBef>
                <a:spcPct val="0"/>
              </a:spcBef>
              <a:spcAft>
                <a:spcPct val="25000"/>
              </a:spcAft>
              <a:buFont typeface="Wingdings" pitchFamily="2" charset="2"/>
              <a:buChar char="§"/>
              <a:defRPr sz="2000">
                <a:solidFill>
                  <a:schemeClr val="tx1"/>
                </a:solidFill>
                <a:latin typeface="+mn-lt"/>
              </a:defRPr>
            </a:lvl4pPr>
            <a:lvl5pPr marL="2057400" indent="-228600" algn="l" rtl="0" eaLnBrk="0" fontAlgn="base" hangingPunct="0">
              <a:lnSpc>
                <a:spcPct val="90000"/>
              </a:lnSpc>
              <a:spcBef>
                <a:spcPct val="0"/>
              </a:spcBef>
              <a:spcAft>
                <a:spcPct val="25000"/>
              </a:spcAft>
              <a:buChar char="•"/>
              <a:defRPr sz="2000">
                <a:solidFill>
                  <a:schemeClr val="tx1"/>
                </a:solidFill>
                <a:latin typeface="+mn-lt"/>
              </a:defRPr>
            </a:lvl5pPr>
            <a:lvl6pPr marL="2514600" indent="-228600" algn="l" rtl="0" fontAlgn="base">
              <a:lnSpc>
                <a:spcPct val="90000"/>
              </a:lnSpc>
              <a:spcBef>
                <a:spcPct val="0"/>
              </a:spcBef>
              <a:spcAft>
                <a:spcPct val="25000"/>
              </a:spcAft>
              <a:buChar char="•"/>
              <a:defRPr sz="2000">
                <a:solidFill>
                  <a:schemeClr val="tx1"/>
                </a:solidFill>
                <a:latin typeface="+mn-lt"/>
              </a:defRPr>
            </a:lvl6pPr>
            <a:lvl7pPr marL="2971800" indent="-228600" algn="l" rtl="0" fontAlgn="base">
              <a:lnSpc>
                <a:spcPct val="90000"/>
              </a:lnSpc>
              <a:spcBef>
                <a:spcPct val="0"/>
              </a:spcBef>
              <a:spcAft>
                <a:spcPct val="25000"/>
              </a:spcAft>
              <a:buChar char="•"/>
              <a:defRPr sz="2000">
                <a:solidFill>
                  <a:schemeClr val="tx1"/>
                </a:solidFill>
                <a:latin typeface="+mn-lt"/>
              </a:defRPr>
            </a:lvl7pPr>
            <a:lvl8pPr marL="3429000" indent="-228600" algn="l" rtl="0" fontAlgn="base">
              <a:lnSpc>
                <a:spcPct val="90000"/>
              </a:lnSpc>
              <a:spcBef>
                <a:spcPct val="0"/>
              </a:spcBef>
              <a:spcAft>
                <a:spcPct val="25000"/>
              </a:spcAft>
              <a:buChar char="•"/>
              <a:defRPr sz="2000">
                <a:solidFill>
                  <a:schemeClr val="tx1"/>
                </a:solidFill>
                <a:latin typeface="+mn-lt"/>
              </a:defRPr>
            </a:lvl8pPr>
            <a:lvl9pPr marL="3886200" indent="-228600" algn="l" rtl="0" fontAlgn="base">
              <a:lnSpc>
                <a:spcPct val="90000"/>
              </a:lnSpc>
              <a:spcBef>
                <a:spcPct val="0"/>
              </a:spcBef>
              <a:spcAft>
                <a:spcPct val="25000"/>
              </a:spcAft>
              <a:buChar char="•"/>
              <a:defRPr sz="2000">
                <a:solidFill>
                  <a:schemeClr val="tx1"/>
                </a:solidFill>
                <a:latin typeface="+mn-lt"/>
              </a:defRPr>
            </a:lvl9pPr>
          </a:lstStyle>
          <a:p>
            <a:pPr eaLnBrk="1" hangingPunct="1">
              <a:defRPr/>
            </a:pPr>
            <a:r>
              <a:rPr lang="en-US" dirty="0"/>
              <a:t>Simple Definition</a:t>
            </a:r>
            <a:endParaRPr lang="en-US" sz="1400" dirty="0"/>
          </a:p>
          <a:p>
            <a:pPr eaLnBrk="1" hangingPunct="1">
              <a:buFontTx/>
              <a:buNone/>
              <a:defRPr/>
            </a:pPr>
            <a:r>
              <a:rPr lang="en-US" dirty="0"/>
              <a:t>   </a:t>
            </a:r>
            <a:r>
              <a:rPr lang="en-US" sz="2800" dirty="0"/>
              <a:t>The gray powder that reacts with water to create a glue-like material that bonds aggregates together to form concrete</a:t>
            </a:r>
          </a:p>
          <a:p>
            <a:pPr eaLnBrk="1" hangingPunct="1">
              <a:buFontTx/>
              <a:buNone/>
              <a:defRPr/>
            </a:pPr>
            <a:endParaRPr lang="en-US" dirty="0"/>
          </a:p>
          <a:p>
            <a:pPr eaLnBrk="1" hangingPunct="1">
              <a:defRPr/>
            </a:pPr>
            <a:r>
              <a:rPr lang="en-US" dirty="0"/>
              <a:t>Hydraulic Cement</a:t>
            </a:r>
          </a:p>
        </p:txBody>
      </p:sp>
      <p:sp>
        <p:nvSpPr>
          <p:cNvPr id="6" name="Title 1">
            <a:extLst>
              <a:ext uri="{FF2B5EF4-FFF2-40B4-BE49-F238E27FC236}">
                <a16:creationId xmlns:a16="http://schemas.microsoft.com/office/drawing/2014/main" id="{D68B4EA2-704A-4495-B5FC-393BA2E6AA1F}"/>
              </a:ext>
            </a:extLst>
          </p:cNvPr>
          <p:cNvSpPr txBox="1">
            <a:spLocks/>
          </p:cNvSpPr>
          <p:nvPr/>
        </p:nvSpPr>
        <p:spPr>
          <a:xfrm>
            <a:off x="755374" y="1393827"/>
            <a:ext cx="8938431" cy="6744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Portland Cement - Definition</a:t>
            </a:r>
          </a:p>
        </p:txBody>
      </p:sp>
    </p:spTree>
    <p:extLst>
      <p:ext uri="{BB962C8B-B14F-4D97-AF65-F5344CB8AC3E}">
        <p14:creationId xmlns:p14="http://schemas.microsoft.com/office/powerpoint/2010/main" val="371157447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5">
            <a:extLst>
              <a:ext uri="{FF2B5EF4-FFF2-40B4-BE49-F238E27FC236}">
                <a16:creationId xmlns:a16="http://schemas.microsoft.com/office/drawing/2014/main" id="{BEBA5E54-3ECC-5C49-BD08-2AF231EF3B33}"/>
              </a:ext>
            </a:extLst>
          </p:cNvPr>
          <p:cNvSpPr>
            <a:spLocks noGrp="1" noChangeArrowheads="1"/>
          </p:cNvSpPr>
          <p:nvPr>
            <p:ph type="body" idx="1"/>
          </p:nvPr>
        </p:nvSpPr>
        <p:spPr>
          <a:xfrm>
            <a:off x="682829" y="2222696"/>
            <a:ext cx="9952346" cy="3852668"/>
          </a:xfrm>
        </p:spPr>
        <p:txBody>
          <a:bodyPr/>
          <a:lstStyle/>
          <a:p>
            <a:pPr eaLnBrk="1" hangingPunct="1"/>
            <a:r>
              <a:rPr lang="en-US" altLang="en-US" sz="2400" dirty="0"/>
              <a:t>Portland cement is a complex material that is manufactured from natural materials</a:t>
            </a:r>
          </a:p>
          <a:p>
            <a:pPr eaLnBrk="1" hangingPunct="1"/>
            <a:r>
              <a:rPr lang="en-US" altLang="en-US" sz="2400" dirty="0"/>
              <a:t>Pozzolans and Slags are by-products of manufacturing processes</a:t>
            </a:r>
          </a:p>
          <a:p>
            <a:pPr eaLnBrk="1" hangingPunct="1"/>
            <a:r>
              <a:rPr lang="en-US" altLang="en-US" sz="2400" dirty="0"/>
              <a:t>The use of SCM’s can benefit concrete by improving the desired engineering properties</a:t>
            </a:r>
          </a:p>
          <a:p>
            <a:pPr eaLnBrk="1" hangingPunct="1"/>
            <a:r>
              <a:rPr lang="en-US" altLang="en-US" sz="2400" dirty="0"/>
              <a:t>SCM’s also provides an environmental benefit </a:t>
            </a:r>
          </a:p>
        </p:txBody>
      </p:sp>
      <p:sp>
        <p:nvSpPr>
          <p:cNvPr id="4" name="Rectangle 2">
            <a:extLst>
              <a:ext uri="{FF2B5EF4-FFF2-40B4-BE49-F238E27FC236}">
                <a16:creationId xmlns:a16="http://schemas.microsoft.com/office/drawing/2014/main" id="{A4739CF6-3FCB-4B24-B637-D1BEC88606E4}"/>
              </a:ext>
            </a:extLst>
          </p:cNvPr>
          <p:cNvSpPr txBox="1">
            <a:spLocks noChangeArrowheads="1"/>
          </p:cNvSpPr>
          <p:nvPr/>
        </p:nvSpPr>
        <p:spPr>
          <a:xfrm>
            <a:off x="682829" y="1379689"/>
            <a:ext cx="7383259" cy="609600"/>
          </a:xfrm>
          <a:prstGeom prst="rect">
            <a:avLst/>
          </a:prstGeom>
        </p:spPr>
        <p:txBody>
          <a:bodyPr vert="horz" lIns="92075" tIns="46038" rIns="92075" bIns="4603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t>Conclusions</a:t>
            </a:r>
          </a:p>
        </p:txBody>
      </p:sp>
    </p:spTree>
    <p:extLst>
      <p:ext uri="{BB962C8B-B14F-4D97-AF65-F5344CB8AC3E}">
        <p14:creationId xmlns:p14="http://schemas.microsoft.com/office/powerpoint/2010/main" val="446654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3" descr="PipeStack1">
            <a:extLst>
              <a:ext uri="{FF2B5EF4-FFF2-40B4-BE49-F238E27FC236}">
                <a16:creationId xmlns:a16="http://schemas.microsoft.com/office/drawing/2014/main" id="{DD25F3BF-DDE7-7A41-982A-8D314F422264}"/>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0454" r="10274" b="14724"/>
          <a:stretch/>
        </p:blipFill>
        <p:spPr>
          <a:xfrm>
            <a:off x="-130630" y="0"/>
            <a:ext cx="12322629" cy="6858000"/>
          </a:xfrm>
          <a:noFill/>
        </p:spPr>
      </p:pic>
      <p:sp>
        <p:nvSpPr>
          <p:cNvPr id="4" name="Title 1">
            <a:extLst>
              <a:ext uri="{FF2B5EF4-FFF2-40B4-BE49-F238E27FC236}">
                <a16:creationId xmlns:a16="http://schemas.microsoft.com/office/drawing/2014/main" id="{D21B42B1-E692-4457-95AF-FF13C558D86A}"/>
              </a:ext>
            </a:extLst>
          </p:cNvPr>
          <p:cNvSpPr txBox="1">
            <a:spLocks noChangeArrowheads="1"/>
          </p:cNvSpPr>
          <p:nvPr/>
        </p:nvSpPr>
        <p:spPr>
          <a:xfrm>
            <a:off x="2588138" y="2209800"/>
            <a:ext cx="7924800" cy="1219200"/>
          </a:xfrm>
          <a:prstGeom prst="rect">
            <a:avLst/>
          </a:prstGeom>
        </p:spPr>
        <p:txBody>
          <a:bodyPr/>
          <a:lst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a:lstStyle>
          <a:p>
            <a:pPr algn="ctr"/>
            <a:r>
              <a:rPr lang="en-US" altLang="en-US" sz="6000" kern="0" dirty="0"/>
              <a:t>Thank You</a:t>
            </a:r>
          </a:p>
        </p:txBody>
      </p:sp>
    </p:spTree>
    <p:extLst>
      <p:ext uri="{BB962C8B-B14F-4D97-AF65-F5344CB8AC3E}">
        <p14:creationId xmlns:p14="http://schemas.microsoft.com/office/powerpoint/2010/main" val="34536021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7F5A8-8A55-49B2-911F-4C3F6D024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667999" cy="6858000"/>
          </a:xfrm>
          <a:prstGeom prst="rect">
            <a:avLst/>
          </a:prstGeom>
        </p:spPr>
      </p:pic>
    </p:spTree>
    <p:extLst>
      <p:ext uri="{BB962C8B-B14F-4D97-AF65-F5344CB8AC3E}">
        <p14:creationId xmlns:p14="http://schemas.microsoft.com/office/powerpoint/2010/main" val="2730248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5E455-01C1-41B1-A00F-D2D72A79737D}"/>
              </a:ext>
            </a:extLst>
          </p:cNvPr>
          <p:cNvSpPr>
            <a:spLocks noGrp="1"/>
          </p:cNvSpPr>
          <p:nvPr>
            <p:ph idx="1"/>
          </p:nvPr>
        </p:nvSpPr>
        <p:spPr>
          <a:xfrm>
            <a:off x="2152650" y="2042909"/>
            <a:ext cx="7886700" cy="749834"/>
          </a:xfrm>
        </p:spPr>
        <p:txBody>
          <a:bodyPr>
            <a:normAutofit fontScale="92500"/>
          </a:bodyPr>
          <a:lstStyle/>
          <a:p>
            <a:pPr marL="0" indent="0">
              <a:buNone/>
            </a:pPr>
            <a:r>
              <a:rPr lang="en-US" b="1" dirty="0">
                <a:solidFill>
                  <a:srgbClr val="002060"/>
                </a:solidFill>
                <a:latin typeface="Arial" panose="020B0604020202020204" pitchFamily="34" charset="0"/>
                <a:cs typeface="Arial" panose="020B0604020202020204" pitchFamily="34" charset="0"/>
              </a:rPr>
              <a:t>Calcium                      Silica      Aluminum       Iron </a:t>
            </a:r>
          </a:p>
        </p:txBody>
      </p:sp>
      <p:pic>
        <p:nvPicPr>
          <p:cNvPr id="7" name="Picture 6">
            <a:extLst>
              <a:ext uri="{FF2B5EF4-FFF2-40B4-BE49-F238E27FC236}">
                <a16:creationId xmlns:a16="http://schemas.microsoft.com/office/drawing/2014/main" id="{09E07982-41F6-4A68-8EB9-10B935E25489}"/>
              </a:ext>
            </a:extLst>
          </p:cNvPr>
          <p:cNvPicPr>
            <a:picLocks noChangeAspect="1"/>
          </p:cNvPicPr>
          <p:nvPr/>
        </p:nvPicPr>
        <p:blipFill>
          <a:blip r:embed="rId2"/>
          <a:stretch>
            <a:fillRect/>
          </a:stretch>
        </p:blipFill>
        <p:spPr>
          <a:xfrm>
            <a:off x="4401631" y="2899910"/>
            <a:ext cx="1389064" cy="924359"/>
          </a:xfrm>
          <a:prstGeom prst="rect">
            <a:avLst/>
          </a:prstGeom>
          <a:ln w="19050">
            <a:solidFill>
              <a:schemeClr val="tx1"/>
            </a:solidFill>
          </a:ln>
        </p:spPr>
      </p:pic>
      <p:pic>
        <p:nvPicPr>
          <p:cNvPr id="9" name="Picture 8">
            <a:extLst>
              <a:ext uri="{FF2B5EF4-FFF2-40B4-BE49-F238E27FC236}">
                <a16:creationId xmlns:a16="http://schemas.microsoft.com/office/drawing/2014/main" id="{1CAE59F5-4D0C-41C5-9899-65585EA82D6B}"/>
              </a:ext>
            </a:extLst>
          </p:cNvPr>
          <p:cNvPicPr>
            <a:picLocks noChangeAspect="1"/>
          </p:cNvPicPr>
          <p:nvPr/>
        </p:nvPicPr>
        <p:blipFill>
          <a:blip r:embed="rId3"/>
          <a:stretch>
            <a:fillRect/>
          </a:stretch>
        </p:blipFill>
        <p:spPr>
          <a:xfrm>
            <a:off x="1726713" y="2899909"/>
            <a:ext cx="2432825" cy="1295400"/>
          </a:xfrm>
          <a:prstGeom prst="rect">
            <a:avLst/>
          </a:prstGeom>
          <a:ln w="19050">
            <a:solidFill>
              <a:schemeClr val="tx1"/>
            </a:solidFill>
          </a:ln>
        </p:spPr>
      </p:pic>
      <p:pic>
        <p:nvPicPr>
          <p:cNvPr id="11" name="Picture 10">
            <a:extLst>
              <a:ext uri="{FF2B5EF4-FFF2-40B4-BE49-F238E27FC236}">
                <a16:creationId xmlns:a16="http://schemas.microsoft.com/office/drawing/2014/main" id="{6D35A856-A45F-4903-8485-59A1419E01F1}"/>
              </a:ext>
            </a:extLst>
          </p:cNvPr>
          <p:cNvPicPr>
            <a:picLocks noChangeAspect="1"/>
          </p:cNvPicPr>
          <p:nvPr/>
        </p:nvPicPr>
        <p:blipFill>
          <a:blip r:embed="rId4"/>
          <a:stretch>
            <a:fillRect/>
          </a:stretch>
        </p:blipFill>
        <p:spPr>
          <a:xfrm>
            <a:off x="6032790" y="2714392"/>
            <a:ext cx="3020003" cy="1835882"/>
          </a:xfrm>
          <a:prstGeom prst="rect">
            <a:avLst/>
          </a:prstGeom>
          <a:ln w="19050">
            <a:solidFill>
              <a:schemeClr val="tx1"/>
            </a:solidFill>
          </a:ln>
        </p:spPr>
      </p:pic>
      <p:pic>
        <p:nvPicPr>
          <p:cNvPr id="13" name="Picture 12">
            <a:extLst>
              <a:ext uri="{FF2B5EF4-FFF2-40B4-BE49-F238E27FC236}">
                <a16:creationId xmlns:a16="http://schemas.microsoft.com/office/drawing/2014/main" id="{E780CD0E-F140-420C-BFE3-7CCF7CA80680}"/>
              </a:ext>
            </a:extLst>
          </p:cNvPr>
          <p:cNvPicPr>
            <a:picLocks noChangeAspect="1"/>
          </p:cNvPicPr>
          <p:nvPr/>
        </p:nvPicPr>
        <p:blipFill>
          <a:blip r:embed="rId5"/>
          <a:stretch>
            <a:fillRect/>
          </a:stretch>
        </p:blipFill>
        <p:spPr>
          <a:xfrm>
            <a:off x="3232328" y="4719510"/>
            <a:ext cx="5337388" cy="1548679"/>
          </a:xfrm>
          <a:prstGeom prst="rect">
            <a:avLst/>
          </a:prstGeom>
          <a:ln w="19050">
            <a:solidFill>
              <a:schemeClr val="tx1"/>
            </a:solidFill>
          </a:ln>
        </p:spPr>
      </p:pic>
      <p:sp>
        <p:nvSpPr>
          <p:cNvPr id="14" name="Title 2">
            <a:extLst>
              <a:ext uri="{FF2B5EF4-FFF2-40B4-BE49-F238E27FC236}">
                <a16:creationId xmlns:a16="http://schemas.microsoft.com/office/drawing/2014/main" id="{7B49756C-3F32-4157-8959-5C056F9E87D3}"/>
              </a:ext>
            </a:extLst>
          </p:cNvPr>
          <p:cNvSpPr>
            <a:spLocks noGrp="1"/>
          </p:cNvSpPr>
          <p:nvPr>
            <p:ph type="title"/>
          </p:nvPr>
        </p:nvSpPr>
        <p:spPr>
          <a:xfrm>
            <a:off x="631371" y="1284630"/>
            <a:ext cx="9210960" cy="670781"/>
          </a:xfrm>
        </p:spPr>
        <p:txBody>
          <a:bodyPr>
            <a:normAutofit/>
          </a:bodyPr>
          <a:lstStyle/>
          <a:p>
            <a:r>
              <a:rPr lang="en-US" dirty="0">
                <a:latin typeface="Arial" panose="020B0604020202020204" pitchFamily="34" charset="0"/>
                <a:cs typeface="Arial" panose="020B0604020202020204" pitchFamily="34" charset="0"/>
              </a:rPr>
              <a:t>Raw Material Components</a:t>
            </a:r>
          </a:p>
        </p:txBody>
      </p:sp>
      <p:sp>
        <p:nvSpPr>
          <p:cNvPr id="15" name="Content Placeholder 2">
            <a:extLst>
              <a:ext uri="{FF2B5EF4-FFF2-40B4-BE49-F238E27FC236}">
                <a16:creationId xmlns:a16="http://schemas.microsoft.com/office/drawing/2014/main" id="{39D3A446-2022-48B2-8719-37F56EFABCE6}"/>
              </a:ext>
            </a:extLst>
          </p:cNvPr>
          <p:cNvSpPr txBox="1">
            <a:spLocks/>
          </p:cNvSpPr>
          <p:nvPr/>
        </p:nvSpPr>
        <p:spPr>
          <a:xfrm>
            <a:off x="1716486" y="4195310"/>
            <a:ext cx="1905799" cy="481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Limestone </a:t>
            </a:r>
          </a:p>
        </p:txBody>
      </p:sp>
      <p:sp>
        <p:nvSpPr>
          <p:cNvPr id="16" name="Content Placeholder 2">
            <a:extLst>
              <a:ext uri="{FF2B5EF4-FFF2-40B4-BE49-F238E27FC236}">
                <a16:creationId xmlns:a16="http://schemas.microsoft.com/office/drawing/2014/main" id="{34B4055A-BB00-4745-BD5A-CE2A1C55C121}"/>
              </a:ext>
            </a:extLst>
          </p:cNvPr>
          <p:cNvSpPr txBox="1">
            <a:spLocks/>
          </p:cNvSpPr>
          <p:nvPr/>
        </p:nvSpPr>
        <p:spPr>
          <a:xfrm>
            <a:off x="4208079" y="3835090"/>
            <a:ext cx="1905799" cy="4819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Silica Sand </a:t>
            </a:r>
          </a:p>
        </p:txBody>
      </p:sp>
      <p:sp>
        <p:nvSpPr>
          <p:cNvPr id="17" name="Content Placeholder 2">
            <a:extLst>
              <a:ext uri="{FF2B5EF4-FFF2-40B4-BE49-F238E27FC236}">
                <a16:creationId xmlns:a16="http://schemas.microsoft.com/office/drawing/2014/main" id="{2B2FBF48-A2C9-43C1-9E35-42FB9145680B}"/>
              </a:ext>
            </a:extLst>
          </p:cNvPr>
          <p:cNvSpPr txBox="1">
            <a:spLocks/>
          </p:cNvSpPr>
          <p:nvPr/>
        </p:nvSpPr>
        <p:spPr>
          <a:xfrm>
            <a:off x="9053010" y="4024654"/>
            <a:ext cx="858530" cy="4819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Clay</a:t>
            </a:r>
          </a:p>
        </p:txBody>
      </p:sp>
      <p:sp>
        <p:nvSpPr>
          <p:cNvPr id="18" name="Content Placeholder 2">
            <a:extLst>
              <a:ext uri="{FF2B5EF4-FFF2-40B4-BE49-F238E27FC236}">
                <a16:creationId xmlns:a16="http://schemas.microsoft.com/office/drawing/2014/main" id="{9594E8E3-6660-48AC-9903-B08777C20B1B}"/>
              </a:ext>
            </a:extLst>
          </p:cNvPr>
          <p:cNvSpPr txBox="1">
            <a:spLocks/>
          </p:cNvSpPr>
          <p:nvPr/>
        </p:nvSpPr>
        <p:spPr>
          <a:xfrm>
            <a:off x="2106440" y="5657564"/>
            <a:ext cx="1125889" cy="481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Shale</a:t>
            </a:r>
          </a:p>
        </p:txBody>
      </p:sp>
      <p:cxnSp>
        <p:nvCxnSpPr>
          <p:cNvPr id="20" name="Straight Connector 19">
            <a:extLst>
              <a:ext uri="{FF2B5EF4-FFF2-40B4-BE49-F238E27FC236}">
                <a16:creationId xmlns:a16="http://schemas.microsoft.com/office/drawing/2014/main" id="{C1A3DF20-745E-4575-9A39-94EA2B6481AF}"/>
              </a:ext>
            </a:extLst>
          </p:cNvPr>
          <p:cNvCxnSpPr>
            <a:cxnSpLocks/>
          </p:cNvCxnSpPr>
          <p:nvPr/>
        </p:nvCxnSpPr>
        <p:spPr>
          <a:xfrm>
            <a:off x="1696622" y="2536007"/>
            <a:ext cx="87987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8A42F8-B33D-45E7-A06D-92DE59D72857}"/>
              </a:ext>
            </a:extLst>
          </p:cNvPr>
          <p:cNvCxnSpPr>
            <a:cxnSpLocks/>
          </p:cNvCxnSpPr>
          <p:nvPr/>
        </p:nvCxnSpPr>
        <p:spPr>
          <a:xfrm>
            <a:off x="1714499" y="2579688"/>
            <a:ext cx="87987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33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5">
            <a:extLst>
              <a:ext uri="{FF2B5EF4-FFF2-40B4-BE49-F238E27FC236}">
                <a16:creationId xmlns:a16="http://schemas.microsoft.com/office/drawing/2014/main" id="{31BBD323-403E-4D4C-8364-A50335867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6" name="Rectangle 2">
            <a:extLst>
              <a:ext uri="{FF2B5EF4-FFF2-40B4-BE49-F238E27FC236}">
                <a16:creationId xmlns:a16="http://schemas.microsoft.com/office/drawing/2014/main" id="{4D573A09-4420-D141-9DF9-D302205F8830}"/>
              </a:ext>
            </a:extLst>
          </p:cNvPr>
          <p:cNvSpPr>
            <a:spLocks noGrp="1" noChangeArrowheads="1"/>
          </p:cNvSpPr>
          <p:nvPr>
            <p:ph type="title" idx="4294967295"/>
          </p:nvPr>
        </p:nvSpPr>
        <p:spPr>
          <a:xfrm>
            <a:off x="2501966" y="1362736"/>
            <a:ext cx="7577138" cy="500062"/>
          </a:xfrm>
        </p:spPr>
        <p:txBody>
          <a:bodyPr>
            <a:noAutofit/>
          </a:bodyPr>
          <a:lstStyle/>
          <a:p>
            <a:pPr eaLnBrk="1" hangingPunct="1"/>
            <a:r>
              <a:rPr lang="en-US" altLang="en-US" sz="3200" b="1" dirty="0"/>
              <a:t>Raw Material Mining &amp; Processing</a:t>
            </a:r>
          </a:p>
        </p:txBody>
      </p:sp>
    </p:spTree>
    <p:extLst>
      <p:ext uri="{BB962C8B-B14F-4D97-AF65-F5344CB8AC3E}">
        <p14:creationId xmlns:p14="http://schemas.microsoft.com/office/powerpoint/2010/main" val="355560990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RW Quarry Blast on VimeoConverted.wmv">
            <a:hlinkClick r:id="" action="ppaction://media"/>
            <a:extLst>
              <a:ext uri="{FF2B5EF4-FFF2-40B4-BE49-F238E27FC236}">
                <a16:creationId xmlns:a16="http://schemas.microsoft.com/office/drawing/2014/main" id="{3335B9E2-A682-B644-9D4D-6E40BADA3A57}"/>
              </a:ext>
            </a:extLst>
          </p:cNvPr>
          <p:cNvPicPr>
            <a:picLocks noGrp="1" noRot="1" noChangeAspect="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731535" y="411779"/>
            <a:ext cx="10728930" cy="6034442"/>
          </a:xfrm>
          <a:ln w="63500">
            <a:solidFill>
              <a:srgbClr val="00B050"/>
            </a:solidFill>
          </a:ln>
        </p:spPr>
      </p:pic>
    </p:spTree>
    <p:extLst>
      <p:ext uri="{BB962C8B-B14F-4D97-AF65-F5344CB8AC3E}">
        <p14:creationId xmlns:p14="http://schemas.microsoft.com/office/powerpoint/2010/main" val="16354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6"/>
</p:tagLst>
</file>

<file path=ppt/tags/tag2.xml><?xml version="1.0" encoding="utf-8"?>
<p:tagLst xmlns:a="http://schemas.openxmlformats.org/drawingml/2006/main" xmlns:r="http://schemas.openxmlformats.org/officeDocument/2006/relationships" xmlns:p="http://schemas.openxmlformats.org/presentationml/2006/main">
  <p:tag name="TIMING" val="|9.3|30|12.1|30.7"/>
</p:tagLst>
</file>

<file path=ppt/tags/tag3.xml><?xml version="1.0" encoding="utf-8"?>
<p:tagLst xmlns:a="http://schemas.openxmlformats.org/drawingml/2006/main" xmlns:r="http://schemas.openxmlformats.org/officeDocument/2006/relationships" xmlns:p="http://schemas.openxmlformats.org/presentationml/2006/main">
  <p:tag name="TIMING" val="|27.2"/>
</p:tagLst>
</file>

<file path=ppt/tags/tag4.xml><?xml version="1.0" encoding="utf-8"?>
<p:tagLst xmlns:a="http://schemas.openxmlformats.org/drawingml/2006/main" xmlns:r="http://schemas.openxmlformats.org/officeDocument/2006/relationships" xmlns:p="http://schemas.openxmlformats.org/presentationml/2006/main">
  <p:tag name="TIMING" val="|23.3"/>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ality School Template" id="{15ED2C6E-5F5F-4D20-923C-689F1D049047}" vid="{D63B5F20-18DC-4B17-8C3D-9DD3BBAF08F2}"/>
    </a:ext>
  </a:extLst>
</a:theme>
</file>

<file path=ppt/theme/theme2.xml><?xml version="1.0" encoding="utf-8"?>
<a:theme xmlns:a="http://schemas.openxmlformats.org/drawingml/2006/main" name="1_Office Theme">
  <a:themeElements>
    <a:clrScheme name="ACPA">
      <a:dk1>
        <a:srgbClr val="0C0C0C"/>
      </a:dk1>
      <a:lt1>
        <a:sysClr val="window" lastClr="FFFFFF"/>
      </a:lt1>
      <a:dk2>
        <a:srgbClr val="142B4F"/>
      </a:dk2>
      <a:lt2>
        <a:srgbClr val="E7E6E6"/>
      </a:lt2>
      <a:accent1>
        <a:srgbClr val="CF7046"/>
      </a:accent1>
      <a:accent2>
        <a:srgbClr val="857667"/>
      </a:accent2>
      <a:accent3>
        <a:srgbClr val="676767"/>
      </a:accent3>
      <a:accent4>
        <a:srgbClr val="142B4F"/>
      </a:accent4>
      <a:accent5>
        <a:srgbClr val="CDE6F5"/>
      </a:accent5>
      <a:accent6>
        <a:srgbClr val="F7F3E3"/>
      </a:accent6>
      <a:hlink>
        <a:srgbClr val="CF7046"/>
      </a:hlink>
      <a:folHlink>
        <a:srgbClr val="857667"/>
      </a:folHlink>
    </a:clrScheme>
    <a:fontScheme name="ACPip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Quality School Template</Template>
  <TotalTime>1470</TotalTime>
  <Words>3243</Words>
  <Application>Microsoft Office PowerPoint</Application>
  <PresentationFormat>Widescreen</PresentationFormat>
  <Paragraphs>453</Paragraphs>
  <Slides>51</Slides>
  <Notes>34</Notes>
  <HiddenSlides>0</HiddenSlides>
  <MMClips>2</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66" baseType="lpstr">
      <vt:lpstr>Arial</vt:lpstr>
      <vt:lpstr>Bodoni MT Condensed</vt:lpstr>
      <vt:lpstr>Calibri</vt:lpstr>
      <vt:lpstr>Monotype Sorts</vt:lpstr>
      <vt:lpstr>Montserrat</vt:lpstr>
      <vt:lpstr>Montserrat SemiBold</vt:lpstr>
      <vt:lpstr>Stencil</vt:lpstr>
      <vt:lpstr>Tahoma</vt:lpstr>
      <vt:lpstr>Times New Roman</vt:lpstr>
      <vt:lpstr>Univers</vt:lpstr>
      <vt:lpstr>Wingdings</vt:lpstr>
      <vt:lpstr>ZapfDingbats</vt:lpstr>
      <vt:lpstr>Office Theme</vt:lpstr>
      <vt:lpstr>1_Office Theme</vt:lpstr>
      <vt:lpstr>Photo Editor Photo</vt:lpstr>
      <vt:lpstr>Cement and SCM</vt:lpstr>
      <vt:lpstr>Safety First!</vt:lpstr>
      <vt:lpstr>Joseph Aspdin 1824</vt:lpstr>
      <vt:lpstr>PowerPoint Presentation</vt:lpstr>
      <vt:lpstr>PowerPoint Presentation</vt:lpstr>
      <vt:lpstr>PowerPoint Presentation</vt:lpstr>
      <vt:lpstr>Raw Material Components</vt:lpstr>
      <vt:lpstr>Raw Material Mining &amp; Processing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Clinker (Cement) Compounds</vt:lpstr>
      <vt:lpstr>Clinker (Cement) Compounds</vt:lpstr>
      <vt:lpstr>PowerPoint Presentation</vt:lpstr>
      <vt:lpstr>PowerPoint Presentation</vt:lpstr>
      <vt:lpstr>PowerPoint Presentation</vt:lpstr>
      <vt:lpstr>Cement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Cementitious Materials (SCMs)</vt:lpstr>
      <vt:lpstr>What is a Supplementary Cementitious 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Fly Ash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Reactivity Comparison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Jaakko Jyrkama</dc:creator>
  <cp:lastModifiedBy>Rich Brewster</cp:lastModifiedBy>
  <cp:revision>74</cp:revision>
  <dcterms:created xsi:type="dcterms:W3CDTF">2020-05-28T20:38:54Z</dcterms:created>
  <dcterms:modified xsi:type="dcterms:W3CDTF">2024-01-04T21:21:13Z</dcterms:modified>
</cp:coreProperties>
</file>