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notesSlides/notesSlide17.xml" ContentType="application/vnd.openxmlformats-officedocument.presentationml.notesSlide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notesSlides/notesSlide19.xml" ContentType="application/vnd.openxmlformats-officedocument.presentationml.notesSlide+xml"/>
  <Override PartName="/ppt/tags/tag49.xml" ContentType="application/vnd.openxmlformats-officedocument.presentationml.tags+xml"/>
  <Override PartName="/ppt/notesSlides/notesSlide20.xml" ContentType="application/vnd.openxmlformats-officedocument.presentationml.notesSlide+xml"/>
  <Override PartName="/ppt/tags/tag50.xml" ContentType="application/vnd.openxmlformats-officedocument.presentationml.tags+xml"/>
  <Override PartName="/ppt/notesSlides/notesSlide21.xml" ContentType="application/vnd.openxmlformats-officedocument.presentationml.notesSlide+xml"/>
  <Override PartName="/ppt/tags/tag51.xml" ContentType="application/vnd.openxmlformats-officedocument.presentationml.tags+xml"/>
  <Override PartName="/ppt/notesSlides/notesSlide22.xml" ContentType="application/vnd.openxmlformats-officedocument.presentationml.notesSlide+xml"/>
  <Override PartName="/ppt/tags/tag52.xml" ContentType="application/vnd.openxmlformats-officedocument.presentationml.tags+xml"/>
  <Override PartName="/ppt/notesSlides/notesSlide23.xml" ContentType="application/vnd.openxmlformats-officedocument.presentationml.notesSlide+xml"/>
  <Override PartName="/ppt/tags/tag53.xml" ContentType="application/vnd.openxmlformats-officedocument.presentationml.tags+xml"/>
  <Override PartName="/ppt/notesSlides/notesSlide24.xml" ContentType="application/vnd.openxmlformats-officedocument.presentationml.notesSlide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58"/>
  </p:notesMasterIdLst>
  <p:handoutMasterIdLst>
    <p:handoutMasterId r:id="rId59"/>
  </p:handoutMasterIdLst>
  <p:sldIdLst>
    <p:sldId id="330" r:id="rId3"/>
    <p:sldId id="290" r:id="rId4"/>
    <p:sldId id="329" r:id="rId5"/>
    <p:sldId id="318" r:id="rId6"/>
    <p:sldId id="317" r:id="rId7"/>
    <p:sldId id="319" r:id="rId8"/>
    <p:sldId id="292" r:id="rId9"/>
    <p:sldId id="294" r:id="rId10"/>
    <p:sldId id="296" r:id="rId11"/>
    <p:sldId id="295" r:id="rId12"/>
    <p:sldId id="298" r:id="rId13"/>
    <p:sldId id="291" r:id="rId14"/>
    <p:sldId id="297" r:id="rId15"/>
    <p:sldId id="261" r:id="rId16"/>
    <p:sldId id="322" r:id="rId17"/>
    <p:sldId id="320" r:id="rId18"/>
    <p:sldId id="299" r:id="rId19"/>
    <p:sldId id="262" r:id="rId20"/>
    <p:sldId id="302" r:id="rId21"/>
    <p:sldId id="263" r:id="rId22"/>
    <p:sldId id="300" r:id="rId23"/>
    <p:sldId id="264" r:id="rId24"/>
    <p:sldId id="301" r:id="rId25"/>
    <p:sldId id="265" r:id="rId26"/>
    <p:sldId id="266" r:id="rId27"/>
    <p:sldId id="267" r:id="rId28"/>
    <p:sldId id="268" r:id="rId29"/>
    <p:sldId id="303" r:id="rId30"/>
    <p:sldId id="269" r:id="rId31"/>
    <p:sldId id="323" r:id="rId32"/>
    <p:sldId id="324" r:id="rId33"/>
    <p:sldId id="270" r:id="rId34"/>
    <p:sldId id="271" r:id="rId35"/>
    <p:sldId id="272" r:id="rId36"/>
    <p:sldId id="304" r:id="rId37"/>
    <p:sldId id="273" r:id="rId38"/>
    <p:sldId id="274" r:id="rId39"/>
    <p:sldId id="305" r:id="rId40"/>
    <p:sldId id="275" r:id="rId41"/>
    <p:sldId id="276" r:id="rId42"/>
    <p:sldId id="277" r:id="rId43"/>
    <p:sldId id="278" r:id="rId44"/>
    <p:sldId id="325" r:id="rId45"/>
    <p:sldId id="279" r:id="rId46"/>
    <p:sldId id="313" r:id="rId47"/>
    <p:sldId id="280" r:id="rId48"/>
    <p:sldId id="314" r:id="rId49"/>
    <p:sldId id="307" r:id="rId50"/>
    <p:sldId id="308" r:id="rId51"/>
    <p:sldId id="327" r:id="rId52"/>
    <p:sldId id="306" r:id="rId53"/>
    <p:sldId id="309" r:id="rId54"/>
    <p:sldId id="282" r:id="rId55"/>
    <p:sldId id="283" r:id="rId56"/>
    <p:sldId id="284" r:id="rId5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987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DAE7-DA72-438C-8465-65F8B3C9F88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75C49-C0A4-4B2F-A93F-D4A5BEA9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3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5B4FFC5-5F46-436B-87B8-48F9A4BE9CC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570139F-B314-40A3-80C9-4FC90A1D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4CCAF94-9D58-4AF2-AE46-2BE9E30A6643}" type="slidenum">
              <a:rPr lang="de-DE" altLang="en-US" sz="1400"/>
              <a:pPr algn="r"/>
              <a:t>18</a:t>
            </a:fld>
            <a:endParaRPr lang="de-DE" altLang="en-US" sz="14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 w="12700" cap="flat">
            <a:solidFill>
              <a:schemeClr val="tx1"/>
            </a:solidFill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4466" tIns="52232" rIns="104466" bIns="52232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45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20% fly ash is based on 20% by </a:t>
            </a:r>
            <a:r>
              <a:rPr lang="en-US" altLang="en-US" u="sng" dirty="0"/>
              <a:t>weight</a:t>
            </a:r>
            <a:r>
              <a:rPr lang="en-US" altLang="en-US" dirty="0"/>
              <a:t> not volume.</a:t>
            </a:r>
          </a:p>
          <a:p>
            <a:endParaRPr lang="en-US" altLang="en-US" dirty="0"/>
          </a:p>
          <a:p>
            <a:r>
              <a:rPr lang="en-US" altLang="en-US" dirty="0"/>
              <a:t>The “Note” is usually true, but not always.   Also note the change in w/cm ratio due to lower water demand.</a:t>
            </a:r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43EBD02-F623-41B4-A38F-14B3CFAE143A}" type="slidenum">
              <a:rPr lang="en-US" altLang="en-US" sz="1400"/>
              <a:pPr algn="r"/>
              <a:t>34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257983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20% fly ash is based on 20% by </a:t>
            </a:r>
            <a:r>
              <a:rPr lang="en-US" altLang="en-US" u="sng" dirty="0"/>
              <a:t>weight</a:t>
            </a:r>
            <a:r>
              <a:rPr lang="en-US" altLang="en-US" dirty="0"/>
              <a:t> not volume.</a:t>
            </a:r>
          </a:p>
          <a:p>
            <a:endParaRPr lang="en-US" altLang="en-US" dirty="0"/>
          </a:p>
          <a:p>
            <a:r>
              <a:rPr lang="en-US" altLang="en-US" dirty="0"/>
              <a:t>The “Note” is usually true, but not always.   Also note the change in w/cm ratio due to lower water demand.</a:t>
            </a:r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43EBD02-F623-41B4-A38F-14B3CFAE143A}" type="slidenum">
              <a:rPr lang="en-US" altLang="en-US" sz="1400"/>
              <a:pPr algn="r"/>
              <a:t>35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63083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Chart is a blended gradation curve based on % retained</a:t>
            </a:r>
          </a:p>
          <a:p>
            <a:endParaRPr lang="en-US" altLang="en-US"/>
          </a:p>
          <a:p>
            <a:r>
              <a:rPr lang="en-US" altLang="en-US"/>
              <a:t>Percentages shown are a broad start and encompasses percentages for both volume and weight</a:t>
            </a: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75C2030-BFFB-4CE1-B29F-5B70E2EC08EB}" type="slidenum">
              <a:rPr lang="en-US" altLang="en-US" sz="1400"/>
              <a:pPr algn="r"/>
              <a:t>39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18645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0C9FEC-548B-409B-8EFC-A806E3A9A09C}" type="slidenum">
              <a:rPr lang="de-DE" altLang="en-US" sz="1400"/>
              <a:pPr algn="r"/>
              <a:t>42</a:t>
            </a:fld>
            <a:endParaRPr lang="de-DE" altLang="en-US" sz="14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379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0C9FEC-548B-409B-8EFC-A806E3A9A09C}" type="slidenum">
              <a:rPr lang="de-DE" altLang="en-US" sz="1400"/>
              <a:pPr algn="r"/>
              <a:t>43</a:t>
            </a:fld>
            <a:endParaRPr lang="de-DE" altLang="en-US" sz="14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A1BC357-15F4-4C98-A87C-8408C6CBFA4A}" type="slidenum">
              <a:rPr lang="de-DE" altLang="en-US" sz="1400"/>
              <a:pPr algn="r"/>
              <a:t>45</a:t>
            </a:fld>
            <a:endParaRPr lang="de-DE" altLang="en-US" sz="14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758825"/>
            <a:ext cx="6711950" cy="3776663"/>
          </a:xfrm>
          <a:ln w="12700" cap="flat"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10760" tIns="55380" rIns="110760" bIns="5538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955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A1BC357-15F4-4C98-A87C-8408C6CBFA4A}" type="slidenum">
              <a:rPr lang="de-DE" altLang="en-US" sz="1400"/>
              <a:pPr algn="r"/>
              <a:t>46</a:t>
            </a:fld>
            <a:endParaRPr lang="de-DE" altLang="en-US" sz="14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758825"/>
            <a:ext cx="6711950" cy="3776663"/>
          </a:xfrm>
          <a:ln w="12700" cap="flat"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10760" tIns="55380" rIns="110760" bIns="5538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3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47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6140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48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52469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49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923116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54869F5-E50E-4E21-9D93-45F70AD8391A}" type="slidenum">
              <a:rPr lang="de-DE" altLang="en-US" sz="1400"/>
              <a:pPr algn="r"/>
              <a:t>19</a:t>
            </a:fld>
            <a:endParaRPr lang="de-DE" altLang="en-US" sz="14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Ratio of same volume to compare mass.  </a:t>
            </a:r>
          </a:p>
          <a:p>
            <a:endParaRPr lang="en-US" altLang="en-US"/>
          </a:p>
          <a:p>
            <a:r>
              <a:rPr lang="en-US" altLang="en-US"/>
              <a:t>As if the stone was a solid block, not individual stones</a:t>
            </a:r>
          </a:p>
          <a:p>
            <a:endParaRPr lang="en-US" altLang="en-US"/>
          </a:p>
          <a:p>
            <a:r>
              <a:rPr lang="en-US" altLang="en-US"/>
              <a:t>Human specific gravity is very close to 1.  If you float in water, it would be &lt; 1</a:t>
            </a:r>
          </a:p>
        </p:txBody>
      </p:sp>
    </p:spTree>
    <p:extLst>
      <p:ext uri="{BB962C8B-B14F-4D97-AF65-F5344CB8AC3E}">
        <p14:creationId xmlns:p14="http://schemas.microsoft.com/office/powerpoint/2010/main" val="1645282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50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788702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51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67900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Convert 26 &amp; 59 Lbs into gallons for clarity to students</a:t>
            </a: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0E3EA85-EF5E-4DE5-AEE5-1EF2DB88FA81}" type="slidenum">
              <a:rPr lang="en-US" altLang="en-US" sz="1400"/>
              <a:pPr algn="r"/>
              <a:t>52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198369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5907D81-74A8-4059-A9C5-CDD115BB79D6}" type="slidenum">
              <a:rPr lang="de-DE" altLang="en-US" sz="1400"/>
              <a:pPr algn="r"/>
              <a:t>53</a:t>
            </a:fld>
            <a:endParaRPr lang="de-DE" altLang="en-US" sz="14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669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Circled numbers above should be the same because of the moisture adjustment.</a:t>
            </a:r>
          </a:p>
          <a:p>
            <a:endParaRPr lang="en-US" altLang="en-US"/>
          </a:p>
          <a:p>
            <a:r>
              <a:rPr lang="en-US" altLang="en-US"/>
              <a:t>Note that Batch Weights have been increased from the SDD Aggregates</a:t>
            </a: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FBE4C40-8BA9-49EE-82E7-6BB29D4971ED}" type="slidenum">
              <a:rPr lang="en-US" altLang="en-US" sz="1400"/>
              <a:pPr algn="r"/>
              <a:t>54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70640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54869F5-E50E-4E21-9D93-45F70AD8391A}" type="slidenum">
              <a:rPr lang="de-DE" altLang="en-US" sz="1400"/>
              <a:pPr algn="r"/>
              <a:t>20</a:t>
            </a:fld>
            <a:endParaRPr lang="de-DE" altLang="en-US" sz="14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Ratio of same volume to compare mass.  </a:t>
            </a:r>
          </a:p>
          <a:p>
            <a:endParaRPr lang="en-US" altLang="en-US"/>
          </a:p>
          <a:p>
            <a:r>
              <a:rPr lang="en-US" altLang="en-US"/>
              <a:t>As if the stone was a solid block, not individual stones</a:t>
            </a:r>
          </a:p>
          <a:p>
            <a:endParaRPr lang="en-US" altLang="en-US"/>
          </a:p>
          <a:p>
            <a:r>
              <a:rPr lang="en-US" altLang="en-US"/>
              <a:t>Human specific gravity is very close to 1.  If you float in water, it would be &lt; 1</a:t>
            </a:r>
          </a:p>
        </p:txBody>
      </p:sp>
    </p:spTree>
    <p:extLst>
      <p:ext uri="{BB962C8B-B14F-4D97-AF65-F5344CB8AC3E}">
        <p14:creationId xmlns:p14="http://schemas.microsoft.com/office/powerpoint/2010/main" val="283248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4CCAF94-9D58-4AF2-AE46-2BE9E30A6643}" type="slidenum">
              <a:rPr lang="de-DE" altLang="en-US" sz="1400"/>
              <a:pPr algn="r"/>
              <a:t>21</a:t>
            </a:fld>
            <a:endParaRPr lang="de-DE" altLang="en-US" sz="14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 w="12700" cap="flat">
            <a:solidFill>
              <a:schemeClr val="tx1"/>
            </a:solidFill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4466" tIns="52232" rIns="104466" bIns="52232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08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8448E68-9AFC-49A2-BA98-3F3CB6E1112C}" type="slidenum">
              <a:rPr lang="de-DE" altLang="en-US" sz="1400"/>
              <a:pPr algn="r"/>
              <a:t>22</a:t>
            </a:fld>
            <a:endParaRPr lang="de-DE" altLang="en-US" sz="14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 w="12700" cap="flat">
            <a:solidFill>
              <a:schemeClr val="tx1"/>
            </a:solidFill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4466" tIns="52232" rIns="104466" bIns="52232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38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8448E68-9AFC-49A2-BA98-3F3CB6E1112C}" type="slidenum">
              <a:rPr lang="de-DE" altLang="en-US" sz="1400"/>
              <a:pPr algn="r"/>
              <a:t>23</a:t>
            </a:fld>
            <a:endParaRPr lang="de-DE" altLang="en-US" sz="14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0863" y="760413"/>
            <a:ext cx="6705600" cy="3771900"/>
          </a:xfrm>
          <a:ln w="12700" cap="flat">
            <a:solidFill>
              <a:schemeClr val="tx1"/>
            </a:solidFill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4466" tIns="52232" rIns="104466" bIns="52232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2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67C7110-2D9A-4614-830D-EBBBE6D4C99A}" type="slidenum">
              <a:rPr lang="de-DE" altLang="en-US" sz="1400"/>
              <a:pPr algn="r"/>
              <a:t>24</a:t>
            </a:fld>
            <a:endParaRPr lang="de-DE" altLang="en-US" sz="14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054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7852F92-BEA6-469F-8EDA-FAC88CE9AFA8}" type="slidenum">
              <a:rPr lang="de-DE" altLang="en-US" sz="1400"/>
              <a:pPr algn="r"/>
              <a:t>32</a:t>
            </a:fld>
            <a:endParaRPr lang="de-DE" altLang="en-US" sz="14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47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4421294" y="9577864"/>
            <a:ext cx="3381586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80" tIns="51091" rIns="102180" bIns="51091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1D74701-4783-40AF-9F2D-C9E4586BB247}" type="slidenum">
              <a:rPr lang="de-DE" altLang="en-US" sz="1400"/>
              <a:pPr algn="r"/>
              <a:t>33</a:t>
            </a:fld>
            <a:endParaRPr lang="de-DE" altLang="en-US" sz="14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unit weight shown with 1.5% air is based on adjustments of the rest of the materials to maintain 27 cubic feet.</a:t>
            </a:r>
          </a:p>
        </p:txBody>
      </p:sp>
    </p:spTree>
    <p:extLst>
      <p:ext uri="{BB962C8B-B14F-4D97-AF65-F5344CB8AC3E}">
        <p14:creationId xmlns:p14="http://schemas.microsoft.com/office/powerpoint/2010/main" val="275518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9E0C-7011-4389-A137-DEA4C8DB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5719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7A098-6091-4580-9E12-B57A92BD3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924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1B3CE-E283-2C25-93B7-BA2AB8E55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417" y="13052"/>
            <a:ext cx="1071439" cy="1058582"/>
          </a:xfrm>
          <a:prstGeom prst="rect">
            <a:avLst/>
          </a:prstGeom>
        </p:spPr>
      </p:pic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4176E950-B1D3-F411-6305-1A89ACB25803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4D229B2-C3B4-1A88-10B4-BB46FFF705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D96F4-E4F0-5131-825A-65F9FDD47E70}"/>
              </a:ext>
            </a:extLst>
          </p:cNvPr>
          <p:cNvSpPr txBox="1"/>
          <p:nvPr userDrawn="1"/>
        </p:nvSpPr>
        <p:spPr>
          <a:xfrm>
            <a:off x="9596418" y="647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CONCRETEPIPE.ORG</a:t>
            </a:r>
          </a:p>
        </p:txBody>
      </p:sp>
    </p:spTree>
    <p:extLst>
      <p:ext uri="{BB962C8B-B14F-4D97-AF65-F5344CB8AC3E}">
        <p14:creationId xmlns:p14="http://schemas.microsoft.com/office/powerpoint/2010/main" val="191634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sunglasses&#10;&#10;Description automatically generated">
            <a:extLst>
              <a:ext uri="{FF2B5EF4-FFF2-40B4-BE49-F238E27FC236}">
                <a16:creationId xmlns:a16="http://schemas.microsoft.com/office/drawing/2014/main" id="{A1850B56-29B6-D341-A623-10C8D2AFB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2691D-1F94-8628-B410-89E54BD0C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DB45F-071C-20A5-6B61-A8608DB28B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6272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open, sitting, building&#10;&#10;Description automatically generated">
            <a:extLst>
              <a:ext uri="{FF2B5EF4-FFF2-40B4-BE49-F238E27FC236}">
                <a16:creationId xmlns:a16="http://schemas.microsoft.com/office/drawing/2014/main" id="{777D7A96-6ECB-5045-BA27-4CF2F432D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0" y="-1"/>
            <a:ext cx="12191998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6E765-BE56-FAB0-0706-F4A062DAC27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8DF2A0-EBA2-E960-9D7E-CE2A1052D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2017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E9DF784-4D96-CDE4-F11F-3BE91C0ED6D3}"/>
              </a:ext>
            </a:extLst>
          </p:cNvPr>
          <p:cNvSpPr/>
          <p:nvPr userDrawn="1"/>
        </p:nvSpPr>
        <p:spPr>
          <a:xfrm rot="1314683">
            <a:off x="3352896" y="5376927"/>
            <a:ext cx="3657600" cy="845255"/>
          </a:xfrm>
          <a:custGeom>
            <a:avLst/>
            <a:gdLst>
              <a:gd name="connsiteX0" fmla="*/ 0 w 3657600"/>
              <a:gd name="connsiteY0" fmla="*/ 0 h 833833"/>
              <a:gd name="connsiteX1" fmla="*/ 3657600 w 3657600"/>
              <a:gd name="connsiteY1" fmla="*/ 0 h 833833"/>
              <a:gd name="connsiteX2" fmla="*/ 3657600 w 3657600"/>
              <a:gd name="connsiteY2" fmla="*/ 833833 h 833833"/>
              <a:gd name="connsiteX3" fmla="*/ 0 w 3657600"/>
              <a:gd name="connsiteY3" fmla="*/ 833833 h 833833"/>
              <a:gd name="connsiteX4" fmla="*/ 0 w 3657600"/>
              <a:gd name="connsiteY4" fmla="*/ 0 h 833833"/>
              <a:gd name="connsiteX0" fmla="*/ 0 w 3657600"/>
              <a:gd name="connsiteY0" fmla="*/ 11422 h 845255"/>
              <a:gd name="connsiteX1" fmla="*/ 2628302 w 3657600"/>
              <a:gd name="connsiteY1" fmla="*/ 0 h 845255"/>
              <a:gd name="connsiteX2" fmla="*/ 3657600 w 3657600"/>
              <a:gd name="connsiteY2" fmla="*/ 845255 h 845255"/>
              <a:gd name="connsiteX3" fmla="*/ 0 w 3657600"/>
              <a:gd name="connsiteY3" fmla="*/ 845255 h 845255"/>
              <a:gd name="connsiteX4" fmla="*/ 0 w 3657600"/>
              <a:gd name="connsiteY4" fmla="*/ 11422 h 84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845255">
                <a:moveTo>
                  <a:pt x="0" y="11422"/>
                </a:moveTo>
                <a:lnTo>
                  <a:pt x="2628302" y="0"/>
                </a:lnTo>
                <a:lnTo>
                  <a:pt x="3657600" y="845255"/>
                </a:lnTo>
                <a:lnTo>
                  <a:pt x="0" y="845255"/>
                </a:lnTo>
                <a:lnTo>
                  <a:pt x="0" y="1142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4000">
                <a:schemeClr val="accent5">
                  <a:lumMod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E40B8-EAAD-7DDE-8D31-EE8BBAEC1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C217CC5-FF1E-ED11-6BB6-C566083C7636}"/>
              </a:ext>
            </a:extLst>
          </p:cNvPr>
          <p:cNvSpPr/>
          <p:nvPr userDrawn="1"/>
        </p:nvSpPr>
        <p:spPr>
          <a:xfrm rot="10800000" flipH="1" flipV="1">
            <a:off x="0" y="4178443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CE4D6D5-813D-6F2F-1F0F-FEB37FCE2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6201" y="584091"/>
            <a:ext cx="547253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33BFAB7-B314-FDFC-7911-B907A150B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201" y="1829543"/>
            <a:ext cx="5472530" cy="3976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AFD5B74-B116-F92E-E80F-F5FC802F3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2874690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89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3D8CC83-7838-E3F7-B357-BE3D7B51B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24" y="304800"/>
            <a:ext cx="6096000" cy="3300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EA631F0-EE04-1F6A-AF0F-33F1DC326CE2}"/>
              </a:ext>
            </a:extLst>
          </p:cNvPr>
          <p:cNvSpPr/>
          <p:nvPr userDrawn="1"/>
        </p:nvSpPr>
        <p:spPr>
          <a:xfrm rot="10800000" flipH="1">
            <a:off x="0" y="-6958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101C6C7-DBBF-B235-1B21-229690336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24" y="4549040"/>
            <a:ext cx="609600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AE6E579-63E3-352A-A48C-1F71E59D4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1421" y="328315"/>
            <a:ext cx="4839904" cy="6303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C4E6B10-2454-C86A-5575-8CC831832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3" y="5685228"/>
            <a:ext cx="6095999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4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68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AA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36AAA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5C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5C863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77FFE-993A-12E3-9234-3F6506235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DC2E74-1C16-071C-BD1A-A874DAD43DB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6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EEF864-E76F-4104-AFC9-83044528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939" y="5766927"/>
            <a:ext cx="800121" cy="8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0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DB84-B3FF-4061-8814-8B25BF9DC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59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F572-C1C1-4780-89E5-E04BB1D80F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7365CF-2412-41D3-97B9-6930B69B79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4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980D-1916-4926-BDF9-EF9B3A80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6"/>
            <a:ext cx="10515600" cy="469079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D7476-29D3-4E92-B317-67398AB0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7"/>
            <a:ext cx="10515600" cy="426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8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D386-7DE0-41F0-8782-6630ACC1A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90254"/>
            <a:ext cx="10515600" cy="87749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11953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04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5194-A067-4A11-B1E4-BC4B92CEE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2CD95-C185-48ED-977E-87BFCEEA58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AADCD-7B64-45F9-930B-64E72CD5CF5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83188" y="987425"/>
            <a:ext cx="6169024" cy="488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DF5AF-4B8B-4ADA-B0DC-2E8D9B9D4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56D7-C5F3-437F-A7FF-FA2B7C702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087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52866-733D-45B9-A2CA-FC3D774558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50873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33303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9265F8-B3CB-7047-977A-3E0195A6D4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252" y="1094196"/>
            <a:ext cx="5105583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CLOSING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B2DA29-554E-1E4E-9E67-5C84165418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253" y="3564803"/>
            <a:ext cx="5105584" cy="1578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i="0">
                <a:solidFill>
                  <a:srgbClr val="CF682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Contact Info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F65B48-1852-4447-86A1-4924D3C67637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68939-4BCD-F3B7-0738-98D6B7626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  <p:sp>
        <p:nvSpPr>
          <p:cNvPr id="4" name="Isosceles Triangle 9">
            <a:extLst>
              <a:ext uri="{FF2B5EF4-FFF2-40B4-BE49-F238E27FC236}">
                <a16:creationId xmlns:a16="http://schemas.microsoft.com/office/drawing/2014/main" id="{674136AC-6495-8D74-7B55-10142E9AAC69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C1B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3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ABB7-C37F-4505-B8AA-AA607DB8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960"/>
            <a:ext cx="10515600" cy="56270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8FD36-B28D-4BC1-A4D5-C040E416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3546"/>
            <a:ext cx="5181600" cy="419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A341C-FEA3-4635-B998-39CDFCCC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3545"/>
            <a:ext cx="5181600" cy="4193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9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6">
            <a:extLst>
              <a:ext uri="{FF2B5EF4-FFF2-40B4-BE49-F238E27FC236}">
                <a16:creationId xmlns:a16="http://schemas.microsoft.com/office/drawing/2014/main" id="{C42B1FDA-2B84-6045-AC9B-26E692016101}"/>
              </a:ext>
            </a:extLst>
          </p:cNvPr>
          <p:cNvSpPr/>
          <p:nvPr userDrawn="1"/>
        </p:nvSpPr>
        <p:spPr>
          <a:xfrm rot="10800000">
            <a:off x="1592493" y="-1"/>
            <a:ext cx="10607815" cy="5671335"/>
          </a:xfrm>
          <a:prstGeom prst="triangle">
            <a:avLst>
              <a:gd name="adj" fmla="val 0"/>
            </a:avLst>
          </a:prstGeom>
          <a:solidFill>
            <a:srgbClr val="1C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DD805-4964-488A-8BD1-BBA60AF33E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926" y="2031001"/>
            <a:ext cx="5864068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D43BA-963B-4C9D-AFE9-3851344FB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8926" y="4501608"/>
            <a:ext cx="5864069" cy="1309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0">
                <a:solidFill>
                  <a:srgbClr val="CF68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98ED13-F7E4-E947-AA40-FE3ECB1580C6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80BB2-5E2E-7549-69A5-A280B32E7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FC684-9F15-B300-8C9F-B6345900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/>
        </p:blipFill>
        <p:spPr>
          <a:xfrm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/>
          <p:nvPr userDrawn="1"/>
        </p:nvSpPr>
        <p:spPr>
          <a:xfrm rot="10800000">
            <a:off x="-10511" y="-5255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>
            <a:off x="-10511" y="4550979"/>
            <a:ext cx="4955555" cy="2312276"/>
          </a:xfrm>
          <a:prstGeom prst="rtTriangl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751" y="467712"/>
            <a:ext cx="5005568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751" y="2119663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5596466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0F5CC-1D09-A734-ED45-298406CC6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 flipH="1">
            <a:off x="4683702" y="0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 flipH="1">
            <a:off x="7285085" y="4556235"/>
            <a:ext cx="4955555" cy="2312276"/>
          </a:xfrm>
          <a:prstGeom prst="rtTriangle">
            <a:avLst/>
          </a:prstGeom>
          <a:solidFill>
            <a:srgbClr val="CF682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5714" y="87294"/>
            <a:ext cx="6186091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4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0775" y="1907540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991D0-C3C4-0539-EBBD-E29E64DD01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49" y="4752481"/>
            <a:ext cx="1943099" cy="191978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712373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2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EA105E-1FE5-2C4B-B0C9-B47F7C99E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4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24B766-FFF9-3540-C218-2F140D1D4F0D}"/>
              </a:ext>
            </a:extLst>
          </p:cNvPr>
          <p:cNvSpPr/>
          <p:nvPr userDrawn="1"/>
        </p:nvSpPr>
        <p:spPr>
          <a:xfrm>
            <a:off x="1074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393122-4203-93EB-E82F-149841FFEA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6976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F6D67C56-759D-078E-72DA-94B98E71E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E18BA-8B3C-55C8-80C8-A8F017BE566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46A3C4-D666-6D65-8A61-1C796A4B10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7503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cretepipe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theme" Target="../theme/them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BB6C4-19BC-0284-6854-DFD353A3F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417" y="13052"/>
            <a:ext cx="1071439" cy="10585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FB20D-A3CF-4CEA-9053-01712AA3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9DC3-AE2A-42B7-9997-CA43DE9E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58429"/>
            <a:ext cx="10515600" cy="351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20F00-1410-4D77-8FE6-B065803850CD}"/>
              </a:ext>
            </a:extLst>
          </p:cNvPr>
          <p:cNvPicPr/>
          <p:nvPr userDrawn="1"/>
        </p:nvPicPr>
        <p:blipFill rotWithShape="1">
          <a:blip r:embed="rId7"/>
          <a:srcRect l="40288" t="55151" r="40288" b="5432"/>
          <a:stretch/>
        </p:blipFill>
        <p:spPr bwMode="auto">
          <a:xfrm>
            <a:off x="1413853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merican Concrete Pipe Association">
            <a:hlinkClick r:id="rId8" tooltip="&quot;American Concrete Pipe Association&quot;"/>
            <a:extLst>
              <a:ext uri="{FF2B5EF4-FFF2-40B4-BE49-F238E27FC236}">
                <a16:creationId xmlns:a16="http://schemas.microsoft.com/office/drawing/2014/main" id="{2DC0F7F8-D724-4B55-AF8B-6EAFDE56D828}"/>
              </a:ext>
            </a:extLst>
          </p:cNvPr>
          <p:cNvPicPr/>
          <p:nvPr userDrawn="1"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8" y="6457072"/>
            <a:ext cx="1744395" cy="37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69FA40-C5A9-438D-933D-A1C26B55CACC}"/>
              </a:ext>
            </a:extLst>
          </p:cNvPr>
          <p:cNvPicPr/>
          <p:nvPr userDrawn="1"/>
        </p:nvPicPr>
        <p:blipFill rotWithShape="1">
          <a:blip r:embed="rId11"/>
          <a:srcRect l="17693" t="54731" r="63076" b="5586"/>
          <a:stretch/>
        </p:blipFill>
        <p:spPr bwMode="auto">
          <a:xfrm>
            <a:off x="0" y="7319"/>
            <a:ext cx="1406677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7100D-B8D7-4C58-83AA-0550B3EA73A8}"/>
              </a:ext>
            </a:extLst>
          </p:cNvPr>
          <p:cNvPicPr/>
          <p:nvPr userDrawn="1"/>
        </p:nvPicPr>
        <p:blipFill rotWithShape="1">
          <a:blip r:embed="rId11"/>
          <a:srcRect l="40309" t="54731" r="40461" b="5586"/>
          <a:stretch/>
        </p:blipFill>
        <p:spPr bwMode="auto">
          <a:xfrm>
            <a:off x="4171405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967700-087C-45FB-8B19-B389CB731995}"/>
              </a:ext>
            </a:extLst>
          </p:cNvPr>
          <p:cNvPicPr/>
          <p:nvPr userDrawn="1"/>
        </p:nvPicPr>
        <p:blipFill rotWithShape="1">
          <a:blip r:embed="rId11"/>
          <a:srcRect l="63076" t="54731" r="17692" b="5586"/>
          <a:stretch/>
        </p:blipFill>
        <p:spPr bwMode="auto">
          <a:xfrm>
            <a:off x="2785453" y="7319"/>
            <a:ext cx="1378776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4A58A4-B287-4F9C-AA36-3BD152218841}"/>
              </a:ext>
            </a:extLst>
          </p:cNvPr>
          <p:cNvSpPr txBox="1"/>
          <p:nvPr userDrawn="1"/>
        </p:nvSpPr>
        <p:spPr>
          <a:xfrm>
            <a:off x="10009122" y="6425466"/>
            <a:ext cx="204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Bodoni MT Condensed" panose="02070606080606020203" pitchFamily="18" charset="0"/>
              </a:rPr>
              <a:t>CONCRETEPIPE.ORG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0F43A-90DD-4468-B430-D32E917CCC10}"/>
              </a:ext>
            </a:extLst>
          </p:cNvPr>
          <p:cNvSpPr/>
          <p:nvPr userDrawn="1"/>
        </p:nvSpPr>
        <p:spPr>
          <a:xfrm>
            <a:off x="5543005" y="4"/>
            <a:ext cx="5292755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E02A7-F08C-48BA-B22A-9414A3652C67}"/>
              </a:ext>
            </a:extLst>
          </p:cNvPr>
          <p:cNvSpPr/>
          <p:nvPr userDrawn="1"/>
        </p:nvSpPr>
        <p:spPr>
          <a:xfrm>
            <a:off x="4164231" y="4"/>
            <a:ext cx="1378776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70C1F-E858-4BA0-ACBB-0A466AF81638}"/>
              </a:ext>
            </a:extLst>
          </p:cNvPr>
          <p:cNvSpPr/>
          <p:nvPr userDrawn="1"/>
        </p:nvSpPr>
        <p:spPr>
          <a:xfrm>
            <a:off x="2792630" y="4"/>
            <a:ext cx="1371601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1B9AF-166B-4296-8A10-87CB30E805BC}"/>
              </a:ext>
            </a:extLst>
          </p:cNvPr>
          <p:cNvSpPr/>
          <p:nvPr userDrawn="1"/>
        </p:nvSpPr>
        <p:spPr>
          <a:xfrm>
            <a:off x="1406679" y="4"/>
            <a:ext cx="1385951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54846A-7791-493F-903F-57C86FC0E40F}"/>
              </a:ext>
            </a:extLst>
          </p:cNvPr>
          <p:cNvSpPr/>
          <p:nvPr userDrawn="1"/>
        </p:nvSpPr>
        <p:spPr>
          <a:xfrm>
            <a:off x="0" y="4"/>
            <a:ext cx="1406677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C75D0-E6DE-4D0D-A962-6F85C6ACD9D7}"/>
              </a:ext>
            </a:extLst>
          </p:cNvPr>
          <p:cNvSpPr/>
          <p:nvPr userDrawn="1"/>
        </p:nvSpPr>
        <p:spPr>
          <a:xfrm>
            <a:off x="10835763" y="-2"/>
            <a:ext cx="1356239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5E54-FFE7-40C1-99A4-B9CC381C0F39}"/>
              </a:ext>
            </a:extLst>
          </p:cNvPr>
          <p:cNvSpPr/>
          <p:nvPr userDrawn="1"/>
        </p:nvSpPr>
        <p:spPr>
          <a:xfrm>
            <a:off x="2" y="1115356"/>
            <a:ext cx="12192001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Isosceles Triangle 9">
            <a:extLst>
              <a:ext uri="{FF2B5EF4-FFF2-40B4-BE49-F238E27FC236}">
                <a16:creationId xmlns:a16="http://schemas.microsoft.com/office/drawing/2014/main" id="{4618F569-B9F5-513F-FB08-BA5C3B4A78FB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chemeClr val="bg2">
              <a:lumMod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D4EA556-146F-F9F4-9916-93F8074CC6B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89B5C-CD8B-44F4-3640-EA7179C5B58D}"/>
              </a:ext>
            </a:extLst>
          </p:cNvPr>
          <p:cNvSpPr txBox="1"/>
          <p:nvPr userDrawn="1"/>
        </p:nvSpPr>
        <p:spPr>
          <a:xfrm>
            <a:off x="9596418" y="647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CONCRETEPIPE.ORG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0A5A4-D7AE-4612-CE5C-250AD6626259}"/>
              </a:ext>
            </a:extLst>
          </p:cNvPr>
          <p:cNvSpPr txBox="1">
            <a:spLocks/>
          </p:cNvSpPr>
          <p:nvPr userDrawn="1"/>
        </p:nvSpPr>
        <p:spPr>
          <a:xfrm>
            <a:off x="5549901" y="1588"/>
            <a:ext cx="5285232" cy="112471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</p:spTree>
    <p:extLst>
      <p:ext uri="{BB962C8B-B14F-4D97-AF65-F5344CB8AC3E}">
        <p14:creationId xmlns:p14="http://schemas.microsoft.com/office/powerpoint/2010/main" val="32062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DC11-2B2C-4699-3522-E5BA2BA6C11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6286" y="5994153"/>
            <a:ext cx="776014" cy="7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2" Type="http://schemas.microsoft.com/office/2007/relationships/media" Target="../media/media2.MOV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4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2" Type="http://schemas.microsoft.com/office/2007/relationships/media" Target="../media/media3.MOV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258378-9FBF-754B-A799-A5CDDEAB8D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en-US" dirty="0">
                <a:latin typeface="Arial" panose="020B0604020202020204" pitchFamily="34" charset="0"/>
                <a:cs typeface="Arial" panose="020B0604020202020204" pitchFamily="34" charset="0"/>
              </a:rPr>
              <a:t>MIX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B3FCD-34B2-A407-1ADA-086B005961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4F9B28CF-F096-CD47-8434-ED9DEF88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70" y="3115866"/>
            <a:ext cx="136383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0331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3"/>
            <a:ext cx="5486400" cy="270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As the surface area of the aggregate increases more water will be needed to maintain a given slump.</a:t>
            </a:r>
          </a:p>
          <a:p>
            <a:pPr lvl="2"/>
            <a:r>
              <a:rPr lang="en-US" altLang="en-US" sz="1800" dirty="0"/>
              <a:t>Particle Size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3473896"/>
            <a:ext cx="3937000" cy="2622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3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3"/>
            <a:ext cx="5486400" cy="270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As the surface area of the aggregate increases more water will be needed to maintain a given slump.</a:t>
            </a:r>
          </a:p>
          <a:p>
            <a:pPr lvl="2"/>
            <a:r>
              <a:rPr lang="en-US" altLang="en-US" sz="1800" dirty="0"/>
              <a:t>Particle Size Distribution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3711862"/>
            <a:ext cx="5370513" cy="2121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9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3"/>
            <a:ext cx="5486400" cy="270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As the air content increases, the strength of the concrete decreases.</a:t>
            </a:r>
            <a:endParaRPr lang="en-US" altLang="en-US" sz="1800" dirty="0">
              <a:solidFill>
                <a:srgbClr val="00FF00"/>
              </a:solidFill>
            </a:endParaRPr>
          </a:p>
          <a:p>
            <a:endParaRPr lang="en-US" altLang="en-US" sz="135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32421"/>
            <a:ext cx="5486400" cy="2080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2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3"/>
            <a:ext cx="5486400" cy="270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As the air content increases, the strength of the concrete decreases.</a:t>
            </a:r>
            <a:endParaRPr lang="en-US" altLang="en-US" sz="1800" dirty="0">
              <a:solidFill>
                <a:srgbClr val="00FF00"/>
              </a:solidFill>
            </a:endParaRPr>
          </a:p>
          <a:p>
            <a:endParaRPr lang="en-US" altLang="en-US" sz="135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61410"/>
            <a:ext cx="3657600" cy="2434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3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4"/>
          <a:stretch/>
        </p:blipFill>
        <p:spPr>
          <a:xfrm>
            <a:off x="3146239" y="3467183"/>
            <a:ext cx="1520457" cy="1516371"/>
          </a:xfrm>
          <a:prstGeom prst="rect">
            <a:avLst/>
          </a:prstGeom>
        </p:spPr>
      </p:pic>
      <p:sp>
        <p:nvSpPr>
          <p:cNvPr id="4301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40933" y="6395905"/>
            <a:ext cx="2171700" cy="35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dirty="0">
                <a:solidFill>
                  <a:srgbClr val="F08F49"/>
                </a:solidFill>
              </a:rPr>
              <a:t>www.concrete-pipe.org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8989" y="1787477"/>
            <a:ext cx="4962786" cy="12573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1800" u="sng" dirty="0"/>
              <a:t>It’s a calculation:</a:t>
            </a:r>
          </a:p>
          <a:p>
            <a:pPr marL="342900" lvl="1" indent="0">
              <a:lnSpc>
                <a:spcPct val="80000"/>
              </a:lnSpc>
              <a:buNone/>
            </a:pPr>
            <a:r>
              <a:rPr lang="en-US" altLang="en-US" dirty="0"/>
              <a:t>w/c ~ lbs. of water / lbs. of cement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sz="3600" dirty="0">
                <a:latin typeface="+mn-lt"/>
              </a:rPr>
              <a:t>Water/Cement Ratio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51" y="2865062"/>
            <a:ext cx="882254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Line 9"/>
          <p:cNvSpPr>
            <a:spLocks noChangeShapeType="1"/>
          </p:cNvSpPr>
          <p:nvPr/>
        </p:nvSpPr>
        <p:spPr bwMode="auto">
          <a:xfrm flipV="1">
            <a:off x="2647601" y="3093658"/>
            <a:ext cx="1143000" cy="148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7134818" y="3848582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+mn-lt"/>
              </a:rPr>
              <a:t>=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363418" y="3848582"/>
            <a:ext cx="2171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+mn-lt"/>
              </a:rPr>
              <a:t>Water cement ratio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7363419" y="4579559"/>
            <a:ext cx="40073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/>
              <a:t>= 45 </a:t>
            </a:r>
            <a:r>
              <a:rPr lang="en-US" altLang="en-US" sz="1500" dirty="0" err="1"/>
              <a:t>lbs</a:t>
            </a:r>
            <a:r>
              <a:rPr lang="en-US" altLang="en-US" sz="1500" dirty="0"/>
              <a:t> ÷ 100 </a:t>
            </a:r>
            <a:r>
              <a:rPr lang="en-US" altLang="en-US" sz="1500" dirty="0" err="1"/>
              <a:t>lbs</a:t>
            </a:r>
            <a:endParaRPr lang="en-US" altLang="en-US" sz="1500" dirty="0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904651" y="3779460"/>
            <a:ext cx="971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>
                <a:latin typeface="+mn-lt"/>
              </a:rPr>
              <a:t>45 lbs of water</a:t>
            </a:r>
          </a:p>
        </p:txBody>
      </p:sp>
      <p:sp>
        <p:nvSpPr>
          <p:cNvPr id="43022" name="Text Box 13"/>
          <p:cNvSpPr txBox="1">
            <a:spLocks noChangeArrowheads="1"/>
          </p:cNvSpPr>
          <p:nvPr/>
        </p:nvSpPr>
        <p:spPr bwMode="auto">
          <a:xfrm>
            <a:off x="3420691" y="5038779"/>
            <a:ext cx="9715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+mn-lt"/>
              </a:rPr>
              <a:t>100 </a:t>
            </a:r>
            <a:r>
              <a:rPr lang="en-US" altLang="en-US" sz="1500" dirty="0" err="1">
                <a:latin typeface="+mn-lt"/>
              </a:rPr>
              <a:t>lbs</a:t>
            </a:r>
            <a:r>
              <a:rPr lang="en-US" altLang="en-US" sz="1500" dirty="0">
                <a:latin typeface="+mn-lt"/>
              </a:rPr>
              <a:t> of cement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363418" y="5021491"/>
            <a:ext cx="26420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500" dirty="0"/>
              <a:t>= 0.45 expressed as decimal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9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17" grpId="0"/>
      <p:bldP spid="43018" grpId="0"/>
      <p:bldP spid="43020" grpId="0"/>
      <p:bldP spid="43021" grpId="0"/>
      <p:bldP spid="4302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"/>
          <a:stretch/>
        </p:blipFill>
        <p:spPr>
          <a:xfrm>
            <a:off x="3146238" y="3467183"/>
            <a:ext cx="3032742" cy="1516371"/>
          </a:xfrm>
          <a:prstGeom prst="rect">
            <a:avLst/>
          </a:prstGeom>
        </p:spPr>
      </p:pic>
      <p:sp>
        <p:nvSpPr>
          <p:cNvPr id="4301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40933" y="6395905"/>
            <a:ext cx="2171700" cy="35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dirty="0">
                <a:solidFill>
                  <a:srgbClr val="F08F49"/>
                </a:solidFill>
              </a:rPr>
              <a:t>www.concrete-pipe.org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8989" y="1787477"/>
            <a:ext cx="4962786" cy="12573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1800" u="sng" dirty="0"/>
              <a:t>It’s a calculation:</a:t>
            </a:r>
          </a:p>
          <a:p>
            <a:pPr marL="342900" lvl="1" indent="0">
              <a:lnSpc>
                <a:spcPct val="80000"/>
              </a:lnSpc>
              <a:buNone/>
            </a:pPr>
            <a:r>
              <a:rPr lang="en-US" altLang="en-US" dirty="0"/>
              <a:t>w/c</a:t>
            </a:r>
            <a:r>
              <a:rPr lang="en-US" altLang="en-US" baseline="-25000" dirty="0"/>
              <a:t>m</a:t>
            </a:r>
            <a:r>
              <a:rPr lang="en-US" altLang="en-US" dirty="0"/>
              <a:t> ~ lbs. of water / lbs. of cementitious 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sz="3600" dirty="0">
                <a:latin typeface="+mn-lt"/>
              </a:rPr>
              <a:t>Water/Cementitious Ratio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51" y="2865062"/>
            <a:ext cx="882254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Line 9"/>
          <p:cNvSpPr>
            <a:spLocks noChangeShapeType="1"/>
          </p:cNvSpPr>
          <p:nvPr/>
        </p:nvSpPr>
        <p:spPr bwMode="auto">
          <a:xfrm flipV="1">
            <a:off x="2647601" y="3093658"/>
            <a:ext cx="1143000" cy="148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7134818" y="3848582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+mn-lt"/>
              </a:rPr>
              <a:t>=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363418" y="3848582"/>
            <a:ext cx="2869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+mn-lt"/>
              </a:rPr>
              <a:t>Water cementitious ratio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7363419" y="4579559"/>
            <a:ext cx="26420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/>
              <a:t>= 45 </a:t>
            </a:r>
            <a:r>
              <a:rPr lang="en-US" altLang="en-US" sz="1500" dirty="0" err="1"/>
              <a:t>lbs</a:t>
            </a:r>
            <a:r>
              <a:rPr lang="en-US" altLang="en-US" sz="1500" dirty="0"/>
              <a:t> ÷ (80lbs + 20 </a:t>
            </a:r>
            <a:r>
              <a:rPr lang="en-US" altLang="en-US" sz="1500" dirty="0" err="1"/>
              <a:t>lbs</a:t>
            </a:r>
            <a:r>
              <a:rPr lang="en-US" altLang="en-US" sz="1500" dirty="0"/>
              <a:t>)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904651" y="3779460"/>
            <a:ext cx="971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>
                <a:latin typeface="+mn-lt"/>
              </a:rPr>
              <a:t>45 lbs of water</a:t>
            </a:r>
          </a:p>
        </p:txBody>
      </p:sp>
      <p:sp>
        <p:nvSpPr>
          <p:cNvPr id="43022" name="Text Box 13"/>
          <p:cNvSpPr txBox="1">
            <a:spLocks noChangeArrowheads="1"/>
          </p:cNvSpPr>
          <p:nvPr/>
        </p:nvSpPr>
        <p:spPr bwMode="auto">
          <a:xfrm>
            <a:off x="3493729" y="5021490"/>
            <a:ext cx="971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+mn-lt"/>
              </a:rPr>
              <a:t>80 </a:t>
            </a:r>
            <a:r>
              <a:rPr lang="en-US" altLang="en-US" sz="1500" dirty="0" err="1">
                <a:latin typeface="+mn-lt"/>
              </a:rPr>
              <a:t>lbs</a:t>
            </a:r>
            <a:r>
              <a:rPr lang="en-US" altLang="en-US" sz="1500" dirty="0">
                <a:latin typeface="+mn-lt"/>
              </a:rPr>
              <a:t> of cement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363418" y="5021491"/>
            <a:ext cx="26420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500" dirty="0"/>
              <a:t>= 0.45 expressed as decimal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5279" y="388277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859939" y="5033515"/>
            <a:ext cx="971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+mn-lt"/>
              </a:rPr>
              <a:t>20 </a:t>
            </a:r>
            <a:r>
              <a:rPr lang="en-US" altLang="en-US" sz="1500" dirty="0" err="1">
                <a:latin typeface="+mn-lt"/>
              </a:rPr>
              <a:t>lbs</a:t>
            </a:r>
            <a:r>
              <a:rPr lang="en-US" altLang="en-US" sz="1500" dirty="0">
                <a:latin typeface="+mn-lt"/>
              </a:rPr>
              <a:t> of </a:t>
            </a:r>
            <a:r>
              <a:rPr lang="en-US" altLang="en-US" sz="1500" dirty="0" err="1">
                <a:latin typeface="+mn-lt"/>
              </a:rPr>
              <a:t>Flyash</a:t>
            </a:r>
            <a:endParaRPr lang="en-US" altLang="en-US" sz="15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3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17" grpId="0"/>
      <p:bldP spid="43018" grpId="0"/>
      <p:bldP spid="43020" grpId="0"/>
      <p:bldP spid="43021" grpId="0"/>
      <p:bldP spid="43022" grpId="0"/>
      <p:bldP spid="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40933" y="6395905"/>
            <a:ext cx="2171700" cy="35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dirty="0">
                <a:solidFill>
                  <a:srgbClr val="F08F49"/>
                </a:solidFill>
              </a:rPr>
              <a:t>www.concrete-pipe.org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sz="3600" dirty="0">
                <a:latin typeface="+mn-lt"/>
              </a:rPr>
              <a:t>Water/Cementitious Ratio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21342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333333"/>
                </a:solidFill>
              </a:rPr>
              <a:t>Often when w/c is discussed its really w/c</a:t>
            </a:r>
            <a:r>
              <a:rPr lang="en-US" altLang="en-US" baseline="-25000" dirty="0">
                <a:solidFill>
                  <a:srgbClr val="333333"/>
                </a:solidFill>
              </a:rPr>
              <a:t>m</a:t>
            </a:r>
            <a:r>
              <a:rPr lang="en-US" altLang="en-US" dirty="0">
                <a:solidFill>
                  <a:srgbClr val="333333"/>
                </a:solidFill>
              </a:rPr>
              <a:t> that is intended as the reference</a:t>
            </a:r>
            <a:endParaRPr lang="en-US" altLang="en-US" baseline="-25000" dirty="0">
              <a:solidFill>
                <a:srgbClr val="3333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81" y="2963352"/>
            <a:ext cx="3516842" cy="3132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6" y="2903096"/>
            <a:ext cx="1732179" cy="17825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2231" y="3209576"/>
            <a:ext cx="138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Water/</a:t>
            </a:r>
          </a:p>
          <a:p>
            <a:r>
              <a:rPr lang="en-US" sz="1600" dirty="0"/>
              <a:t>Cementitious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9414" y="3480130"/>
            <a:ext cx="166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Water/Cement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1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40933" y="6395905"/>
            <a:ext cx="2171700" cy="35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dirty="0">
                <a:solidFill>
                  <a:srgbClr val="F08F49"/>
                </a:solidFill>
              </a:rPr>
              <a:t>www.concrete-pipe.org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sz="3600" dirty="0">
                <a:latin typeface="+mn-lt"/>
              </a:rPr>
              <a:t>Water/Cementitious Ratio</a:t>
            </a:r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3378081" y="2267712"/>
            <a:ext cx="5453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+mn-lt"/>
              </a:rPr>
              <a:t>Water needs to be drinkable or meet ASTM 1602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27" y="2844614"/>
            <a:ext cx="4051300" cy="2278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7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0387" y="2067985"/>
            <a:ext cx="5398294" cy="2515791"/>
          </a:xfrm>
          <a:noFill/>
        </p:spPr>
        <p:txBody>
          <a:bodyPr vert="horz" lIns="69056" tIns="34529" rIns="69056" bIns="34529" rtlCol="0">
            <a:noAutofit/>
          </a:bodyPr>
          <a:lstStyle/>
          <a:p>
            <a:pPr marL="214313" indent="-214313"/>
            <a:r>
              <a:rPr lang="en-US" altLang="en-US" sz="1800" dirty="0"/>
              <a:t>Specific Gravity</a:t>
            </a:r>
          </a:p>
          <a:p>
            <a:pPr marL="471488" lvl="1"/>
            <a:r>
              <a:rPr lang="en-US" altLang="en-US" dirty="0"/>
              <a:t>The relative density of a material compared to water</a:t>
            </a:r>
          </a:p>
          <a:p>
            <a:pPr marL="471488" lvl="1"/>
            <a:r>
              <a:rPr lang="en-US" altLang="en-US" dirty="0"/>
              <a:t>The ratio of a material’s weight to the weight of an equal volume of water</a:t>
            </a:r>
          </a:p>
          <a:p>
            <a:pPr marL="471488" lvl="1">
              <a:buNone/>
            </a:pPr>
            <a:endParaRPr lang="en-US" altLang="en-US" dirty="0"/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2561844" y="1161288"/>
            <a:ext cx="7068312" cy="11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Terminology</a:t>
            </a:r>
            <a:endParaRPr lang="en-US" altLang="en-US" sz="27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714500"/>
            <a:ext cx="293370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2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  <a:noFill/>
        </p:spPr>
        <p:txBody>
          <a:bodyPr vert="horz" lIns="69056" tIns="34529" rIns="69056" bIns="34529" rtlCol="0" anchor="t">
            <a:normAutofit/>
          </a:bodyPr>
          <a:lstStyle/>
          <a:p>
            <a:pPr algn="ctr"/>
            <a:r>
              <a:rPr lang="en-US" altLang="en-US" dirty="0">
                <a:latin typeface="+mn-lt"/>
              </a:rPr>
              <a:t>Specific Gravity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1634" y="189838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about you?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99" y="2184400"/>
            <a:ext cx="3911600" cy="391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5334" y="3441700"/>
            <a:ext cx="481330" cy="1072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2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58111" y="2053167"/>
            <a:ext cx="2457450" cy="742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Wet Cast (Slump)</a:t>
            </a:r>
          </a:p>
        </p:txBody>
      </p:sp>
      <p:pic>
        <p:nvPicPr>
          <p:cNvPr id="2" name="IMG_102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530" y="2796117"/>
            <a:ext cx="4840941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3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5400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  <a:noFill/>
        </p:spPr>
        <p:txBody>
          <a:bodyPr vert="horz" lIns="69056" tIns="34529" rIns="69056" bIns="34529" rtlCol="0" anchor="t">
            <a:normAutofit/>
          </a:bodyPr>
          <a:lstStyle/>
          <a:p>
            <a:pPr algn="ctr"/>
            <a:r>
              <a:rPr lang="en-US" altLang="en-US" dirty="0">
                <a:latin typeface="+mn-lt"/>
              </a:rPr>
              <a:t>Specific Gravity</a:t>
            </a:r>
          </a:p>
        </p:txBody>
      </p:sp>
      <p:sp>
        <p:nvSpPr>
          <p:cNvPr id="175107" name="Rectangle 4"/>
          <p:cNvSpPr>
            <a:spLocks noChangeArrowheads="1"/>
          </p:cNvSpPr>
          <p:nvPr/>
        </p:nvSpPr>
        <p:spPr bwMode="auto">
          <a:xfrm>
            <a:off x="4291939" y="2758413"/>
            <a:ext cx="1524000" cy="1238250"/>
          </a:xfrm>
          <a:prstGeom prst="rect">
            <a:avLst/>
          </a:prstGeom>
          <a:solidFill>
            <a:srgbClr val="AFAFA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75108" name="Rectangle 5"/>
          <p:cNvSpPr>
            <a:spLocks noChangeArrowheads="1"/>
          </p:cNvSpPr>
          <p:nvPr/>
        </p:nvSpPr>
        <p:spPr bwMode="auto">
          <a:xfrm>
            <a:off x="6692239" y="2072613"/>
            <a:ext cx="1524000" cy="1238250"/>
          </a:xfrm>
          <a:prstGeom prst="rect">
            <a:avLst/>
          </a:prstGeom>
          <a:solidFill>
            <a:schemeClr val="folHlink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75109" name="Line 6"/>
          <p:cNvSpPr>
            <a:spLocks noChangeShapeType="1"/>
          </p:cNvSpPr>
          <p:nvPr/>
        </p:nvSpPr>
        <p:spPr bwMode="auto">
          <a:xfrm>
            <a:off x="4234789" y="4015716"/>
            <a:ext cx="1714500" cy="119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>
            <a:off x="6606514" y="3329916"/>
            <a:ext cx="1771650" cy="119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>
            <a:off x="5092042" y="4015713"/>
            <a:ext cx="1190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>
            <a:off x="7492342" y="3329913"/>
            <a:ext cx="1190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3" name="Line 10"/>
          <p:cNvSpPr>
            <a:spLocks noChangeShapeType="1"/>
          </p:cNvSpPr>
          <p:nvPr/>
        </p:nvSpPr>
        <p:spPr bwMode="auto">
          <a:xfrm flipV="1">
            <a:off x="5092039" y="3787113"/>
            <a:ext cx="2400300" cy="685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4" name="Line 11"/>
          <p:cNvSpPr>
            <a:spLocks noChangeShapeType="1"/>
          </p:cNvSpPr>
          <p:nvPr/>
        </p:nvSpPr>
        <p:spPr bwMode="auto">
          <a:xfrm>
            <a:off x="6292192" y="4130013"/>
            <a:ext cx="1190" cy="685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75115" name="Line 12"/>
          <p:cNvSpPr>
            <a:spLocks noChangeShapeType="1"/>
          </p:cNvSpPr>
          <p:nvPr/>
        </p:nvSpPr>
        <p:spPr bwMode="auto">
          <a:xfrm>
            <a:off x="4577689" y="4815816"/>
            <a:ext cx="3371850" cy="119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14381" name="Rectangle 13"/>
          <p:cNvSpPr>
            <a:spLocks noChangeArrowheads="1"/>
          </p:cNvSpPr>
          <p:nvPr/>
        </p:nvSpPr>
        <p:spPr bwMode="auto">
          <a:xfrm>
            <a:off x="4394336" y="2992966"/>
            <a:ext cx="1440656" cy="7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>
            <a:spAutoFit/>
          </a:bodyPr>
          <a:lstStyle/>
          <a:p>
            <a:pPr algn="ctr"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Stone:  Specific Gravity = 2.70</a:t>
            </a:r>
          </a:p>
        </p:txBody>
      </p:sp>
      <p:sp>
        <p:nvSpPr>
          <p:cNvPr id="314382" name="Rectangle 14"/>
          <p:cNvSpPr>
            <a:spLocks noChangeArrowheads="1"/>
          </p:cNvSpPr>
          <p:nvPr/>
        </p:nvSpPr>
        <p:spPr bwMode="auto">
          <a:xfrm>
            <a:off x="6772014" y="2250016"/>
            <a:ext cx="1440656" cy="7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>
            <a:spAutoFit/>
          </a:bodyPr>
          <a:lstStyle/>
          <a:p>
            <a:pPr algn="ctr">
              <a:defRPr/>
            </a:pPr>
            <a:r>
              <a:rPr lang="en-US" sz="1500" b="1">
                <a:effectLst>
                  <a:outerShdw blurRad="38100" dist="38100" dir="2700000" algn="tl">
                    <a:srgbClr val="C0C0C0"/>
                  </a:outerShdw>
                </a:effectLst>
              </a:rPr>
              <a:t>Water:  Specific Gravity = 1.00</a:t>
            </a:r>
          </a:p>
        </p:txBody>
      </p:sp>
      <p:sp>
        <p:nvSpPr>
          <p:cNvPr id="314383" name="Rectangle 15"/>
          <p:cNvSpPr>
            <a:spLocks noChangeArrowheads="1"/>
          </p:cNvSpPr>
          <p:nvPr/>
        </p:nvSpPr>
        <p:spPr bwMode="auto">
          <a:xfrm>
            <a:off x="4080783" y="5000851"/>
            <a:ext cx="4422813" cy="34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r>
              <a:rPr lang="en-US" dirty="0"/>
              <a:t>Same Volume, but 2.70 Times More Mass</a:t>
            </a:r>
          </a:p>
        </p:txBody>
      </p:sp>
      <p:sp>
        <p:nvSpPr>
          <p:cNvPr id="175119" name="Text Box 16"/>
          <p:cNvSpPr txBox="1">
            <a:spLocks noChangeArrowheads="1"/>
          </p:cNvSpPr>
          <p:nvPr/>
        </p:nvSpPr>
        <p:spPr bwMode="auto">
          <a:xfrm>
            <a:off x="8378165" y="5537770"/>
            <a:ext cx="1482841" cy="8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/>
              <a:t>Cement – 3.15</a:t>
            </a:r>
          </a:p>
          <a:p>
            <a:r>
              <a:rPr lang="en-US" altLang="en-US" sz="1600" dirty="0"/>
              <a:t>Steel – 7.85</a:t>
            </a:r>
          </a:p>
          <a:p>
            <a:r>
              <a:rPr lang="en-US" altLang="en-US" sz="1600" dirty="0"/>
              <a:t>You - 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3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4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4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4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4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4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4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4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5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5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5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5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5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5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5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5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5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nimBg="1"/>
      <p:bldP spid="175108" grpId="0" animBg="1"/>
      <p:bldP spid="175109" grpId="0" animBg="1"/>
      <p:bldP spid="175110" grpId="0" animBg="1"/>
      <p:bldP spid="175111" grpId="0" animBg="1"/>
      <p:bldP spid="175112" grpId="0" animBg="1"/>
      <p:bldP spid="175113" grpId="0" animBg="1"/>
      <p:bldP spid="175114" grpId="0" animBg="1"/>
      <p:bldP spid="175115" grpId="0" animBg="1"/>
      <p:bldP spid="314381" grpId="0"/>
      <p:bldP spid="3143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0387" y="2067985"/>
            <a:ext cx="5398294" cy="2515791"/>
          </a:xfrm>
          <a:noFill/>
        </p:spPr>
        <p:txBody>
          <a:bodyPr vert="horz" lIns="69056" tIns="34529" rIns="69056" bIns="34529" rtlCol="0">
            <a:noAutofit/>
          </a:bodyPr>
          <a:lstStyle/>
          <a:p>
            <a:pPr marL="0" indent="0">
              <a:buNone/>
            </a:pPr>
            <a:r>
              <a:rPr lang="en-US" altLang="en-US" dirty="0"/>
              <a:t>Bu</a:t>
            </a:r>
            <a:r>
              <a:rPr lang="en-US" altLang="en-US" sz="1800" dirty="0"/>
              <a:t>lk Specific Gravity (SSD):</a:t>
            </a:r>
          </a:p>
          <a:p>
            <a:pPr marL="471488" lvl="1"/>
            <a:r>
              <a:rPr lang="en-US" altLang="en-US" dirty="0"/>
              <a:t>Used to determine the “solid volume” (absolute volume) of a material going into concrete</a:t>
            </a:r>
          </a:p>
          <a:p>
            <a:pPr marL="471488" lvl="1"/>
            <a:r>
              <a:rPr lang="en-US" altLang="en-US" dirty="0"/>
              <a:t>It is determined by submerging the material in water for 24 hours in order to fill any permeable voids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2561844" y="1161288"/>
            <a:ext cx="7068312" cy="11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Terminology</a:t>
            </a:r>
            <a:endParaRPr lang="en-US" altLang="en-US" sz="27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903941"/>
            <a:ext cx="28956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2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572768"/>
          </a:xfrm>
          <a:noFill/>
        </p:spPr>
        <p:txBody>
          <a:bodyPr vert="horz" lIns="69056" tIns="34529" rIns="69056" bIns="34529" rtlCol="0"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 Calculations for SSD Bulk Specific Gravity</a:t>
            </a:r>
          </a:p>
        </p:txBody>
      </p:sp>
      <p:sp>
        <p:nvSpPr>
          <p:cNvPr id="316419" name="Rectangle 3"/>
          <p:cNvSpPr>
            <a:spLocks noChangeArrowheads="1"/>
          </p:cNvSpPr>
          <p:nvPr/>
        </p:nvSpPr>
        <p:spPr bwMode="auto">
          <a:xfrm>
            <a:off x="3178505" y="1829801"/>
            <a:ext cx="5589735" cy="34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r>
              <a:rPr lang="en-US" dirty="0"/>
              <a:t>Coarse Aggregate Using Basket Suspended in water:</a:t>
            </a:r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3837369" y="2441359"/>
            <a:ext cx="4517262" cy="16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r>
              <a:rPr lang="en-US" sz="2000" dirty="0"/>
              <a:t>B / (B - C) = SSD Bulk Specific Gravity</a:t>
            </a:r>
          </a:p>
          <a:p>
            <a:pPr>
              <a:defRPr/>
            </a:pPr>
            <a:endParaRPr lang="en-US" sz="1200" dirty="0"/>
          </a:p>
          <a:p>
            <a:pPr algn="ctr">
              <a:defRPr/>
            </a:pPr>
            <a:r>
              <a:rPr lang="en-US" dirty="0"/>
              <a:t>where: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 = weight of SSD sample in air</a:t>
            </a:r>
          </a:p>
          <a:p>
            <a:pPr>
              <a:defRPr/>
            </a:pPr>
            <a:r>
              <a:rPr lang="en-US" dirty="0"/>
              <a:t>C = weight of SSD sample in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71" y="4213225"/>
            <a:ext cx="2895600" cy="1581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7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26" y="3817810"/>
            <a:ext cx="2137774" cy="2531790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572768"/>
          </a:xfrm>
          <a:noFill/>
        </p:spPr>
        <p:txBody>
          <a:bodyPr vert="horz" lIns="69056" tIns="34529" rIns="69056" bIns="34529" rtlCol="0"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 Calculations for SSD Bulk Specific Gravity</a:t>
            </a:r>
          </a:p>
        </p:txBody>
      </p:sp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3776732" y="2245043"/>
            <a:ext cx="4884349" cy="34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r>
              <a:rPr lang="en-US" dirty="0"/>
              <a:t>Field Calculation of SSD Bulk Specific Gravity:</a:t>
            </a:r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2706693" y="2638803"/>
            <a:ext cx="6736556" cy="597694"/>
            <a:chOff x="-302" y="2687"/>
            <a:chExt cx="5658" cy="502"/>
          </a:xfrm>
        </p:grpSpPr>
        <p:sp>
          <p:nvSpPr>
            <p:cNvPr id="316423" name="Text Box 7"/>
            <p:cNvSpPr txBox="1">
              <a:spLocks noChangeArrowheads="1"/>
            </p:cNvSpPr>
            <p:nvPr/>
          </p:nvSpPr>
          <p:spPr bwMode="auto">
            <a:xfrm>
              <a:off x="232" y="2687"/>
              <a:ext cx="2610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Weight of Aggregate @ SSD</a:t>
              </a:r>
            </a:p>
          </p:txBody>
        </p:sp>
        <p:sp>
          <p:nvSpPr>
            <p:cNvPr id="45072" name="Line 8"/>
            <p:cNvSpPr>
              <a:spLocks noChangeShapeType="1"/>
            </p:cNvSpPr>
            <p:nvPr/>
          </p:nvSpPr>
          <p:spPr bwMode="auto">
            <a:xfrm>
              <a:off x="336" y="2928"/>
              <a:ext cx="249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425" name="Text Box 9"/>
            <p:cNvSpPr txBox="1">
              <a:spLocks noChangeArrowheads="1"/>
            </p:cNvSpPr>
            <p:nvPr/>
          </p:nvSpPr>
          <p:spPr bwMode="auto">
            <a:xfrm>
              <a:off x="-302" y="2879"/>
              <a:ext cx="3792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Weight of equal volume of water displaced</a:t>
              </a:r>
            </a:p>
          </p:txBody>
        </p:sp>
        <p:sp>
          <p:nvSpPr>
            <p:cNvPr id="316426" name="Text Box 10"/>
            <p:cNvSpPr txBox="1">
              <a:spLocks noChangeArrowheads="1"/>
            </p:cNvSpPr>
            <p:nvPr/>
          </p:nvSpPr>
          <p:spPr bwMode="auto">
            <a:xfrm>
              <a:off x="3600" y="2788"/>
              <a:ext cx="268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=</a:t>
              </a:r>
            </a:p>
          </p:txBody>
        </p:sp>
        <p:sp>
          <p:nvSpPr>
            <p:cNvPr id="316427" name="Text Box 11"/>
            <p:cNvSpPr txBox="1">
              <a:spLocks noChangeArrowheads="1"/>
            </p:cNvSpPr>
            <p:nvPr/>
          </p:nvSpPr>
          <p:spPr bwMode="auto">
            <a:xfrm>
              <a:off x="3855" y="2773"/>
              <a:ext cx="1501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Specific Gravity</a:t>
              </a:r>
            </a:p>
          </p:txBody>
        </p:sp>
      </p:grpSp>
      <p:sp>
        <p:nvSpPr>
          <p:cNvPr id="45063" name="Line 12"/>
          <p:cNvSpPr>
            <a:spLocks noChangeShapeType="1"/>
          </p:cNvSpPr>
          <p:nvPr/>
        </p:nvSpPr>
        <p:spPr bwMode="auto">
          <a:xfrm>
            <a:off x="1524000" y="2629668"/>
            <a:ext cx="9144000" cy="2321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45064" name="Group 13"/>
          <p:cNvGrpSpPr>
            <a:grpSpLocks/>
          </p:cNvGrpSpPr>
          <p:nvPr/>
        </p:nvGrpSpPr>
        <p:grpSpPr bwMode="auto">
          <a:xfrm>
            <a:off x="3569036" y="3294838"/>
            <a:ext cx="4736305" cy="609600"/>
            <a:chOff x="141" y="3253"/>
            <a:chExt cx="3978" cy="512"/>
          </a:xfrm>
        </p:grpSpPr>
        <p:sp>
          <p:nvSpPr>
            <p:cNvPr id="316430" name="Text Box 14"/>
            <p:cNvSpPr txBox="1">
              <a:spLocks noChangeArrowheads="1"/>
            </p:cNvSpPr>
            <p:nvPr/>
          </p:nvSpPr>
          <p:spPr bwMode="auto">
            <a:xfrm>
              <a:off x="231" y="3253"/>
              <a:ext cx="2288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1245g</a:t>
              </a:r>
              <a:r>
                <a:rPr 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dirty="0"/>
                <a:t>of SSD aggregate</a:t>
              </a:r>
            </a:p>
          </p:txBody>
        </p:sp>
        <p:sp>
          <p:nvSpPr>
            <p:cNvPr id="45067" name="Line 15"/>
            <p:cNvSpPr>
              <a:spLocks noChangeShapeType="1"/>
            </p:cNvSpPr>
            <p:nvPr/>
          </p:nvSpPr>
          <p:spPr bwMode="auto">
            <a:xfrm>
              <a:off x="384" y="3504"/>
              <a:ext cx="201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432" name="Text Box 16"/>
            <p:cNvSpPr txBox="1">
              <a:spLocks noChangeArrowheads="1"/>
            </p:cNvSpPr>
            <p:nvPr/>
          </p:nvSpPr>
          <p:spPr bwMode="auto">
            <a:xfrm>
              <a:off x="3319" y="3327"/>
              <a:ext cx="268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=</a:t>
              </a:r>
            </a:p>
          </p:txBody>
        </p:sp>
        <p:sp>
          <p:nvSpPr>
            <p:cNvPr id="316433" name="Text Box 17"/>
            <p:cNvSpPr txBox="1">
              <a:spLocks noChangeArrowheads="1"/>
            </p:cNvSpPr>
            <p:nvPr/>
          </p:nvSpPr>
          <p:spPr bwMode="auto">
            <a:xfrm>
              <a:off x="141" y="3455"/>
              <a:ext cx="2471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469.81g of water displaced</a:t>
              </a:r>
            </a:p>
          </p:txBody>
        </p:sp>
        <p:sp>
          <p:nvSpPr>
            <p:cNvPr id="316434" name="Text Box 18"/>
            <p:cNvSpPr txBox="1">
              <a:spLocks noChangeArrowheads="1"/>
            </p:cNvSpPr>
            <p:nvPr/>
          </p:nvSpPr>
          <p:spPr bwMode="auto">
            <a:xfrm>
              <a:off x="3587" y="3323"/>
              <a:ext cx="532" cy="3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dirty="0"/>
                <a:t>2.65</a:t>
              </a:r>
            </a:p>
          </p:txBody>
        </p:sp>
      </p:grpSp>
      <p:sp>
        <p:nvSpPr>
          <p:cNvPr id="45065" name="AutoShape 20"/>
          <p:cNvSpPr>
            <a:spLocks noChangeArrowheads="1"/>
          </p:cNvSpPr>
          <p:nvPr/>
        </p:nvSpPr>
        <p:spPr bwMode="auto">
          <a:xfrm>
            <a:off x="1910165" y="2782697"/>
            <a:ext cx="742950" cy="285750"/>
          </a:xfrm>
          <a:prstGeom prst="rightArrow">
            <a:avLst>
              <a:gd name="adj1" fmla="val 50000"/>
              <a:gd name="adj2" fmla="val 7041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4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2561844" y="1161288"/>
            <a:ext cx="7068312" cy="11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2082696"/>
            <a:ext cx="9144000" cy="3518537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altLang="en-US" sz="2400" dirty="0"/>
              <a:t>It’s always about volume!</a:t>
            </a:r>
          </a:p>
          <a:p>
            <a:pPr marL="342900" lvl="1" indent="0" algn="ctr">
              <a:buNone/>
            </a:pPr>
            <a:r>
              <a:rPr lang="en-US" altLang="en-US" sz="2400" dirty="0"/>
              <a:t> </a:t>
            </a:r>
          </a:p>
          <a:p>
            <a:pPr marL="342900" lvl="1" indent="0" algn="ctr">
              <a:buNone/>
            </a:pPr>
            <a:r>
              <a:rPr lang="en-US" altLang="en-US" sz="2400" dirty="0"/>
              <a:t>What is absolute volume?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8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08400" y="2022873"/>
            <a:ext cx="4775200" cy="2708672"/>
          </a:xfrm>
        </p:spPr>
        <p:txBody>
          <a:bodyPr/>
          <a:lstStyle/>
          <a:p>
            <a:r>
              <a:rPr lang="en-US" altLang="en-US" dirty="0"/>
              <a:t>Relationship of Materials to Volume</a:t>
            </a:r>
          </a:p>
          <a:p>
            <a:pPr lvl="1"/>
            <a:r>
              <a:rPr lang="en-US" altLang="en-US" dirty="0"/>
              <a:t>specific gravity of Type I Cement = 3.15</a:t>
            </a:r>
          </a:p>
          <a:p>
            <a:pPr lvl="1"/>
            <a:r>
              <a:rPr lang="en-US" altLang="en-US" dirty="0"/>
              <a:t>specific gravity of water = 1.0</a:t>
            </a:r>
          </a:p>
          <a:p>
            <a:pPr lvl="1"/>
            <a:r>
              <a:rPr lang="en-US" altLang="en-US" dirty="0"/>
              <a:t>1 gallon of water weights 8.33 pounds</a:t>
            </a:r>
          </a:p>
          <a:p>
            <a:pPr lvl="1"/>
            <a:r>
              <a:rPr lang="en-US" altLang="en-US" dirty="0"/>
              <a:t>water weights 62.4 pounds / cubic foot</a:t>
            </a:r>
          </a:p>
          <a:p>
            <a:pPr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  <a:noFill/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What is Absolute Volume?</a:t>
            </a:r>
          </a:p>
        </p:txBody>
      </p:sp>
      <p:grpSp>
        <p:nvGrpSpPr>
          <p:cNvPr id="47108" name="Group 10"/>
          <p:cNvGrpSpPr>
            <a:grpSpLocks/>
          </p:cNvGrpSpPr>
          <p:nvPr/>
        </p:nvGrpSpPr>
        <p:grpSpPr bwMode="auto">
          <a:xfrm>
            <a:off x="3854450" y="4086227"/>
            <a:ext cx="4629150" cy="645319"/>
            <a:chOff x="1104" y="2208"/>
            <a:chExt cx="3888" cy="542"/>
          </a:xfrm>
        </p:grpSpPr>
        <p:sp>
          <p:nvSpPr>
            <p:cNvPr id="47109" name="Text Box 11"/>
            <p:cNvSpPr txBox="1">
              <a:spLocks noChangeArrowheads="1"/>
            </p:cNvSpPr>
            <p:nvPr/>
          </p:nvSpPr>
          <p:spPr bwMode="auto">
            <a:xfrm>
              <a:off x="1104" y="2208"/>
              <a:ext cx="18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Pounds of Material</a:t>
              </a:r>
            </a:p>
          </p:txBody>
        </p:sp>
        <p:sp>
          <p:nvSpPr>
            <p:cNvPr id="47110" name="Line 12"/>
            <p:cNvSpPr>
              <a:spLocks noChangeShapeType="1"/>
            </p:cNvSpPr>
            <p:nvPr/>
          </p:nvSpPr>
          <p:spPr bwMode="auto">
            <a:xfrm>
              <a:off x="1104" y="2442"/>
              <a:ext cx="17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7111" name="Text Box 13"/>
            <p:cNvSpPr txBox="1">
              <a:spLocks noChangeArrowheads="1"/>
            </p:cNvSpPr>
            <p:nvPr/>
          </p:nvSpPr>
          <p:spPr bwMode="auto">
            <a:xfrm>
              <a:off x="1329" y="2440"/>
              <a:ext cx="118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S.G. X 62.4</a:t>
              </a:r>
            </a:p>
          </p:txBody>
        </p:sp>
        <p:sp>
          <p:nvSpPr>
            <p:cNvPr id="47112" name="Text Box 14"/>
            <p:cNvSpPr txBox="1">
              <a:spLocks noChangeArrowheads="1"/>
            </p:cNvSpPr>
            <p:nvPr/>
          </p:nvSpPr>
          <p:spPr bwMode="auto">
            <a:xfrm>
              <a:off x="2976" y="2304"/>
              <a:ext cx="201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=  Absolute Volume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24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graphicFrame>
        <p:nvGraphicFramePr>
          <p:cNvPr id="2050" name="Object 2"/>
          <p:cNvGraphicFramePr>
            <a:graphicFrameLocks/>
          </p:cNvGraphicFramePr>
          <p:nvPr/>
        </p:nvGraphicFramePr>
        <p:xfrm>
          <a:off x="1662303" y="2057401"/>
          <a:ext cx="5143500" cy="3696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810121" imgH="2019788" progId="Excel.Sheet.8">
                  <p:embed/>
                </p:oleObj>
              </mc:Choice>
              <mc:Fallback>
                <p:oleObj name="Worksheet" r:id="rId3" imgW="2810121" imgH="2019788" progId="Excel.Sheet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303" y="2057401"/>
                        <a:ext cx="5143500" cy="36968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5740401" y="2794000"/>
            <a:ext cx="1065402" cy="2387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4745567" y="2794000"/>
            <a:ext cx="766234" cy="220133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5875867" y="4995335"/>
            <a:ext cx="778934" cy="52314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529563" y="2794000"/>
            <a:ext cx="766234" cy="226890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3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graphicFrame>
        <p:nvGraphicFramePr>
          <p:cNvPr id="3074" name="Object 2"/>
          <p:cNvGraphicFramePr>
            <a:graphicFrameLocks/>
          </p:cNvGraphicFramePr>
          <p:nvPr/>
        </p:nvGraphicFramePr>
        <p:xfrm>
          <a:off x="1660526" y="2057401"/>
          <a:ext cx="5148263" cy="369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810121" imgH="2019788" progId="Excel.Sheet.8">
                  <p:embed/>
                </p:oleObj>
              </mc:Choice>
              <mc:Fallback>
                <p:oleObj name="Worksheet" r:id="rId3" imgW="2810121" imgH="2019788" progId="Excel.Sheet.8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6" y="2057401"/>
                        <a:ext cx="5148263" cy="3694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6962394" y="2057400"/>
            <a:ext cx="1257300" cy="800100"/>
          </a:xfrm>
          <a:prstGeom prst="wedgeRoundRectCallout">
            <a:avLst>
              <a:gd name="adj1" fmla="val -80588"/>
              <a:gd name="adj2" fmla="val 8526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    667      </a:t>
            </a:r>
          </a:p>
          <a:p>
            <a:pPr algn="ctr"/>
            <a:r>
              <a:rPr lang="en-US" altLang="en-US" sz="1500" dirty="0"/>
              <a:t>3.15 X 62.4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6962394" y="3028950"/>
            <a:ext cx="1257300" cy="800100"/>
          </a:xfrm>
          <a:prstGeom prst="wedgeRoundRectCallout">
            <a:avLst>
              <a:gd name="adj1" fmla="val -81343"/>
              <a:gd name="adj2" fmla="val 7217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    1590      </a:t>
            </a:r>
          </a:p>
          <a:p>
            <a:pPr algn="ctr"/>
            <a:r>
              <a:rPr lang="en-US" altLang="en-US" sz="1500" dirty="0"/>
              <a:t>2.60 X 62.4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7105650" y="4000500"/>
            <a:ext cx="1257300" cy="800100"/>
          </a:xfrm>
          <a:prstGeom prst="wedgeRoundRectCallout">
            <a:avLst>
              <a:gd name="adj1" fmla="val -96306"/>
              <a:gd name="adj2" fmla="val -356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   1242     </a:t>
            </a:r>
          </a:p>
          <a:p>
            <a:pPr algn="ctr"/>
            <a:r>
              <a:rPr lang="en-US" altLang="en-US" sz="1500" dirty="0"/>
              <a:t>2.65 X 62.4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1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 animBg="1"/>
      <p:bldP spid="307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4181323" y="1945053"/>
            <a:ext cx="3829354" cy="645319"/>
            <a:chOff x="1104" y="2208"/>
            <a:chExt cx="4350" cy="542"/>
          </a:xfrm>
        </p:grpSpPr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1104" y="2208"/>
              <a:ext cx="18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 err="1"/>
                <a:t>Lbs</a:t>
              </a:r>
              <a:r>
                <a:rPr lang="en-US" altLang="en-US" sz="1800" dirty="0"/>
                <a:t> Material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1104" y="2477"/>
              <a:ext cx="17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104" y="2440"/>
              <a:ext cx="172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S.G. x 62.4</a:t>
              </a: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976" y="2304"/>
              <a:ext cx="247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=  Absolute Volume</a:t>
              </a:r>
            </a:p>
          </p:txBody>
        </p:sp>
      </p:grp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489666" y="2872367"/>
            <a:ext cx="2181411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/>
              <a:t>=  Lbs. of Material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4651" y="2866810"/>
            <a:ext cx="286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S.G. x 62.4 x Abs. Volume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6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graphicFrame>
        <p:nvGraphicFramePr>
          <p:cNvPr id="4098" name="Object 2"/>
          <p:cNvGraphicFramePr>
            <a:graphicFrameLocks/>
          </p:cNvGraphicFramePr>
          <p:nvPr/>
        </p:nvGraphicFramePr>
        <p:xfrm>
          <a:off x="1661160" y="2057400"/>
          <a:ext cx="5148072" cy="369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810121" imgH="2019788" progId="Excel.Sheet.8">
                  <p:embed/>
                </p:oleObj>
              </mc:Choice>
              <mc:Fallback>
                <p:oleObj name="Worksheet" r:id="rId3" imgW="2810121" imgH="2019788" progId="Excel.Sheet.8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2057400"/>
                        <a:ext cx="5148072" cy="3694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7063317" y="3278717"/>
            <a:ext cx="1257300" cy="800100"/>
          </a:xfrm>
          <a:prstGeom prst="wedgeRoundRectCallout">
            <a:avLst>
              <a:gd name="adj1" fmla="val -93181"/>
              <a:gd name="adj2" fmla="val 11354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/>
              <a:t>      300     </a:t>
            </a:r>
          </a:p>
          <a:p>
            <a:pPr algn="ctr"/>
            <a:r>
              <a:rPr lang="en-US" altLang="en-US" sz="1500"/>
              <a:t>1.0 X 62.4</a:t>
            </a:r>
            <a:endParaRPr lang="en-US" altLang="en-US" sz="1500" u="sng"/>
          </a:p>
          <a:p>
            <a:pPr algn="ctr"/>
            <a:endParaRPr lang="en-US" altLang="en-US" sz="15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7137400" y="4421716"/>
            <a:ext cx="1257300" cy="571500"/>
          </a:xfrm>
          <a:prstGeom prst="wedgeRoundRectCallout">
            <a:avLst>
              <a:gd name="adj1" fmla="val -93181"/>
              <a:gd name="adj2" fmla="val 4104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0.055 X 27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02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9" y="2796117"/>
            <a:ext cx="4840941" cy="274320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58111" y="2053167"/>
            <a:ext cx="2457450" cy="742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Wet Cast (Slump)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5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/>
          </p:cNvGraphicFramePr>
          <p:nvPr/>
        </p:nvGraphicFramePr>
        <p:xfrm>
          <a:off x="1661160" y="2057400"/>
          <a:ext cx="5148072" cy="369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810121" imgH="2019788" progId="Excel.Sheet.8">
                  <p:embed/>
                </p:oleObj>
              </mc:Choice>
              <mc:Fallback>
                <p:oleObj name="Worksheet" r:id="rId3" imgW="2810121" imgH="2019788" progId="Excel.Sheet.8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2057400"/>
                        <a:ext cx="5148072" cy="3694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7063317" y="3278717"/>
            <a:ext cx="1257300" cy="800100"/>
          </a:xfrm>
          <a:prstGeom prst="wedgeRoundRectCallout">
            <a:avLst>
              <a:gd name="adj1" fmla="val -93181"/>
              <a:gd name="adj2" fmla="val 11354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   36 gal     </a:t>
            </a:r>
          </a:p>
          <a:p>
            <a:pPr algn="ctr"/>
            <a:r>
              <a:rPr lang="en-US" altLang="en-US" sz="1500" dirty="0"/>
              <a:t>1.0 X 62.4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3555035" y="4474346"/>
            <a:ext cx="800942" cy="3491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36 Gal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5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/>
          </p:cNvGraphicFramePr>
          <p:nvPr/>
        </p:nvGraphicFramePr>
        <p:xfrm>
          <a:off x="1661160" y="2057400"/>
          <a:ext cx="5148072" cy="369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810121" imgH="2019788" progId="Excel.Sheet.8">
                  <p:embed/>
                </p:oleObj>
              </mc:Choice>
              <mc:Fallback>
                <p:oleObj name="Worksheet" r:id="rId3" imgW="2810121" imgH="2019788" progId="Excel.Sheet.8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2057400"/>
                        <a:ext cx="5148072" cy="3694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Basic Concrete Mix Design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967144" y="3394127"/>
            <a:ext cx="2317421" cy="800100"/>
          </a:xfrm>
          <a:prstGeom prst="wedgeRoundRectCallout">
            <a:avLst>
              <a:gd name="adj1" fmla="val -68281"/>
              <a:gd name="adj2" fmla="val 10466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   36 gal x 8.33 </a:t>
            </a:r>
            <a:r>
              <a:rPr lang="en-US" altLang="en-US" sz="1500" u="sng" dirty="0" err="1"/>
              <a:t>lbs</a:t>
            </a:r>
            <a:r>
              <a:rPr lang="en-US" altLang="en-US" sz="1500" u="sng" dirty="0"/>
              <a:t>/gal    </a:t>
            </a:r>
          </a:p>
          <a:p>
            <a:pPr algn="ctr"/>
            <a:r>
              <a:rPr lang="en-US" altLang="en-US" sz="1500" dirty="0"/>
              <a:t>1.0 X 62.4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3555035" y="4474346"/>
            <a:ext cx="800942" cy="3491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36 Gal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2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Water/Cement Ratio =  W/C</a:t>
            </a:r>
          </a:p>
        </p:txBody>
      </p:sp>
      <p:graphicFrame>
        <p:nvGraphicFramePr>
          <p:cNvPr id="5122" name="Object 2"/>
          <p:cNvGraphicFramePr>
            <a:graphicFrameLocks/>
          </p:cNvGraphicFramePr>
          <p:nvPr/>
        </p:nvGraphicFramePr>
        <p:xfrm>
          <a:off x="1661160" y="2057400"/>
          <a:ext cx="5148072" cy="369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810121" imgH="2019788" progId="Excel.Sheet.8">
                  <p:embed/>
                </p:oleObj>
              </mc:Choice>
              <mc:Fallback>
                <p:oleObj name="Worksheet" r:id="rId4" imgW="2810121" imgH="2019788" progId="Excel.Sheet.8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2057400"/>
                        <a:ext cx="5148072" cy="3694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6532033" y="2552319"/>
            <a:ext cx="1943100" cy="971550"/>
          </a:xfrm>
          <a:prstGeom prst="wedgeRoundRectCallout">
            <a:avLst>
              <a:gd name="adj1" fmla="val -168199"/>
              <a:gd name="adj2" fmla="val 25992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Water / Cement</a:t>
            </a:r>
          </a:p>
          <a:p>
            <a:pPr algn="ctr"/>
            <a:r>
              <a:rPr lang="en-US" altLang="en-US" sz="1500" u="sng" dirty="0"/>
              <a:t>  300   </a:t>
            </a:r>
            <a:endParaRPr lang="en-US" altLang="en-US" sz="1500" dirty="0"/>
          </a:p>
          <a:p>
            <a:pPr algn="ctr"/>
            <a:r>
              <a:rPr lang="en-US" altLang="en-US" sz="1500" dirty="0"/>
              <a:t>667 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808383" y="3154537"/>
            <a:ext cx="666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dirty="0"/>
              <a:t>Weight (mass)</a:t>
            </a:r>
            <a:endParaRPr lang="en-US" alt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54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Density (Unit Weight)</a:t>
            </a:r>
          </a:p>
        </p:txBody>
      </p:sp>
      <p:graphicFrame>
        <p:nvGraphicFramePr>
          <p:cNvPr id="6146" name="Object 2"/>
          <p:cNvGraphicFramePr>
            <a:graphicFrameLocks/>
          </p:cNvGraphicFramePr>
          <p:nvPr/>
        </p:nvGraphicFramePr>
        <p:xfrm>
          <a:off x="1661160" y="2057400"/>
          <a:ext cx="5148072" cy="369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810121" imgH="2019788" progId="Excel.Sheet.8">
                  <p:embed/>
                </p:oleObj>
              </mc:Choice>
              <mc:Fallback>
                <p:oleObj name="Worksheet" r:id="rId4" imgW="2810121" imgH="2019788" progId="Excel.Sheet.8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2057400"/>
                        <a:ext cx="5148072" cy="3694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6549044" y="2163257"/>
            <a:ext cx="1943100" cy="971550"/>
          </a:xfrm>
          <a:prstGeom prst="wedgeRoundRectCallout">
            <a:avLst>
              <a:gd name="adj1" fmla="val -46935"/>
              <a:gd name="adj2" fmla="val 26299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Design</a:t>
            </a:r>
            <a:r>
              <a:rPr lang="en-US" altLang="en-US" sz="1500" dirty="0"/>
              <a:t> (unit weight)</a:t>
            </a:r>
          </a:p>
          <a:p>
            <a:pPr algn="ctr"/>
            <a:r>
              <a:rPr lang="en-US" altLang="en-US" sz="1500" u="sng" dirty="0"/>
              <a:t>  3799  </a:t>
            </a:r>
          </a:p>
          <a:p>
            <a:pPr algn="ctr"/>
            <a:r>
              <a:rPr lang="en-US" altLang="en-US" sz="1500" dirty="0"/>
              <a:t>27.0</a:t>
            </a:r>
            <a:endParaRPr lang="en-US" altLang="en-US" sz="1500" u="sng" dirty="0"/>
          </a:p>
          <a:p>
            <a:pPr algn="ctr"/>
            <a:endParaRPr lang="en-US" altLang="en-US" sz="1500" dirty="0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4223765" y="2625755"/>
            <a:ext cx="3046694" cy="258548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010025" y="5973875"/>
            <a:ext cx="4171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b="1" dirty="0">
                <a:solidFill>
                  <a:schemeClr val="accent2"/>
                </a:solidFill>
              </a:rPr>
              <a:t>@ 1.5% air,   unit weight (density) = 147.26</a:t>
            </a:r>
            <a:endParaRPr lang="en-US" altLang="en-US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01" y="3240665"/>
            <a:ext cx="1984375" cy="2478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2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057400"/>
            <a:ext cx="5148072" cy="369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Mix Design with Cement &amp; Fly Ash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6730604" y="3771903"/>
            <a:ext cx="1608534" cy="800100"/>
          </a:xfrm>
          <a:prstGeom prst="wedgeRoundRectCallout">
            <a:avLst>
              <a:gd name="adj1" fmla="val -210111"/>
              <a:gd name="adj2" fmla="val -9851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u="sng" dirty="0"/>
              <a:t>   </a:t>
            </a:r>
            <a:r>
              <a:rPr lang="en-US" altLang="en-US" sz="1350" u="sng" dirty="0"/>
              <a:t>133  lbs. fly ash</a:t>
            </a:r>
            <a:endParaRPr lang="en-US" altLang="en-US" sz="1350" dirty="0"/>
          </a:p>
          <a:p>
            <a:pPr algn="ctr"/>
            <a:r>
              <a:rPr lang="en-US" altLang="en-US" sz="1350" dirty="0"/>
              <a:t>667 Total lbs. Cm</a:t>
            </a:r>
          </a:p>
          <a:p>
            <a:pPr algn="ctr"/>
            <a:r>
              <a:rPr lang="en-US" altLang="en-US" sz="1350" dirty="0"/>
              <a:t>= 20% ash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101657" y="5932432"/>
            <a:ext cx="198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It’s about volume!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2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057400"/>
            <a:ext cx="5148072" cy="369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Mix Design with Cement &amp; Fly Ash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101657" y="5987511"/>
            <a:ext cx="198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It’s about volume!</a:t>
            </a:r>
          </a:p>
        </p:txBody>
      </p:sp>
      <p:sp>
        <p:nvSpPr>
          <p:cNvPr id="48134" name="AutoShape 7"/>
          <p:cNvSpPr>
            <a:spLocks noChangeArrowheads="1"/>
          </p:cNvSpPr>
          <p:nvPr/>
        </p:nvSpPr>
        <p:spPr bwMode="auto">
          <a:xfrm>
            <a:off x="7090343" y="4796267"/>
            <a:ext cx="1779984" cy="731044"/>
          </a:xfrm>
          <a:prstGeom prst="wedgeRoundRectCallout">
            <a:avLst>
              <a:gd name="adj1" fmla="val -214514"/>
              <a:gd name="adj2" fmla="val -89745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350" dirty="0"/>
              <a:t>Note: lower water </a:t>
            </a:r>
          </a:p>
          <a:p>
            <a:pPr algn="ctr"/>
            <a:r>
              <a:rPr lang="en-US" altLang="en-US" sz="1350" dirty="0"/>
              <a:t>demand due to fly ash</a:t>
            </a:r>
          </a:p>
          <a:p>
            <a:pPr algn="ctr"/>
            <a:r>
              <a:rPr lang="en-US" altLang="en-US" sz="1350" dirty="0"/>
              <a:t> - for same slump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35" y="1876544"/>
            <a:ext cx="3620318" cy="2314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5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057400"/>
            <a:ext cx="5148072" cy="369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Mix Design with Cement &amp; Fly Ash</a:t>
            </a:r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3575050" y="3818467"/>
            <a:ext cx="759883" cy="51302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6659168" y="3163824"/>
            <a:ext cx="1740694" cy="1371600"/>
          </a:xfrm>
          <a:prstGeom prst="wedgeRoundRectCallout">
            <a:avLst>
              <a:gd name="adj1" fmla="val -204042"/>
              <a:gd name="adj2" fmla="val 1501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350" dirty="0"/>
              <a:t>Proportion the mix to</a:t>
            </a:r>
          </a:p>
          <a:p>
            <a:pPr algn="ctr"/>
            <a:r>
              <a:rPr lang="en-US" altLang="en-US" sz="1350" dirty="0"/>
              <a:t> yield 27 ft</a:t>
            </a:r>
            <a:r>
              <a:rPr lang="en-US" altLang="en-US" sz="1350" baseline="30000" dirty="0"/>
              <a:t>3</a:t>
            </a:r>
            <a:r>
              <a:rPr lang="en-US" altLang="en-US" sz="1350" dirty="0"/>
              <a:t> … but how </a:t>
            </a:r>
          </a:p>
          <a:p>
            <a:pPr algn="ctr"/>
            <a:r>
              <a:rPr lang="en-US" altLang="en-US" sz="1350" dirty="0"/>
              <a:t>much sand, stone … </a:t>
            </a:r>
          </a:p>
          <a:p>
            <a:pPr algn="ctr"/>
            <a:r>
              <a:rPr lang="en-US" altLang="en-US" sz="1350" dirty="0"/>
              <a:t>what ratio?</a:t>
            </a: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5833533" y="5309394"/>
            <a:ext cx="742950" cy="7429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6900888" y="4772025"/>
            <a:ext cx="1407319" cy="742950"/>
          </a:xfrm>
          <a:prstGeom prst="wedgeRoundRectCallout">
            <a:avLst>
              <a:gd name="adj1" fmla="val -85861"/>
              <a:gd name="adj2" fmla="val 6730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350"/>
              <a:t>Sand / Aggregate </a:t>
            </a:r>
          </a:p>
          <a:p>
            <a:pPr algn="ctr"/>
            <a:r>
              <a:rPr lang="en-US" altLang="en-US" sz="1350"/>
              <a:t>ratio is by volume</a:t>
            </a:r>
          </a:p>
          <a:p>
            <a:pPr algn="ctr"/>
            <a:endParaRPr lang="en-US" altLang="en-US" sz="15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995475" y="5990431"/>
            <a:ext cx="1988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It’s about volume!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  <p:bldP spid="49157" grpId="0" animBg="1"/>
      <p:bldP spid="49158" grpId="0" animBg="1"/>
      <p:bldP spid="491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057401"/>
            <a:ext cx="5148072" cy="369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Mix Design with Cement &amp; Fly Ash</a:t>
            </a: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5867400" y="4764881"/>
            <a:ext cx="742950" cy="7429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244532" y="6024405"/>
            <a:ext cx="198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It’s about volume!</a:t>
            </a:r>
          </a:p>
        </p:txBody>
      </p:sp>
      <p:sp>
        <p:nvSpPr>
          <p:cNvPr id="50182" name="AutoShape 6"/>
          <p:cNvSpPr>
            <a:spLocks/>
          </p:cNvSpPr>
          <p:nvPr/>
        </p:nvSpPr>
        <p:spPr bwMode="auto">
          <a:xfrm>
            <a:off x="6843565" y="2937234"/>
            <a:ext cx="285750" cy="1943100"/>
          </a:xfrm>
          <a:prstGeom prst="rightBrace">
            <a:avLst>
              <a:gd name="adj1" fmla="val 523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046581" y="3040046"/>
            <a:ext cx="16466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Volume without </a:t>
            </a:r>
          </a:p>
          <a:p>
            <a:pPr algn="ctr"/>
            <a:r>
              <a:rPr lang="en-US" altLang="en-US" sz="1500" dirty="0"/>
              <a:t>aggregate = 8.72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129315" y="4010333"/>
            <a:ext cx="15430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27.00 - 8.72 =</a:t>
            </a:r>
            <a:endParaRPr lang="en-US" altLang="en-US" sz="1500" u="sng" dirty="0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7017658" y="4411571"/>
            <a:ext cx="17187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18.28 ft</a:t>
            </a:r>
            <a:r>
              <a:rPr lang="en-US" altLang="en-US" sz="1500" baseline="30000" dirty="0"/>
              <a:t>3</a:t>
            </a:r>
            <a:r>
              <a:rPr lang="en-US" altLang="en-US" sz="1500" dirty="0"/>
              <a:t> </a:t>
            </a:r>
            <a:r>
              <a:rPr lang="en-US" altLang="en-US" sz="1500" b="1" dirty="0">
                <a:solidFill>
                  <a:srgbClr val="FF0000"/>
                </a:solidFill>
              </a:rPr>
              <a:t>required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34" y="1770478"/>
            <a:ext cx="1818499" cy="1275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94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50182" grpId="0" animBg="1"/>
      <p:bldP spid="50183" grpId="0"/>
      <p:bldP spid="50184" grpId="0"/>
      <p:bldP spid="5018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5" b="22497"/>
          <a:stretch/>
        </p:blipFill>
        <p:spPr>
          <a:xfrm>
            <a:off x="7499471" y="2690121"/>
            <a:ext cx="1824957" cy="2659711"/>
          </a:xfrm>
          <a:prstGeom prst="rect">
            <a:avLst/>
          </a:prstGeom>
        </p:spPr>
      </p:pic>
      <p:pic>
        <p:nvPicPr>
          <p:cNvPr id="5017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057401"/>
            <a:ext cx="5148072" cy="369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Mix Design with Cement &amp; Fly Ash</a:t>
            </a: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5867400" y="4764881"/>
            <a:ext cx="742950" cy="7429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244532" y="6024405"/>
            <a:ext cx="198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It’s about volume!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58796" y="2719205"/>
            <a:ext cx="13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 for aggregates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1196" y="3732214"/>
            <a:ext cx="13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Already used</a:t>
            </a: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8620958" y="4055379"/>
            <a:ext cx="690238" cy="7757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>
            <a:off x="8736750" y="3042370"/>
            <a:ext cx="422046" cy="36239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6"/>
          <p:cNvSpPr>
            <a:spLocks/>
          </p:cNvSpPr>
          <p:nvPr/>
        </p:nvSpPr>
        <p:spPr bwMode="auto">
          <a:xfrm rot="10800000">
            <a:off x="7340501" y="3327387"/>
            <a:ext cx="197436" cy="1619934"/>
          </a:xfrm>
          <a:prstGeom prst="rightBrace">
            <a:avLst>
              <a:gd name="adj1" fmla="val 523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6748672" y="3992171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 ft³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7708" y="4764882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8.72 ft³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8015" y="332519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18.28 ft³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6432" y="538614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18.28 ft³ + 8.72 ft³ = 27 ft³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6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7" grpId="0" animBg="1"/>
      <p:bldP spid="12" grpId="0"/>
      <p:bldP spid="13" grpId="0"/>
      <p:bldP spid="14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Sand to Aggregate Ratio</a:t>
            </a:r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2838450" y="1866206"/>
            <a:ext cx="3200400" cy="634603"/>
            <a:chOff x="240" y="1217"/>
            <a:chExt cx="2688" cy="533"/>
          </a:xfrm>
        </p:grpSpPr>
        <p:sp>
          <p:nvSpPr>
            <p:cNvPr id="51209" name="Text Box 5"/>
            <p:cNvSpPr txBox="1">
              <a:spLocks noChangeArrowheads="1"/>
            </p:cNvSpPr>
            <p:nvPr/>
          </p:nvSpPr>
          <p:spPr bwMode="auto">
            <a:xfrm>
              <a:off x="648" y="1217"/>
              <a:ext cx="18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latin typeface="+mn-lt"/>
                </a:rPr>
                <a:t>Volume of Sand</a:t>
              </a:r>
            </a:p>
          </p:txBody>
        </p:sp>
        <p:sp>
          <p:nvSpPr>
            <p:cNvPr id="51210" name="Text Box 6"/>
            <p:cNvSpPr txBox="1">
              <a:spLocks noChangeArrowheads="1"/>
            </p:cNvSpPr>
            <p:nvPr/>
          </p:nvSpPr>
          <p:spPr bwMode="auto">
            <a:xfrm>
              <a:off x="240" y="1440"/>
              <a:ext cx="268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latin typeface="+mn-lt"/>
                </a:rPr>
                <a:t>Volume of Total Aggregate</a:t>
              </a:r>
            </a:p>
          </p:txBody>
        </p:sp>
        <p:sp>
          <p:nvSpPr>
            <p:cNvPr id="51211" name="Line 7"/>
            <p:cNvSpPr>
              <a:spLocks noChangeShapeType="1"/>
            </p:cNvSpPr>
            <p:nvPr/>
          </p:nvSpPr>
          <p:spPr bwMode="auto">
            <a:xfrm>
              <a:off x="288" y="1488"/>
              <a:ext cx="216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5695950" y="1943101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</a:rPr>
              <a:t>=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2838450" y="2628900"/>
            <a:ext cx="3257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+mn-lt"/>
              </a:rPr>
              <a:t>Manufactured Concrete Pipe</a:t>
            </a:r>
          </a:p>
          <a:p>
            <a:r>
              <a:rPr lang="en-US" altLang="en-US" sz="1800" dirty="0">
                <a:latin typeface="+mn-lt"/>
              </a:rPr>
              <a:t>60-80% 	</a:t>
            </a:r>
            <a:r>
              <a:rPr lang="en-US" altLang="en-US" sz="1800" dirty="0" err="1">
                <a:latin typeface="+mn-lt"/>
              </a:rPr>
              <a:t>Packerhead</a:t>
            </a:r>
            <a:r>
              <a:rPr lang="en-US" altLang="en-US" sz="1800" dirty="0">
                <a:latin typeface="+mn-lt"/>
              </a:rPr>
              <a:t> Mix</a:t>
            </a:r>
          </a:p>
          <a:p>
            <a:r>
              <a:rPr lang="en-US" altLang="en-US" sz="1800" dirty="0">
                <a:latin typeface="+mn-lt"/>
              </a:rPr>
              <a:t>45-65%	Dry Cast</a:t>
            </a:r>
          </a:p>
        </p:txBody>
      </p:sp>
      <p:sp>
        <p:nvSpPr>
          <p:cNvPr id="51207" name="AutoShape 10"/>
          <p:cNvSpPr>
            <a:spLocks noChangeArrowheads="1"/>
          </p:cNvSpPr>
          <p:nvPr/>
        </p:nvSpPr>
        <p:spPr bwMode="auto">
          <a:xfrm>
            <a:off x="6348603" y="1895856"/>
            <a:ext cx="2971800" cy="742950"/>
          </a:xfrm>
          <a:prstGeom prst="cloudCallout">
            <a:avLst>
              <a:gd name="adj1" fmla="val -72917"/>
              <a:gd name="adj2" fmla="val 127722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/>
              <a:t>Rules of thumb ?</a:t>
            </a:r>
          </a:p>
        </p:txBody>
      </p:sp>
      <p:pic>
        <p:nvPicPr>
          <p:cNvPr id="51208" name="Picture 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0" y="3776366"/>
            <a:ext cx="4000500" cy="1959769"/>
          </a:xfr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5" y="3090565"/>
            <a:ext cx="3221170" cy="2412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58111" y="2053167"/>
            <a:ext cx="2457450" cy="742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Dry Cast (no Slump)</a:t>
            </a:r>
          </a:p>
        </p:txBody>
      </p:sp>
      <p:pic>
        <p:nvPicPr>
          <p:cNvPr id="2" name="IMG_102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530" y="2796117"/>
            <a:ext cx="4840941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2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2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61288"/>
            <a:ext cx="9144000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Calculating Sand &amp; Stone to Yield 27ft</a:t>
            </a:r>
            <a:r>
              <a:rPr lang="en-US" altLang="en-US" sz="3600" baseline="30000" dirty="0">
                <a:latin typeface="+mn-lt"/>
              </a:rPr>
              <a:t>3 </a:t>
            </a:r>
            <a:r>
              <a:rPr lang="en-US" altLang="en-US" sz="3600" dirty="0">
                <a:latin typeface="+mn-lt"/>
              </a:rPr>
              <a:t>of Concrete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524000" y="236446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>
                <a:latin typeface="+mn-lt"/>
              </a:rPr>
              <a:t>Assume this concrete needs to have Sand / Aggregate ratio of 0.42  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121819" y="5272811"/>
            <a:ext cx="2743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>
                <a:latin typeface="+mn-lt"/>
              </a:rPr>
              <a:t>Volume of Sand = 7.68 ft</a:t>
            </a:r>
            <a:r>
              <a:rPr lang="en-US" altLang="en-US" sz="1500" baseline="30000" dirty="0">
                <a:latin typeface="+mn-lt"/>
              </a:rPr>
              <a:t>3</a:t>
            </a:r>
            <a:endParaRPr lang="en-US" altLang="en-US" sz="1500" dirty="0">
              <a:latin typeface="+mn-lt"/>
            </a:endParaRPr>
          </a:p>
        </p:txBody>
      </p:sp>
      <p:grpSp>
        <p:nvGrpSpPr>
          <p:cNvPr id="52230" name="Group 10"/>
          <p:cNvGrpSpPr>
            <a:grpSpLocks/>
          </p:cNvGrpSpPr>
          <p:nvPr/>
        </p:nvGrpSpPr>
        <p:grpSpPr bwMode="auto">
          <a:xfrm>
            <a:off x="2937272" y="3143254"/>
            <a:ext cx="3221832" cy="686991"/>
            <a:chOff x="3" y="1411"/>
            <a:chExt cx="2706" cy="577"/>
          </a:xfrm>
        </p:grpSpPr>
        <p:sp>
          <p:nvSpPr>
            <p:cNvPr id="52233" name="Line 11"/>
            <p:cNvSpPr>
              <a:spLocks noChangeShapeType="1"/>
            </p:cNvSpPr>
            <p:nvPr/>
          </p:nvSpPr>
          <p:spPr bwMode="auto">
            <a:xfrm>
              <a:off x="192" y="1680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2234" name="Text Box 12"/>
            <p:cNvSpPr txBox="1">
              <a:spLocks noChangeArrowheads="1"/>
            </p:cNvSpPr>
            <p:nvPr/>
          </p:nvSpPr>
          <p:spPr bwMode="auto">
            <a:xfrm>
              <a:off x="3" y="1717"/>
              <a:ext cx="20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 dirty="0">
                  <a:latin typeface="+mn-lt"/>
                </a:rPr>
                <a:t>Total Volume of Aggregate</a:t>
              </a:r>
            </a:p>
          </p:txBody>
        </p:sp>
        <p:sp>
          <p:nvSpPr>
            <p:cNvPr id="52235" name="Text Box 13"/>
            <p:cNvSpPr txBox="1">
              <a:spLocks noChangeArrowheads="1"/>
            </p:cNvSpPr>
            <p:nvPr/>
          </p:nvSpPr>
          <p:spPr bwMode="auto">
            <a:xfrm>
              <a:off x="1872" y="1525"/>
              <a:ext cx="83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 dirty="0"/>
                <a:t>   = </a:t>
              </a:r>
              <a:r>
                <a:rPr lang="en-US" altLang="en-US" sz="1500" dirty="0">
                  <a:latin typeface="+mn-lt"/>
                </a:rPr>
                <a:t>0.42</a:t>
              </a:r>
            </a:p>
          </p:txBody>
        </p:sp>
        <p:sp>
          <p:nvSpPr>
            <p:cNvPr id="52236" name="Text Box 14"/>
            <p:cNvSpPr txBox="1">
              <a:spLocks noChangeArrowheads="1"/>
            </p:cNvSpPr>
            <p:nvPr/>
          </p:nvSpPr>
          <p:spPr bwMode="auto">
            <a:xfrm>
              <a:off x="314" y="1411"/>
              <a:ext cx="12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 dirty="0">
                  <a:latin typeface="+mn-lt"/>
                </a:rPr>
                <a:t>Volume of Sand</a:t>
              </a:r>
            </a:p>
          </p:txBody>
        </p:sp>
      </p:grpSp>
      <p:sp>
        <p:nvSpPr>
          <p:cNvPr id="52232" name="Oval 16"/>
          <p:cNvSpPr>
            <a:spLocks noChangeArrowheads="1"/>
          </p:cNvSpPr>
          <p:nvPr/>
        </p:nvSpPr>
        <p:spPr bwMode="auto">
          <a:xfrm>
            <a:off x="3633274" y="4534561"/>
            <a:ext cx="857250" cy="4000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3329409" y="4259469"/>
            <a:ext cx="15445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Volume of Sand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8119" y="4573005"/>
            <a:ext cx="6671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18.28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9719" y="4370808"/>
            <a:ext cx="7248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= 0.42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3222019" y="458263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40" y="2862414"/>
            <a:ext cx="3695700" cy="3538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8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8" grpId="0"/>
      <p:bldP spid="52232" grpId="0" animBg="1"/>
      <p:bldP spid="3" grpId="0"/>
      <p:bldP spid="4" grpId="0"/>
      <p:bldP spid="5" grpId="0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Calculating </a:t>
            </a:r>
            <a:r>
              <a:rPr lang="en-US" altLang="en-US" sz="3600" i="1" dirty="0">
                <a:latin typeface="+mn-lt"/>
              </a:rPr>
              <a:t>Pounds</a:t>
            </a:r>
            <a:r>
              <a:rPr lang="en-US" altLang="en-US" sz="3600" dirty="0">
                <a:latin typeface="+mn-lt"/>
              </a:rPr>
              <a:t> of Sand</a:t>
            </a: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2952750" y="2228850"/>
            <a:ext cx="4686300" cy="772809"/>
            <a:chOff x="1008" y="2208"/>
            <a:chExt cx="3984" cy="551"/>
          </a:xfrm>
        </p:grpSpPr>
        <p:sp>
          <p:nvSpPr>
            <p:cNvPr id="53261" name="Text Box 4"/>
            <p:cNvSpPr txBox="1">
              <a:spLocks noChangeArrowheads="1"/>
            </p:cNvSpPr>
            <p:nvPr/>
          </p:nvSpPr>
          <p:spPr bwMode="auto">
            <a:xfrm>
              <a:off x="1008" y="2208"/>
              <a:ext cx="1801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800" dirty="0"/>
                <a:t>Pounds of Material</a:t>
              </a:r>
            </a:p>
          </p:txBody>
        </p:sp>
        <p:sp>
          <p:nvSpPr>
            <p:cNvPr id="53262" name="Line 5"/>
            <p:cNvSpPr>
              <a:spLocks noChangeShapeType="1"/>
            </p:cNvSpPr>
            <p:nvPr/>
          </p:nvSpPr>
          <p:spPr bwMode="auto">
            <a:xfrm>
              <a:off x="1008" y="2448"/>
              <a:ext cx="17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263" name="Text Box 6"/>
            <p:cNvSpPr txBox="1">
              <a:spLocks noChangeArrowheads="1"/>
            </p:cNvSpPr>
            <p:nvPr/>
          </p:nvSpPr>
          <p:spPr bwMode="auto">
            <a:xfrm>
              <a:off x="1008" y="2496"/>
              <a:ext cx="1728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800" dirty="0"/>
                <a:t>S.G. X 62.4</a:t>
              </a:r>
            </a:p>
          </p:txBody>
        </p:sp>
        <p:sp>
          <p:nvSpPr>
            <p:cNvPr id="53264" name="Text Box 7"/>
            <p:cNvSpPr txBox="1">
              <a:spLocks noChangeArrowheads="1"/>
            </p:cNvSpPr>
            <p:nvPr/>
          </p:nvSpPr>
          <p:spPr bwMode="auto">
            <a:xfrm>
              <a:off x="2976" y="2304"/>
              <a:ext cx="201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/>
                <a:t>=  Absolute Volume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95097" y="350296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Pounds of Material (Sand)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50" y="391314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2.65 x 62.4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7669" y="372847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7.68 ft³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1828" y="447204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 = 1270 </a:t>
            </a:r>
            <a:r>
              <a:rPr lang="en-US" dirty="0" err="1"/>
              <a:t>lbs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22505" y="5084039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Evert Sand S.G. = 2.65</a:t>
            </a: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2246142" y="3913141"/>
            <a:ext cx="27392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75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5544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Calculating </a:t>
            </a:r>
            <a:r>
              <a:rPr lang="en-US" altLang="en-US" sz="3600" i="1" dirty="0">
                <a:latin typeface="+mn-lt"/>
              </a:rPr>
              <a:t>Volume </a:t>
            </a:r>
            <a:r>
              <a:rPr lang="en-US" altLang="en-US" sz="3600" dirty="0">
                <a:latin typeface="+mn-lt"/>
              </a:rPr>
              <a:t>of Stone</a:t>
            </a:r>
          </a:p>
        </p:txBody>
      </p:sp>
      <p:grpSp>
        <p:nvGrpSpPr>
          <p:cNvPr id="54277" name="Group 16"/>
          <p:cNvGrpSpPr>
            <a:grpSpLocks/>
          </p:cNvGrpSpPr>
          <p:nvPr/>
        </p:nvGrpSpPr>
        <p:grpSpPr bwMode="auto">
          <a:xfrm>
            <a:off x="4301770" y="2728705"/>
            <a:ext cx="2105025" cy="1215628"/>
            <a:chOff x="3072" y="1283"/>
            <a:chExt cx="1768" cy="1021"/>
          </a:xfrm>
        </p:grpSpPr>
        <p:sp>
          <p:nvSpPr>
            <p:cNvPr id="54281" name="Text Box 17"/>
            <p:cNvSpPr txBox="1">
              <a:spLocks noChangeArrowheads="1"/>
            </p:cNvSpPr>
            <p:nvPr/>
          </p:nvSpPr>
          <p:spPr bwMode="auto">
            <a:xfrm>
              <a:off x="3448" y="1283"/>
              <a:ext cx="139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latin typeface="+mn-lt"/>
                </a:rPr>
                <a:t>Total Volume Left for Stone</a:t>
              </a:r>
            </a:p>
          </p:txBody>
        </p:sp>
        <p:sp>
          <p:nvSpPr>
            <p:cNvPr id="54282" name="Line 18"/>
            <p:cNvSpPr>
              <a:spLocks noChangeShapeType="1"/>
            </p:cNvSpPr>
            <p:nvPr/>
          </p:nvSpPr>
          <p:spPr bwMode="auto">
            <a:xfrm flipH="1">
              <a:off x="3072" y="1728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278" name="Group 19"/>
          <p:cNvGrpSpPr>
            <a:grpSpLocks/>
          </p:cNvGrpSpPr>
          <p:nvPr/>
        </p:nvGrpSpPr>
        <p:grpSpPr bwMode="auto">
          <a:xfrm>
            <a:off x="3373082" y="4241136"/>
            <a:ext cx="1857374" cy="544115"/>
            <a:chOff x="3458" y="2622"/>
            <a:chExt cx="1560" cy="457"/>
          </a:xfrm>
        </p:grpSpPr>
        <p:sp>
          <p:nvSpPr>
            <p:cNvPr id="54279" name="Text Box 20"/>
            <p:cNvSpPr txBox="1">
              <a:spLocks noChangeArrowheads="1"/>
            </p:cNvSpPr>
            <p:nvPr/>
          </p:nvSpPr>
          <p:spPr bwMode="auto">
            <a:xfrm>
              <a:off x="3626" y="2769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latin typeface="+mn-lt"/>
                </a:rPr>
                <a:t>Sand Volume</a:t>
              </a:r>
            </a:p>
          </p:txBody>
        </p:sp>
        <p:sp>
          <p:nvSpPr>
            <p:cNvPr id="54280" name="Line 21"/>
            <p:cNvSpPr>
              <a:spLocks noChangeShapeType="1"/>
            </p:cNvSpPr>
            <p:nvPr/>
          </p:nvSpPr>
          <p:spPr bwMode="auto">
            <a:xfrm flipH="1" flipV="1">
              <a:off x="3458" y="2622"/>
              <a:ext cx="209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41" y="2715769"/>
            <a:ext cx="3007033" cy="3007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0718" y="3899218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= 10.60 ft³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6619" y="38992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18.78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9849" y="389177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 7.68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077566" y="2852080"/>
            <a:ext cx="1657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+mn-lt"/>
              </a:rPr>
              <a:t>Total Aggregate Volume</a:t>
            </a: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H="1">
            <a:off x="2676727" y="3235976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31" grpId="0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5544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Calculating </a:t>
            </a:r>
            <a:r>
              <a:rPr lang="en-US" altLang="en-US" sz="3600" i="1" dirty="0">
                <a:latin typeface="+mn-lt"/>
              </a:rPr>
              <a:t>Pounds</a:t>
            </a:r>
            <a:r>
              <a:rPr lang="en-US" altLang="en-US" sz="3600" dirty="0">
                <a:latin typeface="+mn-lt"/>
              </a:rPr>
              <a:t> of Stone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3295650" y="2000254"/>
            <a:ext cx="4743450" cy="772810"/>
            <a:chOff x="1008" y="2208"/>
            <a:chExt cx="3984" cy="551"/>
          </a:xfrm>
        </p:grpSpPr>
        <p:sp>
          <p:nvSpPr>
            <p:cNvPr id="54290" name="Text Box 4"/>
            <p:cNvSpPr txBox="1">
              <a:spLocks noChangeArrowheads="1"/>
            </p:cNvSpPr>
            <p:nvPr/>
          </p:nvSpPr>
          <p:spPr bwMode="auto">
            <a:xfrm>
              <a:off x="1104" y="2208"/>
              <a:ext cx="182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latin typeface="+mn-lt"/>
                </a:rPr>
                <a:t>Pounds of Material</a:t>
              </a:r>
            </a:p>
          </p:txBody>
        </p:sp>
        <p:sp>
          <p:nvSpPr>
            <p:cNvPr id="54291" name="Line 5"/>
            <p:cNvSpPr>
              <a:spLocks noChangeShapeType="1"/>
            </p:cNvSpPr>
            <p:nvPr/>
          </p:nvSpPr>
          <p:spPr bwMode="auto">
            <a:xfrm>
              <a:off x="1008" y="2448"/>
              <a:ext cx="17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Text Box 6"/>
            <p:cNvSpPr txBox="1">
              <a:spLocks noChangeArrowheads="1"/>
            </p:cNvSpPr>
            <p:nvPr/>
          </p:nvSpPr>
          <p:spPr bwMode="auto">
            <a:xfrm>
              <a:off x="1008" y="2496"/>
              <a:ext cx="177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800" dirty="0">
                  <a:latin typeface="+mn-lt"/>
                </a:rPr>
                <a:t>S.G. X 62.4</a:t>
              </a:r>
            </a:p>
          </p:txBody>
        </p:sp>
        <p:sp>
          <p:nvSpPr>
            <p:cNvPr id="54293" name="Text Box 7"/>
            <p:cNvSpPr txBox="1">
              <a:spLocks noChangeArrowheads="1"/>
            </p:cNvSpPr>
            <p:nvPr/>
          </p:nvSpPr>
          <p:spPr bwMode="auto">
            <a:xfrm>
              <a:off x="2976" y="2304"/>
              <a:ext cx="201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+mn-lt"/>
                </a:rPr>
                <a:t>=  Absolute Volume</a:t>
              </a:r>
            </a:p>
          </p:txBody>
        </p:sp>
      </p:grpSp>
      <p:grpSp>
        <p:nvGrpSpPr>
          <p:cNvPr id="54276" name="Group 8"/>
          <p:cNvGrpSpPr>
            <a:grpSpLocks/>
          </p:cNvGrpSpPr>
          <p:nvPr/>
        </p:nvGrpSpPr>
        <p:grpSpPr bwMode="auto">
          <a:xfrm>
            <a:off x="2233614" y="3456318"/>
            <a:ext cx="5862637" cy="1953816"/>
            <a:chOff x="480" y="2208"/>
            <a:chExt cx="4924" cy="1641"/>
          </a:xfrm>
        </p:grpSpPr>
        <p:sp>
          <p:nvSpPr>
            <p:cNvPr id="54283" name="Text Box 9"/>
            <p:cNvSpPr txBox="1">
              <a:spLocks noChangeArrowheads="1"/>
            </p:cNvSpPr>
            <p:nvPr/>
          </p:nvSpPr>
          <p:spPr bwMode="auto">
            <a:xfrm>
              <a:off x="1708" y="3539"/>
              <a:ext cx="15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 dirty="0">
                <a:latin typeface="+mn-lt"/>
              </a:endParaRPr>
            </a:p>
          </p:txBody>
        </p:sp>
        <p:grpSp>
          <p:nvGrpSpPr>
            <p:cNvPr id="54284" name="Group 10"/>
            <p:cNvGrpSpPr>
              <a:grpSpLocks/>
            </p:cNvGrpSpPr>
            <p:nvPr/>
          </p:nvGrpSpPr>
          <p:grpSpPr bwMode="auto">
            <a:xfrm>
              <a:off x="480" y="2208"/>
              <a:ext cx="4924" cy="1159"/>
              <a:chOff x="192" y="1296"/>
              <a:chExt cx="4924" cy="1159"/>
            </a:xfrm>
          </p:grpSpPr>
          <p:sp>
            <p:nvSpPr>
              <p:cNvPr id="54285" name="Text Box 11"/>
              <p:cNvSpPr txBox="1">
                <a:spLocks noChangeArrowheads="1"/>
              </p:cNvSpPr>
              <p:nvPr/>
            </p:nvSpPr>
            <p:spPr bwMode="auto">
              <a:xfrm>
                <a:off x="192" y="1296"/>
                <a:ext cx="2496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Pounds of Material (stone)</a:t>
                </a:r>
              </a:p>
            </p:txBody>
          </p:sp>
          <p:sp>
            <p:nvSpPr>
              <p:cNvPr id="54286" name="Line 12"/>
              <p:cNvSpPr>
                <a:spLocks noChangeShapeType="1"/>
              </p:cNvSpPr>
              <p:nvPr/>
            </p:nvSpPr>
            <p:spPr bwMode="auto">
              <a:xfrm>
                <a:off x="288" y="1579"/>
                <a:ext cx="2194" cy="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7" name="Text Box 13"/>
              <p:cNvSpPr txBox="1">
                <a:spLocks noChangeArrowheads="1"/>
              </p:cNvSpPr>
              <p:nvPr/>
            </p:nvSpPr>
            <p:spPr bwMode="auto">
              <a:xfrm>
                <a:off x="288" y="1635"/>
                <a:ext cx="2242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1800" dirty="0">
                  <a:latin typeface="+mn-lt"/>
                </a:endParaRPr>
              </a:p>
            </p:txBody>
          </p:sp>
          <p:sp>
            <p:nvSpPr>
              <p:cNvPr id="54288" name="Text Box 14"/>
              <p:cNvSpPr txBox="1">
                <a:spLocks noChangeArrowheads="1"/>
              </p:cNvSpPr>
              <p:nvPr/>
            </p:nvSpPr>
            <p:spPr bwMode="auto">
              <a:xfrm>
                <a:off x="2578" y="1428"/>
                <a:ext cx="253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=10.60 ft³</a:t>
                </a:r>
              </a:p>
            </p:txBody>
          </p:sp>
          <p:sp>
            <p:nvSpPr>
              <p:cNvPr id="54289" name="Text Box 15"/>
              <p:cNvSpPr txBox="1">
                <a:spLocks noChangeArrowheads="1"/>
              </p:cNvSpPr>
              <p:nvPr/>
            </p:nvSpPr>
            <p:spPr bwMode="auto">
              <a:xfrm>
                <a:off x="329" y="2145"/>
                <a:ext cx="2112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1800" dirty="0">
                  <a:latin typeface="+mn-lt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92868" y="4542668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Stone = 1720 </a:t>
            </a:r>
            <a:r>
              <a:rPr lang="en-US" dirty="0" err="1"/>
              <a:t>lbs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2340" y="5149887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Miller Stone S.G. = 2.60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452" y="379790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2.60 x 62.4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SSD Mix Design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72752"/>
            <a:ext cx="4655344" cy="35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1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  <a:effectLst>
            <a:outerShdw dist="35921" dir="2700000" algn="ctr" rotWithShape="0">
              <a:schemeClr val="bg1"/>
            </a:outerShdw>
          </a:effectLst>
        </p:spPr>
        <p:txBody>
          <a:bodyPr vert="horz" lIns="69056" tIns="34529" rIns="69056" bIns="34529" rtlCol="0" anchor="t">
            <a:noAutofit/>
          </a:bodyPr>
          <a:lstStyle/>
          <a:p>
            <a:pPr algn="ctr">
              <a:defRPr/>
            </a:pPr>
            <a:r>
              <a:rPr lang="en-US" sz="3600" dirty="0">
                <a:latin typeface="+mn-lt"/>
              </a:rPr>
              <a:t>Aggregate Moisture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4" y="2267712"/>
            <a:ext cx="7068312" cy="3472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1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8502"/>
          <a:stretch/>
        </p:blipFill>
        <p:spPr>
          <a:xfrm>
            <a:off x="1524000" y="1703288"/>
            <a:ext cx="8026400" cy="3287813"/>
          </a:xfrm>
          <a:prstGeom prst="rect">
            <a:avLst/>
          </a:prstGeom>
        </p:spPr>
      </p:pic>
      <p:sp>
        <p:nvSpPr>
          <p:cNvPr id="363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  <a:effectLst>
            <a:outerShdw dist="35921" dir="2700000" algn="ctr" rotWithShape="0">
              <a:schemeClr val="bg1"/>
            </a:outerShdw>
          </a:effectLst>
        </p:spPr>
        <p:txBody>
          <a:bodyPr vert="horz" lIns="69056" tIns="34529" rIns="69056" bIns="34529" rtlCol="0" anchor="t">
            <a:noAutofit/>
          </a:bodyPr>
          <a:lstStyle/>
          <a:p>
            <a:pPr algn="ctr">
              <a:defRPr/>
            </a:pPr>
            <a:r>
              <a:rPr lang="en-US" sz="3600" dirty="0">
                <a:latin typeface="+mn-lt"/>
              </a:rPr>
              <a:t>Aggregate Moisture</a:t>
            </a:r>
          </a:p>
        </p:txBody>
      </p:sp>
      <p:grpSp>
        <p:nvGrpSpPr>
          <p:cNvPr id="177200" name="Group 48"/>
          <p:cNvGrpSpPr>
            <a:grpSpLocks/>
          </p:cNvGrpSpPr>
          <p:nvPr/>
        </p:nvGrpSpPr>
        <p:grpSpPr bwMode="auto">
          <a:xfrm>
            <a:off x="4324542" y="4151114"/>
            <a:ext cx="4818825" cy="1614686"/>
            <a:chOff x="2444" y="1586"/>
            <a:chExt cx="4581" cy="1411"/>
          </a:xfrm>
        </p:grpSpPr>
        <p:sp>
          <p:nvSpPr>
            <p:cNvPr id="177201" name="Line 49"/>
            <p:cNvSpPr>
              <a:spLocks noChangeShapeType="1"/>
            </p:cNvSpPr>
            <p:nvPr/>
          </p:nvSpPr>
          <p:spPr bwMode="auto">
            <a:xfrm>
              <a:off x="2445" y="1586"/>
              <a:ext cx="246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02" name="Line 50"/>
            <p:cNvSpPr>
              <a:spLocks noChangeShapeType="1"/>
            </p:cNvSpPr>
            <p:nvPr/>
          </p:nvSpPr>
          <p:spPr bwMode="auto">
            <a:xfrm>
              <a:off x="2444" y="2997"/>
              <a:ext cx="209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04" name="Line 52"/>
            <p:cNvSpPr>
              <a:spLocks noChangeShapeType="1"/>
            </p:cNvSpPr>
            <p:nvPr/>
          </p:nvSpPr>
          <p:spPr bwMode="auto">
            <a:xfrm>
              <a:off x="3167" y="1614"/>
              <a:ext cx="0" cy="137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06" name="Rectangle 54"/>
            <p:cNvSpPr>
              <a:spLocks noChangeArrowheads="1"/>
            </p:cNvSpPr>
            <p:nvPr/>
          </p:nvSpPr>
          <p:spPr bwMode="auto">
            <a:xfrm>
              <a:off x="2742" y="1651"/>
              <a:ext cx="1108" cy="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Absorbed moisture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(absorption)</a:t>
              </a:r>
            </a:p>
          </p:txBody>
        </p:sp>
        <p:sp>
          <p:nvSpPr>
            <p:cNvPr id="177207" name="Rectangle 55"/>
            <p:cNvSpPr>
              <a:spLocks noChangeArrowheads="1"/>
            </p:cNvSpPr>
            <p:nvPr/>
          </p:nvSpPr>
          <p:spPr bwMode="auto">
            <a:xfrm>
              <a:off x="5917" y="1651"/>
              <a:ext cx="1108" cy="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Free moisture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(moisture content)</a:t>
              </a:r>
            </a:p>
          </p:txBody>
        </p:sp>
      </p:grpSp>
      <p:sp>
        <p:nvSpPr>
          <p:cNvPr id="177208" name="Text Box 60"/>
          <p:cNvSpPr txBox="1">
            <a:spLocks noChangeArrowheads="1"/>
          </p:cNvSpPr>
          <p:nvPr/>
        </p:nvSpPr>
        <p:spPr bwMode="auto">
          <a:xfrm>
            <a:off x="6364072" y="4355612"/>
            <a:ext cx="1316129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+mn-lt"/>
              </a:rPr>
              <a:t>SSD (ideal)</a:t>
            </a:r>
          </a:p>
        </p:txBody>
      </p:sp>
      <p:sp>
        <p:nvSpPr>
          <p:cNvPr id="177209" name="Text Box 60"/>
          <p:cNvSpPr txBox="1">
            <a:spLocks noChangeArrowheads="1"/>
          </p:cNvSpPr>
          <p:nvPr/>
        </p:nvSpPr>
        <p:spPr bwMode="auto">
          <a:xfrm>
            <a:off x="4611889" y="4946848"/>
            <a:ext cx="1217768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+mn-lt"/>
              </a:rPr>
              <a:t>Add Water</a:t>
            </a:r>
          </a:p>
        </p:txBody>
      </p:sp>
      <p:sp>
        <p:nvSpPr>
          <p:cNvPr id="177210" name="Text Box 60"/>
          <p:cNvSpPr txBox="1">
            <a:spLocks noChangeArrowheads="1"/>
          </p:cNvSpPr>
          <p:nvPr/>
        </p:nvSpPr>
        <p:spPr bwMode="auto">
          <a:xfrm>
            <a:off x="8083718" y="4908948"/>
            <a:ext cx="1059648" cy="6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+mn-lt"/>
              </a:rPr>
              <a:t>Subtract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+mn-lt"/>
              </a:rPr>
              <a:t>Water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8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7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08" grpId="0"/>
      <p:bldP spid="177209" grpId="0"/>
      <p:bldP spid="1772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1755119"/>
            <a:ext cx="9144000" cy="7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794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Moisture Management is Critical (How much free water)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Total aggregate moisture = Aggregate absorption + Free water</a:t>
            </a:r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7038" r="16945" b="57654"/>
          <a:stretch/>
        </p:blipFill>
        <p:spPr>
          <a:xfrm>
            <a:off x="4210050" y="2852398"/>
            <a:ext cx="3771900" cy="1128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1755119"/>
            <a:ext cx="9144000" cy="7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794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Moisture Management is Critical (How much free water)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Aggregate Absorption = Total aggregate moisture - Free water</a:t>
            </a:r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7038" r="16945" b="57654"/>
          <a:stretch/>
        </p:blipFill>
        <p:spPr>
          <a:xfrm>
            <a:off x="4210050" y="2852398"/>
            <a:ext cx="3771900" cy="1128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3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1755119"/>
            <a:ext cx="9144000" cy="7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794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Moisture Management is Critical (How much free water)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Free Water = </a:t>
            </a:r>
            <a:r>
              <a:rPr lang="en-US" altLang="en-US" sz="1800" dirty="0"/>
              <a:t>Total aggregate moisture - </a:t>
            </a:r>
            <a:r>
              <a:rPr lang="en-US" altLang="en-US" sz="1800" dirty="0">
                <a:latin typeface="+mn-lt"/>
              </a:rPr>
              <a:t>Aggregate absorption</a:t>
            </a:r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7038" r="16945" b="57654"/>
          <a:stretch/>
        </p:blipFill>
        <p:spPr>
          <a:xfrm>
            <a:off x="4210050" y="2852398"/>
            <a:ext cx="3771900" cy="1128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4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58111" y="2053167"/>
            <a:ext cx="2457450" cy="742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Dry Cast (no Slump)</a:t>
            </a:r>
          </a:p>
        </p:txBody>
      </p:sp>
      <p:pic>
        <p:nvPicPr>
          <p:cNvPr id="2" name="IMG_103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530" y="2796117"/>
            <a:ext cx="484094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2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7403" y="2068806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we do not make moisture corrections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2924786"/>
            <a:ext cx="3787775" cy="2457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1755119"/>
            <a:ext cx="9144000" cy="7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794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Moisture Management is Critical (How much free water)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Total aggregate moisture = aggregate absorption + free water</a:t>
            </a:r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080670" y="2834859"/>
            <a:ext cx="2612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Times New Roman" panose="02020603050405020304" pitchFamily="18" charset="0"/>
              </a:rPr>
              <a:t>3.0% = 1.5% + free water,  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4270210" y="3238924"/>
            <a:ext cx="14959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/>
              <a:t>0.015 X 1720 =</a:t>
            </a:r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3201856" y="2857943"/>
            <a:ext cx="6880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Stone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80670" y="3692148"/>
            <a:ext cx="272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imes New Roman" panose="02020603050405020304" pitchFamily="18" charset="0"/>
              </a:rPr>
              <a:t>5.5% = 0.85% + free water,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1144" y="4038611"/>
            <a:ext cx="20649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SzPct val="60000"/>
            </a:pPr>
            <a:r>
              <a:rPr lang="en-US" altLang="en-US" sz="1500" dirty="0">
                <a:solidFill>
                  <a:prstClr val="black"/>
                </a:solidFill>
              </a:rPr>
              <a:t>0.0465 X 1270 =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28305" y="3703798"/>
            <a:ext cx="6351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Sand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1325" y="286140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Times New Roman" panose="02020603050405020304" pitchFamily="18" charset="0"/>
              </a:rPr>
              <a:t>(% free water = 1.5%)</a:t>
            </a:r>
          </a:p>
        </p:txBody>
      </p:sp>
      <p:sp>
        <p:nvSpPr>
          <p:cNvPr id="7" name="Rectangle 6"/>
          <p:cNvSpPr/>
          <p:nvPr/>
        </p:nvSpPr>
        <p:spPr>
          <a:xfrm>
            <a:off x="6692901" y="3678351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Times New Roman" panose="02020603050405020304" pitchFamily="18" charset="0"/>
              </a:rPr>
              <a:t>(% free water = 4.65%)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5956" y="3271935"/>
            <a:ext cx="34050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500" dirty="0">
                <a:solidFill>
                  <a:srgbClr val="009900"/>
                </a:solidFill>
              </a:rPr>
              <a:t>26</a:t>
            </a:r>
            <a:r>
              <a:rPr lang="en-US" altLang="en-US" sz="1500" dirty="0"/>
              <a:t> pounds of free  water on the Stone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5655956" y="4056511"/>
            <a:ext cx="3127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9900"/>
                </a:solidFill>
              </a:rPr>
              <a:t>59</a:t>
            </a:r>
            <a:r>
              <a:rPr lang="en-US" altLang="en-US" sz="1400" b="1" dirty="0">
                <a:solidFill>
                  <a:srgbClr val="009900"/>
                </a:solidFill>
              </a:rPr>
              <a:t> </a:t>
            </a:r>
            <a:r>
              <a:rPr lang="en-US" altLang="en-US" sz="1400" dirty="0">
                <a:solidFill>
                  <a:prstClr val="black"/>
                </a:solidFill>
              </a:rPr>
              <a:t>pounds of free  water on the Sand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6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  <p:bldP spid="56328" grpId="0"/>
      <p:bldP spid="2" grpId="0"/>
      <p:bldP spid="4" grpId="0"/>
      <p:bldP spid="10" grpId="0"/>
      <p:bldP spid="6" grpId="0"/>
      <p:bldP spid="7" grpId="0"/>
      <p:bldP spid="3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097280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1755119"/>
            <a:ext cx="9144000" cy="7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794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Moisture Management is Critical (How much free water)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</a:pPr>
            <a:r>
              <a:rPr lang="en-US" altLang="en-US" sz="1800" dirty="0">
                <a:latin typeface="+mn-lt"/>
              </a:rPr>
              <a:t>Total aggregate moisture = aggregate absorption + free water</a:t>
            </a:r>
          </a:p>
          <a:p>
            <a:pPr lvl="1" algn="ctr">
              <a:buSzPct val="60000"/>
              <a:buFont typeface="Webdings" panose="05030102010509060703" pitchFamily="18" charset="2"/>
              <a:buNone/>
            </a:pPr>
            <a:endParaRPr lang="en-US" altLang="en-US" sz="1350" dirty="0"/>
          </a:p>
        </p:txBody>
      </p:sp>
      <p:pic>
        <p:nvPicPr>
          <p:cNvPr id="5633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47" y="2796182"/>
            <a:ext cx="4431506" cy="10060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 Adjustment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991566"/>
            <a:ext cx="9144000" cy="10287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1800" dirty="0"/>
              <a:t>If 26 + 59  pounds of water rides in on the aggregates </a:t>
            </a:r>
          </a:p>
          <a:p>
            <a:pPr algn="ctr">
              <a:buFontTx/>
              <a:buNone/>
            </a:pPr>
            <a:r>
              <a:rPr lang="en-US" altLang="en-US" sz="1800" dirty="0"/>
              <a:t>you must take that amount of water out of the </a:t>
            </a:r>
            <a:r>
              <a:rPr lang="en-US" altLang="en-US" sz="1800" u="sng" dirty="0"/>
              <a:t>BATCH</a:t>
            </a:r>
            <a:r>
              <a:rPr lang="en-US" altLang="en-US" sz="1800" dirty="0"/>
              <a:t> water.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360072" y="2832050"/>
            <a:ext cx="1885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/>
              <a:t>Design water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360073" y="3176138"/>
            <a:ext cx="20290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/>
              <a:t>Water on aggregates 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412459" y="3576188"/>
            <a:ext cx="12009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/>
              <a:t>Batch water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4360072" y="35306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254652" y="2833238"/>
            <a:ext cx="5068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295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289985" y="3176138"/>
            <a:ext cx="4635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/>
              <a:t>-85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236792" y="3576188"/>
            <a:ext cx="5068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500" dirty="0"/>
              <a:t>210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/>
      <p:bldP spid="57350" grpId="0"/>
      <p:bldP spid="57351" grpId="0" animBg="1"/>
      <p:bldP spid="57352" grpId="0"/>
      <p:bldP spid="57353" grpId="0"/>
      <p:bldP spid="5735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Moisture Adjustment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015713" y="1736316"/>
            <a:ext cx="453747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50" u="sng" dirty="0"/>
              <a:t>Total moisture</a:t>
            </a:r>
            <a:r>
              <a:rPr lang="en-US" altLang="en-US" sz="1350" dirty="0"/>
              <a:t> = Free moisture + Aggregate absorption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55" y="2374536"/>
            <a:ext cx="5525691" cy="25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49" y="5164945"/>
            <a:ext cx="35433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6601886" y="4483908"/>
            <a:ext cx="3125391" cy="1234678"/>
            <a:chOff x="2736" y="2448"/>
            <a:chExt cx="2625" cy="1037"/>
          </a:xfrm>
        </p:grpSpPr>
        <p:grpSp>
          <p:nvGrpSpPr>
            <p:cNvPr id="58375" name="Group 7"/>
            <p:cNvGrpSpPr>
              <a:grpSpLocks/>
            </p:cNvGrpSpPr>
            <p:nvPr/>
          </p:nvGrpSpPr>
          <p:grpSpPr bwMode="auto">
            <a:xfrm>
              <a:off x="2736" y="2448"/>
              <a:ext cx="1824" cy="288"/>
              <a:chOff x="2736" y="2448"/>
              <a:chExt cx="1824" cy="288"/>
            </a:xfrm>
          </p:grpSpPr>
          <p:sp>
            <p:nvSpPr>
              <p:cNvPr id="58377" name="Oval 8"/>
              <p:cNvSpPr>
                <a:spLocks noChangeArrowheads="1"/>
              </p:cNvSpPr>
              <p:nvPr/>
            </p:nvSpPr>
            <p:spPr bwMode="auto">
              <a:xfrm>
                <a:off x="2736" y="2448"/>
                <a:ext cx="528" cy="28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378" name="Oval 9"/>
              <p:cNvSpPr>
                <a:spLocks noChangeArrowheads="1"/>
              </p:cNvSpPr>
              <p:nvPr/>
            </p:nvSpPr>
            <p:spPr bwMode="auto">
              <a:xfrm>
                <a:off x="4032" y="2448"/>
                <a:ext cx="528" cy="28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cxnSp>
            <p:nvCxnSpPr>
              <p:cNvPr id="58379" name="AutoShape 10"/>
              <p:cNvCxnSpPr>
                <a:cxnSpLocks noChangeShapeType="1"/>
                <a:stCxn id="58377" idx="6"/>
                <a:endCxn id="58378" idx="2"/>
              </p:cNvCxnSpPr>
              <p:nvPr/>
            </p:nvCxnSpPr>
            <p:spPr bwMode="auto">
              <a:xfrm>
                <a:off x="3272" y="2592"/>
                <a:ext cx="75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8376" name="AutoShape 11"/>
            <p:cNvSpPr>
              <a:spLocks/>
            </p:cNvSpPr>
            <p:nvPr/>
          </p:nvSpPr>
          <p:spPr bwMode="auto">
            <a:xfrm>
              <a:off x="3850" y="3020"/>
              <a:ext cx="1511" cy="465"/>
            </a:xfrm>
            <a:prstGeom prst="borderCallout2">
              <a:avLst>
                <a:gd name="adj1" fmla="val 16069"/>
                <a:gd name="adj2" fmla="val -3278"/>
                <a:gd name="adj3" fmla="val 16069"/>
                <a:gd name="adj4" fmla="val -10245"/>
                <a:gd name="adj5" fmla="val -96875"/>
                <a:gd name="adj6" fmla="val -1748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 dirty="0"/>
                <a:t>SSD &amp; batch totals</a:t>
              </a:r>
            </a:p>
            <a:p>
              <a:pPr algn="ctr"/>
              <a:r>
                <a:rPr lang="en-US" altLang="en-US" sz="1500" dirty="0"/>
                <a:t> will be the same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15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 descr="C:\Documents and Settings\Kim\My Documents\My Scans\2010-03 (Mar)\sca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6" y="1401993"/>
            <a:ext cx="3570814" cy="45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345516" y="1368380"/>
            <a:ext cx="7068312" cy="110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>
                <a:latin typeface="+mn-lt"/>
              </a:rPr>
              <a:t>Where Can I Get This?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64716" y="2474805"/>
            <a:ext cx="4580770" cy="351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Tahoma" panose="020B0604030504040204" pitchFamily="34" charset="0"/>
              </a:rPr>
              <a:t>Portland Cement Association (PCA)</a:t>
            </a:r>
          </a:p>
          <a:p>
            <a:pPr lvl="1">
              <a:buFont typeface="Webdings" panose="05030102010509060703" pitchFamily="18" charset="2"/>
              <a:buNone/>
            </a:pPr>
            <a:r>
              <a:rPr lang="en-US" altLang="en-US" sz="1950" dirty="0">
                <a:latin typeface="Tahoma" panose="020B0604030504040204" pitchFamily="34" charset="0"/>
              </a:rPr>
              <a:t>5420 Old Orchard Road</a:t>
            </a:r>
          </a:p>
          <a:p>
            <a:pPr lvl="1">
              <a:buFont typeface="Webdings" panose="05030102010509060703" pitchFamily="18" charset="2"/>
              <a:buNone/>
            </a:pPr>
            <a:r>
              <a:rPr lang="en-US" altLang="en-US" sz="1950" dirty="0">
                <a:latin typeface="Tahoma" panose="020B0604030504040204" pitchFamily="34" charset="0"/>
              </a:rPr>
              <a:t>Skokie, IL  60077-1083</a:t>
            </a:r>
          </a:p>
          <a:p>
            <a:pPr lvl="1">
              <a:buFont typeface="Webdings" panose="05030102010509060703" pitchFamily="18" charset="2"/>
              <a:buNone/>
            </a:pPr>
            <a:endParaRPr lang="en-US" altLang="en-US" sz="1950" dirty="0">
              <a:latin typeface="Tahoma" panose="020B0604030504040204" pitchFamily="34" charset="0"/>
            </a:endParaRPr>
          </a:p>
          <a:p>
            <a:pPr lvl="1">
              <a:buFont typeface="Webdings" panose="05030102010509060703" pitchFamily="18" charset="2"/>
              <a:buNone/>
            </a:pPr>
            <a:r>
              <a:rPr lang="en-US" altLang="en-US" dirty="0">
                <a:latin typeface="Tahoma" panose="020B0604030504040204" pitchFamily="34" charset="0"/>
              </a:rPr>
              <a:t>847 966-6700  PH</a:t>
            </a:r>
          </a:p>
          <a:p>
            <a:pPr lvl="1">
              <a:buFont typeface="Webdings" panose="05030102010509060703" pitchFamily="18" charset="2"/>
              <a:buNone/>
            </a:pPr>
            <a:r>
              <a:rPr lang="en-US" altLang="en-US" dirty="0">
                <a:latin typeface="Tahoma" panose="020B0604030504040204" pitchFamily="34" charset="0"/>
              </a:rPr>
              <a:t>847 966-8389  FX</a:t>
            </a:r>
          </a:p>
          <a:p>
            <a:pPr lvl="1">
              <a:buFont typeface="Webdings" panose="05030102010509060703" pitchFamily="18" charset="2"/>
              <a:buNone/>
            </a:pPr>
            <a:r>
              <a:rPr lang="en-US" altLang="en-US" dirty="0">
                <a:latin typeface="Tahoma" panose="020B0604030504040204" pitchFamily="34" charset="0"/>
              </a:rPr>
              <a:t>Info @ cement.org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5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Concrete Mix Design</a:t>
            </a:r>
          </a:p>
        </p:txBody>
      </p:sp>
      <p:pic>
        <p:nvPicPr>
          <p:cNvPr id="40964" name="Picture 4" descr="scienc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2063" y="2857500"/>
            <a:ext cx="2183606" cy="2514600"/>
          </a:xfrm>
          <a:noFill/>
        </p:spPr>
      </p:pic>
      <p:pic>
        <p:nvPicPr>
          <p:cNvPr id="40965" name="Picture 5" descr="Ar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68807">
            <a:off x="5990035" y="2457450"/>
            <a:ext cx="3257550" cy="1972866"/>
          </a:xfrm>
          <a:noFill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20941" y="4514851"/>
            <a:ext cx="165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Comic Sans MS" panose="030F0702030302020204" pitchFamily="66" charset="0"/>
              </a:rPr>
              <a:t>Combination of Art and Science…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6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4"/>
            <a:ext cx="5486400" cy="1061187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As the water to cement ratio increases, the strength of a concrete mix decreases.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94" y="2931597"/>
            <a:ext cx="3581893" cy="3033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24" y="3694685"/>
            <a:ext cx="2362200" cy="1196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6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4"/>
            <a:ext cx="5486400" cy="1061187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As the water to cement ratio increases, the strength of a concrete mix decreases.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894089"/>
            <a:ext cx="4064000" cy="306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1844" y="1161288"/>
            <a:ext cx="7068312" cy="1106424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Water, Cement, &amp; Aggregate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2063753"/>
            <a:ext cx="5486400" cy="270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As the surface area of the aggregate increases more water will be needed to maintain a given slump.</a:t>
            </a:r>
          </a:p>
          <a:p>
            <a:pPr lvl="2"/>
            <a:r>
              <a:rPr lang="en-US" altLang="en-US" sz="1800" dirty="0"/>
              <a:t>Coarser Surface Texture</a:t>
            </a:r>
          </a:p>
          <a:p>
            <a:pPr lvl="2"/>
            <a:r>
              <a:rPr lang="en-US" altLang="en-US" sz="1800" dirty="0"/>
              <a:t>Particle Shape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3" y="3792184"/>
            <a:ext cx="6073775" cy="2151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7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1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.7|9|5.8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7.1|23.2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7|14.4|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7.8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3|6.6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6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5|28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8|12.3|7.4|20.8|22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.7|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8.5|14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8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9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2.2|45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3|6.4|19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|8.5|6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5|5.5|6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4.4|8.7|44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6|9.6|1.3|1.7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1|5.8|4.6|40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7|4.4|29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44.4|5.8|7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14.3|10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1|20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6|69.5|1.4|2.2|1.4|165.3|2.3|10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9.5|5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1|0.9|1|1|111.7|36|0.9|0.7|0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|3.7|4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2.4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5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lity School Template" id="{15ED2C6E-5F5F-4D20-923C-689F1D049047}" vid="{D63B5F20-18DC-4B17-8C3D-9DD3BBAF08F2}"/>
    </a:ext>
  </a:extLst>
</a:theme>
</file>

<file path=ppt/theme/theme2.xml><?xml version="1.0" encoding="utf-8"?>
<a:theme xmlns:a="http://schemas.openxmlformats.org/drawingml/2006/main" name="1_Office Theme">
  <a:themeElements>
    <a:clrScheme name="ACPA">
      <a:dk1>
        <a:srgbClr val="0C0C0C"/>
      </a:dk1>
      <a:lt1>
        <a:sysClr val="window" lastClr="FFFFFF"/>
      </a:lt1>
      <a:dk2>
        <a:srgbClr val="142B4F"/>
      </a:dk2>
      <a:lt2>
        <a:srgbClr val="E7E6E6"/>
      </a:lt2>
      <a:accent1>
        <a:srgbClr val="CF7046"/>
      </a:accent1>
      <a:accent2>
        <a:srgbClr val="857667"/>
      </a:accent2>
      <a:accent3>
        <a:srgbClr val="676767"/>
      </a:accent3>
      <a:accent4>
        <a:srgbClr val="142B4F"/>
      </a:accent4>
      <a:accent5>
        <a:srgbClr val="CDE6F5"/>
      </a:accent5>
      <a:accent6>
        <a:srgbClr val="F7F3E3"/>
      </a:accent6>
      <a:hlink>
        <a:srgbClr val="CF7046"/>
      </a:hlink>
      <a:folHlink>
        <a:srgbClr val="857667"/>
      </a:folHlink>
    </a:clrScheme>
    <a:fontScheme name="ACPip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Quality School Template (1)</Template>
  <TotalTime>5562</TotalTime>
  <Words>1688</Words>
  <Application>Microsoft Office PowerPoint</Application>
  <PresentationFormat>Widescreen</PresentationFormat>
  <Paragraphs>334</Paragraphs>
  <Slides>55</Slides>
  <Notes>24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Bodoni MT Condensed</vt:lpstr>
      <vt:lpstr>Calibri</vt:lpstr>
      <vt:lpstr>Comic Sans MS</vt:lpstr>
      <vt:lpstr>Montserrat</vt:lpstr>
      <vt:lpstr>Montserrat SemiBold</vt:lpstr>
      <vt:lpstr>Stencil</vt:lpstr>
      <vt:lpstr>Tahoma</vt:lpstr>
      <vt:lpstr>Times New Roman</vt:lpstr>
      <vt:lpstr>Webdings</vt:lpstr>
      <vt:lpstr>Wingdings</vt:lpstr>
      <vt:lpstr>Office Theme</vt:lpstr>
      <vt:lpstr>1_Office Theme</vt:lpstr>
      <vt:lpstr>Worksheet</vt:lpstr>
      <vt:lpstr>MIX DESIGN</vt:lpstr>
      <vt:lpstr>Concrete Mix Design</vt:lpstr>
      <vt:lpstr>Concrete Mix Design</vt:lpstr>
      <vt:lpstr>Concrete Mix Design</vt:lpstr>
      <vt:lpstr>Concrete Mix Design</vt:lpstr>
      <vt:lpstr>Concrete Mix Design</vt:lpstr>
      <vt:lpstr>Water, Cement, &amp; Aggregate</vt:lpstr>
      <vt:lpstr>Water, Cement, &amp; Aggregate</vt:lpstr>
      <vt:lpstr>Water, Cement, &amp; Aggregate</vt:lpstr>
      <vt:lpstr>Water, Cement, &amp; Aggregate</vt:lpstr>
      <vt:lpstr>Water, Cement, &amp; Aggregate</vt:lpstr>
      <vt:lpstr>Water, Cement, &amp; Aggregate</vt:lpstr>
      <vt:lpstr>Water, Cement, &amp; Aggregate</vt:lpstr>
      <vt:lpstr>Water/Cement Ratio</vt:lpstr>
      <vt:lpstr>Water/Cementitious Ratio</vt:lpstr>
      <vt:lpstr>Water/Cementitious Ratio</vt:lpstr>
      <vt:lpstr>Water/Cementitious Ratio</vt:lpstr>
      <vt:lpstr>PowerPoint Presentation</vt:lpstr>
      <vt:lpstr>Specific Gravity</vt:lpstr>
      <vt:lpstr>Specific Gravity</vt:lpstr>
      <vt:lpstr>PowerPoint Presentation</vt:lpstr>
      <vt:lpstr> Calculations for SSD Bulk Specific Gravity</vt:lpstr>
      <vt:lpstr> Calculations for SSD Bulk Specific Gravity</vt:lpstr>
      <vt:lpstr>PowerPoint Presentation</vt:lpstr>
      <vt:lpstr>What is Absolute Volume?</vt:lpstr>
      <vt:lpstr>Basic Concrete Mix Design</vt:lpstr>
      <vt:lpstr>Basic Concrete Mix Design</vt:lpstr>
      <vt:lpstr>Basic Concrete Mix Design</vt:lpstr>
      <vt:lpstr>Basic Concrete Mix Design</vt:lpstr>
      <vt:lpstr>Basic Concrete Mix Design</vt:lpstr>
      <vt:lpstr>Basic Concrete Mix Design</vt:lpstr>
      <vt:lpstr>Water/Cement Ratio =  W/C</vt:lpstr>
      <vt:lpstr>Density (Unit Weight)</vt:lpstr>
      <vt:lpstr>Mix Design with Cement &amp; Fly Ash</vt:lpstr>
      <vt:lpstr>Mix Design with Cement &amp; Fly Ash</vt:lpstr>
      <vt:lpstr>Mix Design with Cement &amp; Fly Ash</vt:lpstr>
      <vt:lpstr>Mix Design with Cement &amp; Fly Ash</vt:lpstr>
      <vt:lpstr>Mix Design with Cement &amp; Fly Ash</vt:lpstr>
      <vt:lpstr>Sand to Aggregate Ratio</vt:lpstr>
      <vt:lpstr>Calculating Sand &amp; Stone to Yield 27ft3 of Concrete</vt:lpstr>
      <vt:lpstr>Calculating Pounds of Sand</vt:lpstr>
      <vt:lpstr>Calculating Volume of Stone</vt:lpstr>
      <vt:lpstr>Calculating Pounds of Stone</vt:lpstr>
      <vt:lpstr>SSD Mix Design</vt:lpstr>
      <vt:lpstr>Aggregate Moisture</vt:lpstr>
      <vt:lpstr>Aggregate Moisture</vt:lpstr>
      <vt:lpstr>Moisture Adjustments</vt:lpstr>
      <vt:lpstr>Moisture Adjustments</vt:lpstr>
      <vt:lpstr>Moisture Adjustments</vt:lpstr>
      <vt:lpstr>Moisture Adjustments</vt:lpstr>
      <vt:lpstr>Moisture Adjustments</vt:lpstr>
      <vt:lpstr>Moisture Adjustments</vt:lpstr>
      <vt:lpstr>Water Adjustment</vt:lpstr>
      <vt:lpstr>Moisture Adjustment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Brewster</dc:creator>
  <cp:lastModifiedBy>Rich Brewster</cp:lastModifiedBy>
  <cp:revision>124</cp:revision>
  <cp:lastPrinted>2020-06-11T15:56:20Z</cp:lastPrinted>
  <dcterms:created xsi:type="dcterms:W3CDTF">2020-06-02T18:44:08Z</dcterms:created>
  <dcterms:modified xsi:type="dcterms:W3CDTF">2024-01-04T21:20:24Z</dcterms:modified>
</cp:coreProperties>
</file>