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61"/>
  </p:notesMasterIdLst>
  <p:sldIdLst>
    <p:sldId id="397" r:id="rId3"/>
    <p:sldId id="359" r:id="rId4"/>
    <p:sldId id="389" r:id="rId5"/>
    <p:sldId id="259" r:id="rId6"/>
    <p:sldId id="300" r:id="rId7"/>
    <p:sldId id="288" r:id="rId8"/>
    <p:sldId id="345" r:id="rId9"/>
    <p:sldId id="348" r:id="rId10"/>
    <p:sldId id="349" r:id="rId11"/>
    <p:sldId id="346" r:id="rId12"/>
    <p:sldId id="289" r:id="rId13"/>
    <p:sldId id="290" r:id="rId14"/>
    <p:sldId id="291" r:id="rId15"/>
    <p:sldId id="360" r:id="rId16"/>
    <p:sldId id="292" r:id="rId17"/>
    <p:sldId id="350" r:id="rId18"/>
    <p:sldId id="302" r:id="rId19"/>
    <p:sldId id="304" r:id="rId20"/>
    <p:sldId id="306" r:id="rId21"/>
    <p:sldId id="307" r:id="rId22"/>
    <p:sldId id="308" r:id="rId23"/>
    <p:sldId id="309" r:id="rId24"/>
    <p:sldId id="340" r:id="rId25"/>
    <p:sldId id="341" r:id="rId26"/>
    <p:sldId id="310" r:id="rId27"/>
    <p:sldId id="311" r:id="rId28"/>
    <p:sldId id="312" r:id="rId29"/>
    <p:sldId id="351" r:id="rId30"/>
    <p:sldId id="352" r:id="rId31"/>
    <p:sldId id="353" r:id="rId32"/>
    <p:sldId id="313" r:id="rId33"/>
    <p:sldId id="314" r:id="rId34"/>
    <p:sldId id="315" r:id="rId35"/>
    <p:sldId id="317" r:id="rId36"/>
    <p:sldId id="318" r:id="rId37"/>
    <p:sldId id="319" r:id="rId38"/>
    <p:sldId id="320" r:id="rId39"/>
    <p:sldId id="321" r:id="rId40"/>
    <p:sldId id="356" r:id="rId41"/>
    <p:sldId id="357" r:id="rId42"/>
    <p:sldId id="358" r:id="rId43"/>
    <p:sldId id="323" r:id="rId44"/>
    <p:sldId id="324" r:id="rId45"/>
    <p:sldId id="325" r:id="rId46"/>
    <p:sldId id="327" r:id="rId47"/>
    <p:sldId id="328" r:id="rId48"/>
    <p:sldId id="329" r:id="rId49"/>
    <p:sldId id="330" r:id="rId50"/>
    <p:sldId id="333" r:id="rId51"/>
    <p:sldId id="335" r:id="rId52"/>
    <p:sldId id="336" r:id="rId53"/>
    <p:sldId id="342" r:id="rId54"/>
    <p:sldId id="355" r:id="rId55"/>
    <p:sldId id="296" r:id="rId56"/>
    <p:sldId id="297" r:id="rId57"/>
    <p:sldId id="298" r:id="rId58"/>
    <p:sldId id="299" r:id="rId59"/>
    <p:sldId id="39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Umek" initials="TU" lastIdx="2" clrIdx="0">
    <p:extLst>
      <p:ext uri="{19B8F6BF-5375-455C-9EA6-DF929625EA0E}">
        <p15:presenceInfo xmlns:p15="http://schemas.microsoft.com/office/powerpoint/2012/main" userId="6f53dc86d5d621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4T22:43:51.888" idx="2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A9D82-46B7-4389-87A1-8421C47721A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042E-177B-4C3E-ACFE-6ACDF3845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C94 if for ready mix concrete. May not apply to dri-cast mixes. Check your local agencies for any specific tolerances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08D1D-3A3B-46B7-A769-2C94A24E07FE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4212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C94 is for Ready mix concrete.  May not apply to dry cast mixes.  Check your local specs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43A94E-4239-437B-88BC-2268BE36A5E1}" type="slidenum">
              <a:rPr lang="en-US" altLang="en-US" sz="1300"/>
              <a:pPr/>
              <a:t>19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Mention venting of cement and fly ash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1FCDC8-3721-4925-BBE9-B467A38F426A}" type="slidenum">
              <a:rPr lang="en-US" altLang="en-US" sz="1300"/>
              <a:pPr/>
              <a:t>20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Probes are used for 2 reasons: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	in aggregate bin, compensates for weight of the aggregate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	in mixer, compensates for the weight of the water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79D80E-CE73-47D6-B937-F080DF225350}" type="slidenum">
              <a:rPr lang="en-US" altLang="en-US" sz="1300"/>
              <a:pPr/>
              <a:t>22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Probes are used for 2 reasons: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	in aggregate bin, compensates for weight of the aggregate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	in mixer, compensates for the weight of the water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FAD057-6BB3-4279-AF07-C67890C6283A}" type="slidenum">
              <a:rPr lang="en-US" altLang="en-US" sz="1300"/>
              <a:pPr/>
              <a:t>23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Probes are used for 2 reasons: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	in aggregate bin, compensates for weight of the aggregate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	in mixer, compensates for the weight of the water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0251EA-1B65-4483-8CB5-C47FD6B323DE}" type="slidenum">
              <a:rPr lang="en-US" altLang="en-US" sz="1300"/>
              <a:pPr/>
              <a:t>24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Emphasize moisture control is necessary for consistent mixes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0DFC3C-BEEA-47D6-998A-2090CD796A52}" type="slidenum">
              <a:rPr lang="en-US" altLang="en-US" sz="1300"/>
              <a:pPr/>
              <a:t>25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Probes must be calibrated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Probes should be used in at least the sand and if possible in the coarse aggregate.  If not in coarse ag, then it must be oven dried.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Probes measure total moisture, not free moisture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507D79-7138-4F93-9B8F-B243C29A6E37}" type="slidenum">
              <a:rPr lang="en-US" altLang="en-US" sz="1300"/>
              <a:pPr/>
              <a:t>27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854759-51C7-42B8-A77B-43E3E2338CEE}" type="slidenum">
              <a:rPr lang="en-US" altLang="en-US" sz="1300"/>
              <a:pPr/>
              <a:t>42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It’s 2/3rds because the raw ingredients take more room than the mixed result.  Some mixers will mix the rated capacity (ie…Skako)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Have them ask what the min and max output capacity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684EAF-1D93-4FBD-9CE1-E37C7A0D6302}" type="slidenum">
              <a:rPr lang="en-US" altLang="en-US" sz="1300"/>
              <a:pPr/>
              <a:t>44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Paddle mixer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If you are going to use a lab mixer for trial batching, you would probably use this type of mixer.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11574E-9F98-44A8-85E8-00641F41B7E0}" type="slidenum">
              <a:rPr lang="en-US" altLang="en-US" sz="1300"/>
              <a:pPr/>
              <a:t>46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358CC0-A5DD-4D46-9853-D57F9A804B35}" type="slidenum">
              <a:rPr lang="en-US" altLang="en-US" sz="1300"/>
              <a:pPr/>
              <a:t>4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Spiral blade or ribbon mixer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985831-5ECE-47BD-9F3E-54F0FA25D6B5}" type="slidenum">
              <a:rPr lang="en-US" altLang="en-US" sz="1300"/>
              <a:pPr/>
              <a:t>47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Turbine pan mixer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1F735A-A865-4984-8465-4FEFE2461352}" type="slidenum">
              <a:rPr lang="en-US" altLang="en-US" sz="1300"/>
              <a:pPr/>
              <a:t>48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Counter current mixer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DC2223-6712-4CF0-9121-88FD22EFBCC1}" type="slidenum">
              <a:rPr lang="en-US" altLang="en-US" sz="1300"/>
              <a:pPr/>
              <a:t>49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Twin Shaft 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669713-CE42-4EF5-BCA2-B84C7A1E1745}" type="slidenum">
              <a:rPr lang="en-US" altLang="en-US" sz="1300"/>
              <a:pPr/>
              <a:t>51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AE1B39-6DCC-4BFB-B743-777E6C160F9D}" type="slidenum">
              <a:rPr lang="en-US" altLang="en-US" sz="1300"/>
              <a:pPr/>
              <a:t>52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19DD89-C63D-4069-B223-92A80669E45F}" type="slidenum">
              <a:rPr lang="en-US" altLang="en-US" sz="1300"/>
              <a:pPr/>
              <a:t>56</a:t>
            </a:fld>
            <a:endParaRPr lang="en-US" altLang="en-US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dirty="0">
                <a:latin typeface="Arial" panose="020B0604020202020204" pitchFamily="34" charset="0"/>
              </a:rPr>
              <a:t>6-10’  is acceptable due to the fact that producers are pouring 8’ lengths, but the closest possible is best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6F08B8-9826-4E92-8C85-181AD6C5B845}" type="slidenum">
              <a:rPr lang="en-US" altLang="en-US" sz="1300"/>
              <a:pPr/>
              <a:t>57</a:t>
            </a:fld>
            <a:endParaRPr lang="en-US" altLang="en-US" sz="1300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dirty="0">
                <a:latin typeface="Arial" panose="020B0604020202020204" pitchFamily="34" charset="0"/>
              </a:rPr>
              <a:t>Blockouts:  pour from one side to avoid trapping air by pouring from both sides.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Horizontal layers = bunker storage as seen in the following slide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If stored on ground, loader may dig into dirt contaminating the aggregate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406B4F-0029-44A2-AE59-EC7F0E01B2C8}" type="slidenum">
              <a:rPr lang="en-US" altLang="en-US" sz="1300"/>
              <a:pPr/>
              <a:t>6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shows a lot very fine material. Conical piles good practice?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08D1D-3A3B-46B7-A769-2C94A24E07FE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293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how barges are loaded and how the larger rock falls to the far side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042E-177B-4C3E-ACFE-6ACDF3845B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7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Caution:  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Scooping water 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Walls high enough to not cross contaminate 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E16744-2779-4937-B76C-C7D7525E3C94}" type="slidenum">
              <a:rPr lang="en-US" altLang="en-US" sz="1300"/>
              <a:pPr/>
              <a:t>11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08D1D-3A3B-46B7-A769-2C94A24E07FE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486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Material can segregate in </a:t>
            </a:r>
            <a:r>
              <a:rPr lang="en-US" dirty="0" err="1"/>
              <a:t>agg</a:t>
            </a:r>
            <a:r>
              <a:rPr lang="en-US" dirty="0"/>
              <a:t> bins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042E-177B-4C3E-ACFE-6ACDF3845B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3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08D1D-3A3B-46B7-A769-2C94A24E07FE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05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9E0C-7011-4389-A137-DEA4C8DB6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571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7A098-6091-4580-9E12-B57A92BD3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692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634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sunglasses&#10;&#10;Description automatically generated">
            <a:extLst>
              <a:ext uri="{FF2B5EF4-FFF2-40B4-BE49-F238E27FC236}">
                <a16:creationId xmlns:a16="http://schemas.microsoft.com/office/drawing/2014/main" id="{1C4BF400-C2E7-4A4A-7EB4-C99AA6C2E9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F944F4-0AAE-AEAC-6C1E-4AA5472D46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open, sitting, building&#10;&#10;Description automatically generated">
            <a:extLst>
              <a:ext uri="{FF2B5EF4-FFF2-40B4-BE49-F238E27FC236}">
                <a16:creationId xmlns:a16="http://schemas.microsoft.com/office/drawing/2014/main" id="{08E5CD5D-AE20-655E-1800-E98A6F8C62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92E52C-F569-9847-D5D9-D624151BF166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00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A3B59F31-7ABE-D42C-F80E-22ADDE38AFE4}"/>
              </a:ext>
            </a:extLst>
          </p:cNvPr>
          <p:cNvSpPr/>
          <p:nvPr userDrawn="1"/>
        </p:nvSpPr>
        <p:spPr>
          <a:xfrm rot="1314683">
            <a:off x="3352800" y="5376863"/>
            <a:ext cx="3657600" cy="844550"/>
          </a:xfrm>
          <a:custGeom>
            <a:avLst/>
            <a:gdLst>
              <a:gd name="connsiteX0" fmla="*/ 0 w 3657600"/>
              <a:gd name="connsiteY0" fmla="*/ 0 h 833833"/>
              <a:gd name="connsiteX1" fmla="*/ 3657600 w 3657600"/>
              <a:gd name="connsiteY1" fmla="*/ 0 h 833833"/>
              <a:gd name="connsiteX2" fmla="*/ 3657600 w 3657600"/>
              <a:gd name="connsiteY2" fmla="*/ 833833 h 833833"/>
              <a:gd name="connsiteX3" fmla="*/ 0 w 3657600"/>
              <a:gd name="connsiteY3" fmla="*/ 833833 h 833833"/>
              <a:gd name="connsiteX4" fmla="*/ 0 w 3657600"/>
              <a:gd name="connsiteY4" fmla="*/ 0 h 833833"/>
              <a:gd name="connsiteX0" fmla="*/ 0 w 3657600"/>
              <a:gd name="connsiteY0" fmla="*/ 11422 h 845255"/>
              <a:gd name="connsiteX1" fmla="*/ 2628302 w 3657600"/>
              <a:gd name="connsiteY1" fmla="*/ 0 h 845255"/>
              <a:gd name="connsiteX2" fmla="*/ 3657600 w 3657600"/>
              <a:gd name="connsiteY2" fmla="*/ 845255 h 845255"/>
              <a:gd name="connsiteX3" fmla="*/ 0 w 3657600"/>
              <a:gd name="connsiteY3" fmla="*/ 845255 h 845255"/>
              <a:gd name="connsiteX4" fmla="*/ 0 w 3657600"/>
              <a:gd name="connsiteY4" fmla="*/ 11422 h 84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845255">
                <a:moveTo>
                  <a:pt x="0" y="11422"/>
                </a:moveTo>
                <a:lnTo>
                  <a:pt x="2628302" y="0"/>
                </a:lnTo>
                <a:lnTo>
                  <a:pt x="3657600" y="845255"/>
                </a:lnTo>
                <a:lnTo>
                  <a:pt x="0" y="845255"/>
                </a:lnTo>
                <a:lnTo>
                  <a:pt x="0" y="11422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4000">
                <a:schemeClr val="accent5">
                  <a:lumMod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8411539-5E0F-8CF2-3A91-6B9817840D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6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18961AD-5730-59BC-3F22-AA45968AA3FE}"/>
              </a:ext>
            </a:extLst>
          </p:cNvPr>
          <p:cNvSpPr/>
          <p:nvPr userDrawn="1"/>
        </p:nvSpPr>
        <p:spPr>
          <a:xfrm rot="10800000" flipH="1" flipV="1">
            <a:off x="0" y="4178300"/>
            <a:ext cx="6726238" cy="2698750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6446201" y="584091"/>
            <a:ext cx="5472530" cy="1043261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46201" y="1829543"/>
            <a:ext cx="5472530" cy="3976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288924" y="5685228"/>
            <a:ext cx="2874690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771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3B59BDD-D062-3037-653A-3A8C6851B060}"/>
              </a:ext>
            </a:extLst>
          </p:cNvPr>
          <p:cNvSpPr/>
          <p:nvPr userDrawn="1"/>
        </p:nvSpPr>
        <p:spPr>
          <a:xfrm rot="10800000" flipH="1">
            <a:off x="0" y="-6350"/>
            <a:ext cx="6726238" cy="2697163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88924" y="304800"/>
            <a:ext cx="6096000" cy="3300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288924" y="4549040"/>
            <a:ext cx="6096000" cy="1043261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031421" y="328315"/>
            <a:ext cx="4839904" cy="6303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288923" y="5685228"/>
            <a:ext cx="6095999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642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9">
            <a:extLst>
              <a:ext uri="{FF2B5EF4-FFF2-40B4-BE49-F238E27FC236}">
                <a16:creationId xmlns:a16="http://schemas.microsoft.com/office/drawing/2014/main" id="{E4D77BF1-5FC1-D363-FEEE-58795A1C74C0}"/>
              </a:ext>
            </a:extLst>
          </p:cNvPr>
          <p:cNvSpPr/>
          <p:nvPr userDrawn="1"/>
        </p:nvSpPr>
        <p:spPr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rgbClr val="1F576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2" descr="Icon&#10;&#10;Description automatically generated">
            <a:extLst>
              <a:ext uri="{FF2B5EF4-FFF2-40B4-BE49-F238E27FC236}">
                <a16:creationId xmlns:a16="http://schemas.microsoft.com/office/drawing/2014/main" id="{7B146D57-F4D2-EA3F-EBE3-BA4CDE2CBD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092825"/>
            <a:ext cx="660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668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16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9">
            <a:extLst>
              <a:ext uri="{FF2B5EF4-FFF2-40B4-BE49-F238E27FC236}">
                <a16:creationId xmlns:a16="http://schemas.microsoft.com/office/drawing/2014/main" id="{66C3B356-980F-08B0-7DD8-AB89A23FD166}"/>
              </a:ext>
            </a:extLst>
          </p:cNvPr>
          <p:cNvSpPr/>
          <p:nvPr userDrawn="1"/>
        </p:nvSpPr>
        <p:spPr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rgbClr val="36AAA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2" descr="Icon&#10;&#10;Description automatically generated">
            <a:extLst>
              <a:ext uri="{FF2B5EF4-FFF2-40B4-BE49-F238E27FC236}">
                <a16:creationId xmlns:a16="http://schemas.microsoft.com/office/drawing/2014/main" id="{07A26705-9231-C33D-53D5-F95968451A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092825"/>
            <a:ext cx="660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6AA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4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9">
            <a:extLst>
              <a:ext uri="{FF2B5EF4-FFF2-40B4-BE49-F238E27FC236}">
                <a16:creationId xmlns:a16="http://schemas.microsoft.com/office/drawing/2014/main" id="{BB9FF546-4DFA-DE58-8750-5E2384D29D58}"/>
              </a:ext>
            </a:extLst>
          </p:cNvPr>
          <p:cNvSpPr/>
          <p:nvPr userDrawn="1"/>
        </p:nvSpPr>
        <p:spPr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rgbClr val="5C863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2" descr="Icon&#10;&#10;Description automatically generated">
            <a:extLst>
              <a:ext uri="{FF2B5EF4-FFF2-40B4-BE49-F238E27FC236}">
                <a16:creationId xmlns:a16="http://schemas.microsoft.com/office/drawing/2014/main" id="{0A1976C5-A4F3-70B1-F179-C2C9F1B7F7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092825"/>
            <a:ext cx="660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5C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6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5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E9A8A67-3E62-35AC-A79E-20E46F0B31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5767388"/>
            <a:ext cx="8001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14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59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980D-1916-4926-BDF9-EF9B3A80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112"/>
            <a:ext cx="10515600" cy="46907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D7476-29D3-4E92-B317-67398AB0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207"/>
            <a:ext cx="10515600" cy="4263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8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90254"/>
            <a:ext cx="10515600" cy="87749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9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61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5183188" y="987425"/>
            <a:ext cx="6169024" cy="4881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33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087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0873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671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C93446-D031-07E9-2AD9-3080C9D1014F}"/>
              </a:ext>
            </a:extLst>
          </p:cNvPr>
          <p:cNvSpPr/>
          <p:nvPr userDrawn="1"/>
        </p:nvSpPr>
        <p:spPr>
          <a:xfrm>
            <a:off x="6645275" y="747713"/>
            <a:ext cx="5360988" cy="5362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1948151-3348-1F44-4785-91B569EDC8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5275" y="633827"/>
            <a:ext cx="5360988" cy="529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9">
            <a:extLst>
              <a:ext uri="{FF2B5EF4-FFF2-40B4-BE49-F238E27FC236}">
                <a16:creationId xmlns:a16="http://schemas.microsoft.com/office/drawing/2014/main" id="{E8E6301D-7D49-64F3-2F71-C6FCEF9490CF}"/>
              </a:ext>
            </a:extLst>
          </p:cNvPr>
          <p:cNvSpPr/>
          <p:nvPr userDrawn="1"/>
        </p:nvSpPr>
        <p:spPr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rgbClr val="1C1B4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4252" y="1094196"/>
            <a:ext cx="5105583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4253" y="3564803"/>
            <a:ext cx="5105584" cy="1578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i="0">
                <a:solidFill>
                  <a:srgbClr val="CF682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5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0ABB7-C37F-4505-B8AA-AA607DB8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956"/>
            <a:ext cx="10515600" cy="5627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8FD36-B28D-4BC1-A4D5-C040E4168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3545"/>
            <a:ext cx="5181600" cy="4193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A341C-FEA3-4635-B998-39CDFCCC7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3545"/>
            <a:ext cx="5181600" cy="4193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39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16">
            <a:extLst>
              <a:ext uri="{FF2B5EF4-FFF2-40B4-BE49-F238E27FC236}">
                <a16:creationId xmlns:a16="http://schemas.microsoft.com/office/drawing/2014/main" id="{9BEB76BD-EE00-5D79-CE77-16718BAC57A2}"/>
              </a:ext>
            </a:extLst>
          </p:cNvPr>
          <p:cNvSpPr/>
          <p:nvPr userDrawn="1"/>
        </p:nvSpPr>
        <p:spPr>
          <a:xfrm rot="10800000">
            <a:off x="1592263" y="0"/>
            <a:ext cx="10607675" cy="5670550"/>
          </a:xfrm>
          <a:prstGeom prst="triangle">
            <a:avLst>
              <a:gd name="adj" fmla="val 0"/>
            </a:avLst>
          </a:prstGeom>
          <a:solidFill>
            <a:srgbClr val="1C1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131F15-8001-60ED-49A3-23E7C3A9FFB4}"/>
              </a:ext>
            </a:extLst>
          </p:cNvPr>
          <p:cNvSpPr/>
          <p:nvPr userDrawn="1"/>
        </p:nvSpPr>
        <p:spPr>
          <a:xfrm>
            <a:off x="6645275" y="747713"/>
            <a:ext cx="5360988" cy="5362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4A62905-3E94-7DBD-5F5C-09EA562CB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5275" y="633827"/>
            <a:ext cx="5360988" cy="529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926" y="2031001"/>
            <a:ext cx="5864068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926" y="4501608"/>
            <a:ext cx="5864069" cy="13093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0">
                <a:solidFill>
                  <a:srgbClr val="CF68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6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8194D7-BB43-D708-ED50-F3F538BEE7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"/>
          <a:stretch>
            <a:fillRect/>
          </a:stretch>
        </p:blipFill>
        <p:spPr bwMode="auto">
          <a:xfrm>
            <a:off x="-11113" y="0"/>
            <a:ext cx="12203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16">
            <a:extLst>
              <a:ext uri="{FF2B5EF4-FFF2-40B4-BE49-F238E27FC236}">
                <a16:creationId xmlns:a16="http://schemas.microsoft.com/office/drawing/2014/main" id="{12018DE5-4DD8-FFD6-58F0-4FA71470200D}"/>
              </a:ext>
            </a:extLst>
          </p:cNvPr>
          <p:cNvSpPr/>
          <p:nvPr userDrawn="1"/>
        </p:nvSpPr>
        <p:spPr>
          <a:xfrm rot="10800000">
            <a:off x="-11113" y="-4763"/>
            <a:ext cx="7558088" cy="6867526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23354ECB-EEBA-762A-C6F3-B0883B19780D}"/>
              </a:ext>
            </a:extLst>
          </p:cNvPr>
          <p:cNvSpPr/>
          <p:nvPr userDrawn="1"/>
        </p:nvSpPr>
        <p:spPr>
          <a:xfrm>
            <a:off x="-11113" y="4551363"/>
            <a:ext cx="4956176" cy="2311400"/>
          </a:xfrm>
          <a:prstGeom prst="rtTriangl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64927039-9CF0-6423-30C9-7E1FAA2A2D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595938"/>
            <a:ext cx="31750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96751" y="467712"/>
            <a:ext cx="5005568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96751" y="2119663"/>
            <a:ext cx="4141030" cy="61302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8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1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3D718-28F4-84C0-D254-388C0D3A82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03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16">
            <a:extLst>
              <a:ext uri="{FF2B5EF4-FFF2-40B4-BE49-F238E27FC236}">
                <a16:creationId xmlns:a16="http://schemas.microsoft.com/office/drawing/2014/main" id="{C88D3D3B-02EC-0377-5CA5-2070A6E5B982}"/>
              </a:ext>
            </a:extLst>
          </p:cNvPr>
          <p:cNvSpPr/>
          <p:nvPr userDrawn="1"/>
        </p:nvSpPr>
        <p:spPr>
          <a:xfrm rot="10800000" flipH="1">
            <a:off x="4683125" y="0"/>
            <a:ext cx="7558088" cy="6869113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89AAECC3-ACAC-40BF-1AAB-83BEA66E7BA9}"/>
              </a:ext>
            </a:extLst>
          </p:cNvPr>
          <p:cNvSpPr/>
          <p:nvPr userDrawn="1"/>
        </p:nvSpPr>
        <p:spPr>
          <a:xfrm flipH="1">
            <a:off x="7285038" y="4556125"/>
            <a:ext cx="4956175" cy="2312988"/>
          </a:xfrm>
          <a:prstGeom prst="rtTriangle">
            <a:avLst/>
          </a:prstGeom>
          <a:solidFill>
            <a:srgbClr val="CF682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1F24B06-A9E4-C270-1461-9C200D6D30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763" y="4751933"/>
            <a:ext cx="1943100" cy="191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3813C352-26CD-E113-E8FB-0AA7BB1798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5711825"/>
            <a:ext cx="31750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805714" y="87294"/>
            <a:ext cx="6186091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44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850775" y="1907540"/>
            <a:ext cx="4141030" cy="61302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7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bg1">
            <a:alpha val="749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46730-50C7-9578-13DB-1EB015BBBC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E73D2B-383C-A3FF-452F-A5D05D677C72}"/>
              </a:ext>
            </a:extLst>
          </p:cNvPr>
          <p:cNvSpPr/>
          <p:nvPr userDrawn="1"/>
        </p:nvSpPr>
        <p:spPr>
          <a:xfrm>
            <a:off x="10746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3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bg>
      <p:bgPr>
        <a:solidFill>
          <a:schemeClr val="bg1">
            <a:alpha val="749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ground, truck&#10;&#10;Description automatically generated">
            <a:extLst>
              <a:ext uri="{FF2B5EF4-FFF2-40B4-BE49-F238E27FC236}">
                <a16:creationId xmlns:a16="http://schemas.microsoft.com/office/drawing/2014/main" id="{98E6B19D-31B5-52C3-CD8D-C66D0BE241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4ACC33-5E5B-8B35-0E89-1F00AB3428C0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6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C86FFD6-45DD-3A18-A4C5-FFD6E84917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2417" y="13052"/>
            <a:ext cx="1071439" cy="10585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FB20D-A3CF-4CEA-9053-01712AA3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112"/>
            <a:ext cx="1051560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9DC3-AE2A-42B7-9997-CA43DE9EF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58425"/>
            <a:ext cx="10515600" cy="351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20F00-1410-4D77-8FE6-B065803850CD}"/>
              </a:ext>
            </a:extLst>
          </p:cNvPr>
          <p:cNvPicPr/>
          <p:nvPr userDrawn="1"/>
        </p:nvPicPr>
        <p:blipFill rotWithShape="1">
          <a:blip r:embed="rId7"/>
          <a:srcRect l="40288" t="55151" r="40288" b="5432"/>
          <a:stretch/>
        </p:blipFill>
        <p:spPr bwMode="auto">
          <a:xfrm>
            <a:off x="1413853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98F514-F3C3-441E-B417-E3F8AB5CF90E}"/>
              </a:ext>
            </a:extLst>
          </p:cNvPr>
          <p:cNvSpPr txBox="1"/>
          <p:nvPr userDrawn="1"/>
        </p:nvSpPr>
        <p:spPr>
          <a:xfrm>
            <a:off x="5532241" y="0"/>
            <a:ext cx="5303520" cy="110642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Stencil" panose="040409050D0802020404" pitchFamily="82" charset="0"/>
              </a:rPr>
              <a:t>QUALITY SCHOOL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69FA40-C5A9-438D-933D-A1C26B55CACC}"/>
              </a:ext>
            </a:extLst>
          </p:cNvPr>
          <p:cNvPicPr/>
          <p:nvPr userDrawn="1"/>
        </p:nvPicPr>
        <p:blipFill rotWithShape="1">
          <a:blip r:embed="rId8"/>
          <a:srcRect l="17693" t="54731" r="63076" b="5586"/>
          <a:stretch/>
        </p:blipFill>
        <p:spPr bwMode="auto">
          <a:xfrm>
            <a:off x="0" y="7319"/>
            <a:ext cx="1406677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D7100D-B8D7-4C58-83AA-0550B3EA73A8}"/>
              </a:ext>
            </a:extLst>
          </p:cNvPr>
          <p:cNvPicPr/>
          <p:nvPr userDrawn="1"/>
        </p:nvPicPr>
        <p:blipFill rotWithShape="1">
          <a:blip r:embed="rId8"/>
          <a:srcRect l="40309" t="54731" r="40461" b="5586"/>
          <a:stretch/>
        </p:blipFill>
        <p:spPr bwMode="auto">
          <a:xfrm>
            <a:off x="4171405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967700-087C-45FB-8B19-B389CB731995}"/>
              </a:ext>
            </a:extLst>
          </p:cNvPr>
          <p:cNvPicPr/>
          <p:nvPr userDrawn="1"/>
        </p:nvPicPr>
        <p:blipFill rotWithShape="1">
          <a:blip r:embed="rId8"/>
          <a:srcRect l="63076" t="54731" r="17692" b="5586"/>
          <a:stretch/>
        </p:blipFill>
        <p:spPr bwMode="auto">
          <a:xfrm>
            <a:off x="2785453" y="7319"/>
            <a:ext cx="1378776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4A58A4-B287-4F9C-AA36-3BD152218841}"/>
              </a:ext>
            </a:extLst>
          </p:cNvPr>
          <p:cNvSpPr txBox="1"/>
          <p:nvPr userDrawn="1"/>
        </p:nvSpPr>
        <p:spPr>
          <a:xfrm>
            <a:off x="10009119" y="6425465"/>
            <a:ext cx="2049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Bodoni MT Condensed" panose="02070606080606020203" pitchFamily="18" charset="0"/>
              </a:rPr>
              <a:t>CONCRETEPIPE.ORG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E0F43A-90DD-4468-B430-D32E917CCC10}"/>
              </a:ext>
            </a:extLst>
          </p:cNvPr>
          <p:cNvSpPr/>
          <p:nvPr userDrawn="1"/>
        </p:nvSpPr>
        <p:spPr>
          <a:xfrm>
            <a:off x="5543005" y="0"/>
            <a:ext cx="5292755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FE02A7-F08C-48BA-B22A-9414A3652C67}"/>
              </a:ext>
            </a:extLst>
          </p:cNvPr>
          <p:cNvSpPr/>
          <p:nvPr userDrawn="1"/>
        </p:nvSpPr>
        <p:spPr>
          <a:xfrm>
            <a:off x="4164230" y="0"/>
            <a:ext cx="1378776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70C1F-E858-4BA0-ACBB-0A466AF81638}"/>
              </a:ext>
            </a:extLst>
          </p:cNvPr>
          <p:cNvSpPr/>
          <p:nvPr userDrawn="1"/>
        </p:nvSpPr>
        <p:spPr>
          <a:xfrm>
            <a:off x="2792628" y="0"/>
            <a:ext cx="1371601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91B9AF-166B-4296-8A10-87CB30E805BC}"/>
              </a:ext>
            </a:extLst>
          </p:cNvPr>
          <p:cNvSpPr/>
          <p:nvPr userDrawn="1"/>
        </p:nvSpPr>
        <p:spPr>
          <a:xfrm>
            <a:off x="1406678" y="0"/>
            <a:ext cx="1385950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54846A-7791-493F-903F-57C86FC0E40F}"/>
              </a:ext>
            </a:extLst>
          </p:cNvPr>
          <p:cNvSpPr/>
          <p:nvPr userDrawn="1"/>
        </p:nvSpPr>
        <p:spPr>
          <a:xfrm>
            <a:off x="0" y="0"/>
            <a:ext cx="1406677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C75D0-E6DE-4D0D-A962-6F85C6ACD9D7}"/>
              </a:ext>
            </a:extLst>
          </p:cNvPr>
          <p:cNvSpPr/>
          <p:nvPr userDrawn="1"/>
        </p:nvSpPr>
        <p:spPr>
          <a:xfrm>
            <a:off x="10835761" y="-2"/>
            <a:ext cx="1356239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5E54-FFE7-40C1-99A4-B9CC381C0F39}"/>
              </a:ext>
            </a:extLst>
          </p:cNvPr>
          <p:cNvSpPr/>
          <p:nvPr userDrawn="1"/>
        </p:nvSpPr>
        <p:spPr>
          <a:xfrm>
            <a:off x="0" y="1115352"/>
            <a:ext cx="12192001" cy="45719"/>
          </a:xfrm>
          <a:prstGeom prst="rect">
            <a:avLst/>
          </a:prstGeom>
          <a:solidFill>
            <a:srgbClr val="CD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42DAE-F6DF-23A8-49F3-C2EA4C2507AB}"/>
              </a:ext>
            </a:extLst>
          </p:cNvPr>
          <p:cNvPicPr/>
          <p:nvPr userDrawn="1"/>
        </p:nvPicPr>
        <p:blipFill rotWithShape="1">
          <a:blip r:embed="rId7"/>
          <a:srcRect l="40288" t="55151" r="40288" b="5432"/>
          <a:stretch/>
        </p:blipFill>
        <p:spPr bwMode="auto">
          <a:xfrm>
            <a:off x="1413853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9C248E-98C2-CBAB-5F66-8A2C3393A3B9}"/>
              </a:ext>
            </a:extLst>
          </p:cNvPr>
          <p:cNvSpPr txBox="1"/>
          <p:nvPr userDrawn="1"/>
        </p:nvSpPr>
        <p:spPr>
          <a:xfrm>
            <a:off x="5532241" y="0"/>
            <a:ext cx="5303520" cy="110642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Stencil" panose="040409050D0802020404" pitchFamily="82" charset="0"/>
              </a:rPr>
              <a:t>QUALITY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C3804-0E0A-09B1-4E33-821B263E73D4}"/>
              </a:ext>
            </a:extLst>
          </p:cNvPr>
          <p:cNvPicPr/>
          <p:nvPr userDrawn="1"/>
        </p:nvPicPr>
        <p:blipFill rotWithShape="1">
          <a:blip r:embed="rId8"/>
          <a:srcRect l="17693" t="54731" r="63076" b="5586"/>
          <a:stretch/>
        </p:blipFill>
        <p:spPr bwMode="auto">
          <a:xfrm>
            <a:off x="0" y="7319"/>
            <a:ext cx="1406677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67B165-9E49-BA1F-A7D3-E3CD5426849B}"/>
              </a:ext>
            </a:extLst>
          </p:cNvPr>
          <p:cNvPicPr/>
          <p:nvPr userDrawn="1"/>
        </p:nvPicPr>
        <p:blipFill rotWithShape="1">
          <a:blip r:embed="rId8"/>
          <a:srcRect l="40309" t="54731" r="40461" b="5586"/>
          <a:stretch/>
        </p:blipFill>
        <p:spPr bwMode="auto">
          <a:xfrm>
            <a:off x="4171405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189D07-7382-EFF6-AE14-B941FD7709AA}"/>
              </a:ext>
            </a:extLst>
          </p:cNvPr>
          <p:cNvPicPr/>
          <p:nvPr userDrawn="1"/>
        </p:nvPicPr>
        <p:blipFill rotWithShape="1">
          <a:blip r:embed="rId8"/>
          <a:srcRect l="63076" t="54731" r="17692" b="5586"/>
          <a:stretch/>
        </p:blipFill>
        <p:spPr bwMode="auto">
          <a:xfrm>
            <a:off x="2785453" y="7319"/>
            <a:ext cx="1378776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1D23828-F9BF-DEE3-D0EA-8A43CA470CF6}"/>
              </a:ext>
            </a:extLst>
          </p:cNvPr>
          <p:cNvSpPr/>
          <p:nvPr userDrawn="1"/>
        </p:nvSpPr>
        <p:spPr>
          <a:xfrm>
            <a:off x="0" y="1115352"/>
            <a:ext cx="12192001" cy="45719"/>
          </a:xfrm>
          <a:prstGeom prst="rect">
            <a:avLst/>
          </a:prstGeom>
          <a:solidFill>
            <a:srgbClr val="CD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9">
            <a:extLst>
              <a:ext uri="{FF2B5EF4-FFF2-40B4-BE49-F238E27FC236}">
                <a16:creationId xmlns:a16="http://schemas.microsoft.com/office/drawing/2014/main" id="{C426300D-3F90-116D-2B24-C384AA2E8CE7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chemeClr val="bg2">
              <a:lumMod val="25000"/>
              <a:alpha val="8980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7711377-97D0-7468-4015-9DBA358D29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312A635-CF1A-5680-66F5-31FEF2292CDE}"/>
              </a:ext>
            </a:extLst>
          </p:cNvPr>
          <p:cNvSpPr txBox="1"/>
          <p:nvPr userDrawn="1"/>
        </p:nvSpPr>
        <p:spPr>
          <a:xfrm>
            <a:off x="9596418" y="6474541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CONCRETEPIPE.ORG</a:t>
            </a:r>
          </a:p>
        </p:txBody>
      </p:sp>
    </p:spTree>
    <p:extLst>
      <p:ext uri="{BB962C8B-B14F-4D97-AF65-F5344CB8AC3E}">
        <p14:creationId xmlns:p14="http://schemas.microsoft.com/office/powerpoint/2010/main" val="320627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CEF1A9-6A22-6783-2170-C5776EB9B9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76013" y="5994296"/>
            <a:ext cx="776287" cy="76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40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hyperlink" Target="file:///C:\Users\davea\Desktop\Aggregate%20Moisture%20Probe%20Data%20Log%20-%20Elk%20River%20Prestress%202010.xl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Relationship Id="rId4" Type="http://schemas.openxmlformats.org/officeDocument/2006/relationships/hyperlink" Target="file:///C:\Users\davea\Desktop\Aggregate%20Moisture%20Probe%20Data%20Log%20-%20Elk%20River%20Prestress%202010.x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Relationship Id="rId4" Type="http://schemas.openxmlformats.org/officeDocument/2006/relationships/hyperlink" Target="file:///C:\Users\davea\Desktop\Aggregate%20Moisture%20Probe%20Data%20Log%20-%20Elk%20River%20Prestress%202010.xl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E258378-9FBF-754B-A799-A5CDDEAB8D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CH" altLang="en-US">
                <a:latin typeface="Arial" panose="020B0604020202020204" pitchFamily="34" charset="0"/>
                <a:cs typeface="Arial" panose="020B0604020202020204" pitchFamily="34" charset="0"/>
              </a:rPr>
              <a:t>Concrete Production</a:t>
            </a:r>
            <a:endParaRPr lang="de-CH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1D9D2-F450-E403-2D21-4352EE492B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4F9B28CF-F096-CD47-8434-ED9DEF887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6" y="3011488"/>
            <a:ext cx="1809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4526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14" y="1317751"/>
            <a:ext cx="45243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http://www.cat.com/cda/files/1040379/7/C193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2" y="2904874"/>
            <a:ext cx="4524374" cy="301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502376" y="1614005"/>
            <a:ext cx="5330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Correct loading techniques gathers a blend and does not hurt the pile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709862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5905500" y="5546473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/>
              <a:t>Flat Stacks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gg Stor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347" y="262010"/>
            <a:ext cx="8445305" cy="633397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rolina Cast Stone Agg Stor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74" y="302455"/>
            <a:ext cx="8337452" cy="625308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OCP Agg Stor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54" y="211015"/>
            <a:ext cx="8581292" cy="643596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837D3FA-EAF3-48A7-948B-E9C130F43FCB}"/>
              </a:ext>
            </a:extLst>
          </p:cNvPr>
          <p:cNvSpPr/>
          <p:nvPr/>
        </p:nvSpPr>
        <p:spPr bwMode="auto">
          <a:xfrm>
            <a:off x="4419600" y="3657600"/>
            <a:ext cx="685800" cy="13716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EE4EBB-868B-4E76-91FF-235B53C33C2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r="2912" b="10153"/>
          <a:stretch/>
        </p:blipFill>
        <p:spPr bwMode="auto">
          <a:xfrm>
            <a:off x="5725551" y="1968972"/>
            <a:ext cx="6003241" cy="415377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8E8442-1645-42B1-A909-539B0B5AF075}"/>
              </a:ext>
            </a:extLst>
          </p:cNvPr>
          <p:cNvSpPr/>
          <p:nvPr/>
        </p:nvSpPr>
        <p:spPr>
          <a:xfrm>
            <a:off x="463208" y="2014093"/>
            <a:ext cx="4611784" cy="282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Under the individual grizzlies will be a system similar to this.  The storage bins are directly under the truck dump areas and feed into individual weigh hoppers or onto a cumulative weigh belt that leads to the mixer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584C00F-F197-4509-9C00-9D5D7ED668F3}"/>
              </a:ext>
            </a:extLst>
          </p:cNvPr>
          <p:cNvSpPr/>
          <p:nvPr/>
        </p:nvSpPr>
        <p:spPr bwMode="auto">
          <a:xfrm>
            <a:off x="9685338" y="1622475"/>
            <a:ext cx="685800" cy="13716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8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rolina Cast Stone Agg Stor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7" y="307730"/>
            <a:ext cx="8323385" cy="624253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apezoid 8"/>
          <p:cNvSpPr/>
          <p:nvPr/>
        </p:nvSpPr>
        <p:spPr bwMode="auto">
          <a:xfrm rot="10800000">
            <a:off x="4896679" y="3961122"/>
            <a:ext cx="2209800" cy="1066800"/>
          </a:xfrm>
          <a:prstGeom prst="trapezoid">
            <a:avLst>
              <a:gd name="adj" fmla="val 79048"/>
            </a:avLst>
          </a:prstGeom>
          <a:blipFill>
            <a:blip r:embed="rId3" cstate="print"/>
            <a:tile tx="0" ty="0" sx="100000" sy="100000" flip="none" algn="tl"/>
          </a:blip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531" name="Rectangle 10"/>
          <p:cNvSpPr>
            <a:spLocks noChangeArrowheads="1"/>
          </p:cNvSpPr>
          <p:nvPr/>
        </p:nvSpPr>
        <p:spPr bwMode="auto">
          <a:xfrm>
            <a:off x="4896679" y="2741922"/>
            <a:ext cx="2209800" cy="1219200"/>
          </a:xfrm>
          <a:prstGeom prst="rect">
            <a:avLst/>
          </a:prstGeom>
          <a:solidFill>
            <a:schemeClr val="accent1"/>
          </a:solidFill>
          <a:ln w="349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32" name="Freeform 127"/>
          <p:cNvSpPr>
            <a:spLocks/>
          </p:cNvSpPr>
          <p:nvPr/>
        </p:nvSpPr>
        <p:spPr bwMode="auto">
          <a:xfrm>
            <a:off x="4909379" y="1783072"/>
            <a:ext cx="2184400" cy="2254250"/>
          </a:xfrm>
          <a:custGeom>
            <a:avLst/>
            <a:gdLst>
              <a:gd name="T0" fmla="*/ 2082800 w 2184400"/>
              <a:gd name="T1" fmla="*/ 2216150 h 2254250"/>
              <a:gd name="T2" fmla="*/ 2082800 w 2184400"/>
              <a:gd name="T3" fmla="*/ 2216150 h 2254250"/>
              <a:gd name="T4" fmla="*/ 1574800 w 2184400"/>
              <a:gd name="T5" fmla="*/ 2254250 h 2254250"/>
              <a:gd name="T6" fmla="*/ 190500 w 2184400"/>
              <a:gd name="T7" fmla="*/ 2241550 h 2254250"/>
              <a:gd name="T8" fmla="*/ 114300 w 2184400"/>
              <a:gd name="T9" fmla="*/ 2203450 h 2254250"/>
              <a:gd name="T10" fmla="*/ 0 w 2184400"/>
              <a:gd name="T11" fmla="*/ 2178050 h 2254250"/>
              <a:gd name="T12" fmla="*/ 12700 w 2184400"/>
              <a:gd name="T13" fmla="*/ 2025650 h 2254250"/>
              <a:gd name="T14" fmla="*/ 38100 w 2184400"/>
              <a:gd name="T15" fmla="*/ 1949450 h 2254250"/>
              <a:gd name="T16" fmla="*/ 50800 w 2184400"/>
              <a:gd name="T17" fmla="*/ 1784350 h 2254250"/>
              <a:gd name="T18" fmla="*/ 63500 w 2184400"/>
              <a:gd name="T19" fmla="*/ 1746250 h 2254250"/>
              <a:gd name="T20" fmla="*/ 101600 w 2184400"/>
              <a:gd name="T21" fmla="*/ 1720850 h 2254250"/>
              <a:gd name="T22" fmla="*/ 139700 w 2184400"/>
              <a:gd name="T23" fmla="*/ 1682750 h 2254250"/>
              <a:gd name="T24" fmla="*/ 215900 w 2184400"/>
              <a:gd name="T25" fmla="*/ 1631950 h 2254250"/>
              <a:gd name="T26" fmla="*/ 241300 w 2184400"/>
              <a:gd name="T27" fmla="*/ 1593850 h 2254250"/>
              <a:gd name="T28" fmla="*/ 279400 w 2184400"/>
              <a:gd name="T29" fmla="*/ 1568450 h 2254250"/>
              <a:gd name="T30" fmla="*/ 558800 w 2184400"/>
              <a:gd name="T31" fmla="*/ 1530350 h 2254250"/>
              <a:gd name="T32" fmla="*/ 635000 w 2184400"/>
              <a:gd name="T33" fmla="*/ 1504950 h 2254250"/>
              <a:gd name="T34" fmla="*/ 850900 w 2184400"/>
              <a:gd name="T35" fmla="*/ 1479550 h 2254250"/>
              <a:gd name="T36" fmla="*/ 927100 w 2184400"/>
              <a:gd name="T37" fmla="*/ 1441450 h 2254250"/>
              <a:gd name="T38" fmla="*/ 1003300 w 2184400"/>
              <a:gd name="T39" fmla="*/ 1390650 h 2254250"/>
              <a:gd name="T40" fmla="*/ 1066800 w 2184400"/>
              <a:gd name="T41" fmla="*/ 1327150 h 2254250"/>
              <a:gd name="T42" fmla="*/ 1117600 w 2184400"/>
              <a:gd name="T43" fmla="*/ 1238250 h 2254250"/>
              <a:gd name="T44" fmla="*/ 1104900 w 2184400"/>
              <a:gd name="T45" fmla="*/ 1162050 h 2254250"/>
              <a:gd name="T46" fmla="*/ 1079500 w 2184400"/>
              <a:gd name="T47" fmla="*/ 1085850 h 2254250"/>
              <a:gd name="T48" fmla="*/ 1066800 w 2184400"/>
              <a:gd name="T49" fmla="*/ 654050 h 2254250"/>
              <a:gd name="T50" fmla="*/ 1016000 w 2184400"/>
              <a:gd name="T51" fmla="*/ 615950 h 2254250"/>
              <a:gd name="T52" fmla="*/ 1003300 w 2184400"/>
              <a:gd name="T53" fmla="*/ 450850 h 2254250"/>
              <a:gd name="T54" fmla="*/ 952500 w 2184400"/>
              <a:gd name="T55" fmla="*/ 374650 h 2254250"/>
              <a:gd name="T56" fmla="*/ 939800 w 2184400"/>
              <a:gd name="T57" fmla="*/ 82550 h 2254250"/>
              <a:gd name="T58" fmla="*/ 939800 w 2184400"/>
              <a:gd name="T59" fmla="*/ 6350 h 2254250"/>
              <a:gd name="T60" fmla="*/ 1016000 w 2184400"/>
              <a:gd name="T61" fmla="*/ 19050 h 2254250"/>
              <a:gd name="T62" fmla="*/ 1066800 w 2184400"/>
              <a:gd name="T63" fmla="*/ 107950 h 2254250"/>
              <a:gd name="T64" fmla="*/ 1168400 w 2184400"/>
              <a:gd name="T65" fmla="*/ 184150 h 2254250"/>
              <a:gd name="T66" fmla="*/ 1206500 w 2184400"/>
              <a:gd name="T67" fmla="*/ 361950 h 2254250"/>
              <a:gd name="T68" fmla="*/ 1244600 w 2184400"/>
              <a:gd name="T69" fmla="*/ 387350 h 2254250"/>
              <a:gd name="T70" fmla="*/ 1282700 w 2184400"/>
              <a:gd name="T71" fmla="*/ 425450 h 2254250"/>
              <a:gd name="T72" fmla="*/ 1295400 w 2184400"/>
              <a:gd name="T73" fmla="*/ 476250 h 2254250"/>
              <a:gd name="T74" fmla="*/ 1308100 w 2184400"/>
              <a:gd name="T75" fmla="*/ 514350 h 2254250"/>
              <a:gd name="T76" fmla="*/ 1320800 w 2184400"/>
              <a:gd name="T77" fmla="*/ 603250 h 2254250"/>
              <a:gd name="T78" fmla="*/ 1346200 w 2184400"/>
              <a:gd name="T79" fmla="*/ 641350 h 2254250"/>
              <a:gd name="T80" fmla="*/ 1384300 w 2184400"/>
              <a:gd name="T81" fmla="*/ 717550 h 2254250"/>
              <a:gd name="T82" fmla="*/ 1409700 w 2184400"/>
              <a:gd name="T83" fmla="*/ 1111250 h 2254250"/>
              <a:gd name="T84" fmla="*/ 1422400 w 2184400"/>
              <a:gd name="T85" fmla="*/ 1225550 h 2254250"/>
              <a:gd name="T86" fmla="*/ 1447800 w 2184400"/>
              <a:gd name="T87" fmla="*/ 1377950 h 2254250"/>
              <a:gd name="T88" fmla="*/ 1460500 w 2184400"/>
              <a:gd name="T89" fmla="*/ 1416050 h 2254250"/>
              <a:gd name="T90" fmla="*/ 1498600 w 2184400"/>
              <a:gd name="T91" fmla="*/ 1428750 h 2254250"/>
              <a:gd name="T92" fmla="*/ 1511300 w 2184400"/>
              <a:gd name="T93" fmla="*/ 1466850 h 2254250"/>
              <a:gd name="T94" fmla="*/ 1524000 w 2184400"/>
              <a:gd name="T95" fmla="*/ 1530350 h 2254250"/>
              <a:gd name="T96" fmla="*/ 1600200 w 2184400"/>
              <a:gd name="T97" fmla="*/ 1568450 h 2254250"/>
              <a:gd name="T98" fmla="*/ 1752600 w 2184400"/>
              <a:gd name="T99" fmla="*/ 1593850 h 2254250"/>
              <a:gd name="T100" fmla="*/ 1790700 w 2184400"/>
              <a:gd name="T101" fmla="*/ 1619250 h 2254250"/>
              <a:gd name="T102" fmla="*/ 1879600 w 2184400"/>
              <a:gd name="T103" fmla="*/ 1657350 h 2254250"/>
              <a:gd name="T104" fmla="*/ 1930400 w 2184400"/>
              <a:gd name="T105" fmla="*/ 1695450 h 2254250"/>
              <a:gd name="T106" fmla="*/ 1968500 w 2184400"/>
              <a:gd name="T107" fmla="*/ 1708150 h 2254250"/>
              <a:gd name="T108" fmla="*/ 2006600 w 2184400"/>
              <a:gd name="T109" fmla="*/ 1733550 h 2254250"/>
              <a:gd name="T110" fmla="*/ 2070100 w 2184400"/>
              <a:gd name="T111" fmla="*/ 1809750 h 2254250"/>
              <a:gd name="T112" fmla="*/ 2120900 w 2184400"/>
              <a:gd name="T113" fmla="*/ 1835150 h 2254250"/>
              <a:gd name="T114" fmla="*/ 2184400 w 2184400"/>
              <a:gd name="T115" fmla="*/ 2152650 h 2254250"/>
              <a:gd name="T116" fmla="*/ 2184400 w 2184400"/>
              <a:gd name="T117" fmla="*/ 2152650 h 2254250"/>
              <a:gd name="T118" fmla="*/ 2146300 w 2184400"/>
              <a:gd name="T119" fmla="*/ 2101850 h 22542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84400"/>
              <a:gd name="T181" fmla="*/ 0 h 2254250"/>
              <a:gd name="T182" fmla="*/ 2184400 w 2184400"/>
              <a:gd name="T183" fmla="*/ 2254250 h 225425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84400" h="2254250">
                <a:moveTo>
                  <a:pt x="2082800" y="2216150"/>
                </a:moveTo>
                <a:lnTo>
                  <a:pt x="2082800" y="2216150"/>
                </a:lnTo>
                <a:cubicBezTo>
                  <a:pt x="1599533" y="2242273"/>
                  <a:pt x="1761712" y="2191946"/>
                  <a:pt x="1574800" y="2254250"/>
                </a:cubicBezTo>
                <a:lnTo>
                  <a:pt x="190500" y="2241550"/>
                </a:lnTo>
                <a:cubicBezTo>
                  <a:pt x="157396" y="2240959"/>
                  <a:pt x="141332" y="2216966"/>
                  <a:pt x="114300" y="2203450"/>
                </a:cubicBezTo>
                <a:cubicBezTo>
                  <a:pt x="83036" y="2187818"/>
                  <a:pt x="29266" y="2182928"/>
                  <a:pt x="0" y="2178050"/>
                </a:cubicBezTo>
                <a:cubicBezTo>
                  <a:pt x="4233" y="2127250"/>
                  <a:pt x="4320" y="2075932"/>
                  <a:pt x="12700" y="2025650"/>
                </a:cubicBezTo>
                <a:cubicBezTo>
                  <a:pt x="17102" y="1999240"/>
                  <a:pt x="38100" y="1949450"/>
                  <a:pt x="38100" y="1949450"/>
                </a:cubicBezTo>
                <a:cubicBezTo>
                  <a:pt x="42333" y="1894417"/>
                  <a:pt x="43954" y="1839120"/>
                  <a:pt x="50800" y="1784350"/>
                </a:cubicBezTo>
                <a:cubicBezTo>
                  <a:pt x="52460" y="1771066"/>
                  <a:pt x="55137" y="1756703"/>
                  <a:pt x="63500" y="1746250"/>
                </a:cubicBezTo>
                <a:cubicBezTo>
                  <a:pt x="73035" y="1734331"/>
                  <a:pt x="89874" y="1730621"/>
                  <a:pt x="101600" y="1720850"/>
                </a:cubicBezTo>
                <a:cubicBezTo>
                  <a:pt x="115398" y="1709352"/>
                  <a:pt x="125523" y="1693777"/>
                  <a:pt x="139700" y="1682750"/>
                </a:cubicBezTo>
                <a:cubicBezTo>
                  <a:pt x="163797" y="1664008"/>
                  <a:pt x="215900" y="1631950"/>
                  <a:pt x="215900" y="1631950"/>
                </a:cubicBezTo>
                <a:cubicBezTo>
                  <a:pt x="224367" y="1619250"/>
                  <a:pt x="230507" y="1604643"/>
                  <a:pt x="241300" y="1593850"/>
                </a:cubicBezTo>
                <a:cubicBezTo>
                  <a:pt x="252093" y="1583057"/>
                  <a:pt x="265055" y="1573666"/>
                  <a:pt x="279400" y="1568450"/>
                </a:cubicBezTo>
                <a:cubicBezTo>
                  <a:pt x="376716" y="1533063"/>
                  <a:pt x="451586" y="1538008"/>
                  <a:pt x="558800" y="1530350"/>
                </a:cubicBezTo>
                <a:lnTo>
                  <a:pt x="635000" y="1504950"/>
                </a:lnTo>
                <a:cubicBezTo>
                  <a:pt x="729469" y="1473460"/>
                  <a:pt x="659747" y="1493204"/>
                  <a:pt x="850900" y="1479550"/>
                </a:cubicBezTo>
                <a:cubicBezTo>
                  <a:pt x="889085" y="1466822"/>
                  <a:pt x="894274" y="1468805"/>
                  <a:pt x="927100" y="1441450"/>
                </a:cubicBezTo>
                <a:cubicBezTo>
                  <a:pt x="990521" y="1388599"/>
                  <a:pt x="936343" y="1412969"/>
                  <a:pt x="1003300" y="1390650"/>
                </a:cubicBezTo>
                <a:cubicBezTo>
                  <a:pt x="1071033" y="1289050"/>
                  <a:pt x="982133" y="1411817"/>
                  <a:pt x="1066800" y="1327150"/>
                </a:cubicBezTo>
                <a:cubicBezTo>
                  <a:pt x="1084751" y="1309199"/>
                  <a:pt x="1107639" y="1258172"/>
                  <a:pt x="1117600" y="1238250"/>
                </a:cubicBezTo>
                <a:cubicBezTo>
                  <a:pt x="1113367" y="1212850"/>
                  <a:pt x="1111145" y="1187032"/>
                  <a:pt x="1104900" y="1162050"/>
                </a:cubicBezTo>
                <a:cubicBezTo>
                  <a:pt x="1098406" y="1136075"/>
                  <a:pt x="1079500" y="1085850"/>
                  <a:pt x="1079500" y="1085850"/>
                </a:cubicBezTo>
                <a:cubicBezTo>
                  <a:pt x="1075267" y="941917"/>
                  <a:pt x="1086084" y="796749"/>
                  <a:pt x="1066800" y="654050"/>
                </a:cubicBezTo>
                <a:cubicBezTo>
                  <a:pt x="1063965" y="633074"/>
                  <a:pt x="1022313" y="636153"/>
                  <a:pt x="1016000" y="615950"/>
                </a:cubicBezTo>
                <a:cubicBezTo>
                  <a:pt x="999536" y="563267"/>
                  <a:pt x="1017347" y="504229"/>
                  <a:pt x="1003300" y="450850"/>
                </a:cubicBezTo>
                <a:cubicBezTo>
                  <a:pt x="995531" y="421328"/>
                  <a:pt x="952500" y="374650"/>
                  <a:pt x="952500" y="374650"/>
                </a:cubicBezTo>
                <a:cubicBezTo>
                  <a:pt x="948267" y="277283"/>
                  <a:pt x="947275" y="179722"/>
                  <a:pt x="939800" y="82550"/>
                </a:cubicBezTo>
                <a:cubicBezTo>
                  <a:pt x="933450" y="0"/>
                  <a:pt x="912283" y="88900"/>
                  <a:pt x="939800" y="6350"/>
                </a:cubicBezTo>
                <a:cubicBezTo>
                  <a:pt x="965200" y="10583"/>
                  <a:pt x="992968" y="7534"/>
                  <a:pt x="1016000" y="19050"/>
                </a:cubicBezTo>
                <a:cubicBezTo>
                  <a:pt x="1030697" y="26398"/>
                  <a:pt x="1060876" y="101179"/>
                  <a:pt x="1066800" y="107950"/>
                </a:cubicBezTo>
                <a:cubicBezTo>
                  <a:pt x="1087917" y="132084"/>
                  <a:pt x="1138323" y="164099"/>
                  <a:pt x="1168400" y="184150"/>
                </a:cubicBezTo>
                <a:cubicBezTo>
                  <a:pt x="1240094" y="291691"/>
                  <a:pt x="1130055" y="113505"/>
                  <a:pt x="1206500" y="361950"/>
                </a:cubicBezTo>
                <a:cubicBezTo>
                  <a:pt x="1210989" y="376539"/>
                  <a:pt x="1232874" y="377579"/>
                  <a:pt x="1244600" y="387350"/>
                </a:cubicBezTo>
                <a:cubicBezTo>
                  <a:pt x="1258398" y="398848"/>
                  <a:pt x="1270000" y="412750"/>
                  <a:pt x="1282700" y="425450"/>
                </a:cubicBezTo>
                <a:cubicBezTo>
                  <a:pt x="1286933" y="442383"/>
                  <a:pt x="1290605" y="459467"/>
                  <a:pt x="1295400" y="476250"/>
                </a:cubicBezTo>
                <a:cubicBezTo>
                  <a:pt x="1299078" y="489122"/>
                  <a:pt x="1305475" y="501223"/>
                  <a:pt x="1308100" y="514350"/>
                </a:cubicBezTo>
                <a:cubicBezTo>
                  <a:pt x="1313971" y="543703"/>
                  <a:pt x="1312198" y="574578"/>
                  <a:pt x="1320800" y="603250"/>
                </a:cubicBezTo>
                <a:cubicBezTo>
                  <a:pt x="1325186" y="617870"/>
                  <a:pt x="1339374" y="627698"/>
                  <a:pt x="1346200" y="641350"/>
                </a:cubicBezTo>
                <a:cubicBezTo>
                  <a:pt x="1398780" y="746510"/>
                  <a:pt x="1311507" y="608361"/>
                  <a:pt x="1384300" y="717550"/>
                </a:cubicBezTo>
                <a:cubicBezTo>
                  <a:pt x="1392767" y="848783"/>
                  <a:pt x="1394335" y="980645"/>
                  <a:pt x="1409700" y="1111250"/>
                </a:cubicBezTo>
                <a:cubicBezTo>
                  <a:pt x="1430226" y="1285722"/>
                  <a:pt x="1469929" y="940374"/>
                  <a:pt x="1422400" y="1225550"/>
                </a:cubicBezTo>
                <a:cubicBezTo>
                  <a:pt x="1430867" y="1276350"/>
                  <a:pt x="1431514" y="1329092"/>
                  <a:pt x="1447800" y="1377950"/>
                </a:cubicBezTo>
                <a:cubicBezTo>
                  <a:pt x="1452033" y="1390650"/>
                  <a:pt x="1451034" y="1406584"/>
                  <a:pt x="1460500" y="1416050"/>
                </a:cubicBezTo>
                <a:cubicBezTo>
                  <a:pt x="1469966" y="1425516"/>
                  <a:pt x="1485900" y="1424517"/>
                  <a:pt x="1498600" y="1428750"/>
                </a:cubicBezTo>
                <a:cubicBezTo>
                  <a:pt x="1502833" y="1441450"/>
                  <a:pt x="1508053" y="1453863"/>
                  <a:pt x="1511300" y="1466850"/>
                </a:cubicBezTo>
                <a:cubicBezTo>
                  <a:pt x="1516535" y="1487791"/>
                  <a:pt x="1513290" y="1511608"/>
                  <a:pt x="1524000" y="1530350"/>
                </a:cubicBezTo>
                <a:cubicBezTo>
                  <a:pt x="1533431" y="1546855"/>
                  <a:pt x="1582533" y="1565238"/>
                  <a:pt x="1600200" y="1568450"/>
                </a:cubicBezTo>
                <a:cubicBezTo>
                  <a:pt x="1818219" y="1608090"/>
                  <a:pt x="1618008" y="1560202"/>
                  <a:pt x="1752600" y="1593850"/>
                </a:cubicBezTo>
                <a:cubicBezTo>
                  <a:pt x="1765300" y="1602317"/>
                  <a:pt x="1777048" y="1612424"/>
                  <a:pt x="1790700" y="1619250"/>
                </a:cubicBezTo>
                <a:cubicBezTo>
                  <a:pt x="1877120" y="1662460"/>
                  <a:pt x="1773891" y="1591282"/>
                  <a:pt x="1879600" y="1657350"/>
                </a:cubicBezTo>
                <a:cubicBezTo>
                  <a:pt x="1897549" y="1668568"/>
                  <a:pt x="1912022" y="1684948"/>
                  <a:pt x="1930400" y="1695450"/>
                </a:cubicBezTo>
                <a:cubicBezTo>
                  <a:pt x="1942023" y="1702092"/>
                  <a:pt x="1956526" y="1702163"/>
                  <a:pt x="1968500" y="1708150"/>
                </a:cubicBezTo>
                <a:cubicBezTo>
                  <a:pt x="1982152" y="1714976"/>
                  <a:pt x="1993900" y="1725083"/>
                  <a:pt x="2006600" y="1733550"/>
                </a:cubicBezTo>
                <a:cubicBezTo>
                  <a:pt x="2026853" y="1763930"/>
                  <a:pt x="2038986" y="1787526"/>
                  <a:pt x="2070100" y="1809750"/>
                </a:cubicBezTo>
                <a:cubicBezTo>
                  <a:pt x="2085506" y="1820754"/>
                  <a:pt x="2120900" y="1835150"/>
                  <a:pt x="2120900" y="1835150"/>
                </a:cubicBezTo>
                <a:lnTo>
                  <a:pt x="2184400" y="2152650"/>
                </a:lnTo>
                <a:lnTo>
                  <a:pt x="2146300" y="2101850"/>
                </a:lnTo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6781800" y="457200"/>
            <a:ext cx="388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4000" dirty="0">
              <a:latin typeface="FluxRegular" pitchFamily="2" charset="0"/>
            </a:endParaRPr>
          </a:p>
        </p:txBody>
      </p:sp>
      <p:sp>
        <p:nvSpPr>
          <p:cNvPr id="10" name="Trapezoid 9"/>
          <p:cNvSpPr/>
          <p:nvPr/>
        </p:nvSpPr>
        <p:spPr bwMode="auto">
          <a:xfrm rot="10800000">
            <a:off x="8097079" y="3961122"/>
            <a:ext cx="2209800" cy="1066800"/>
          </a:xfrm>
          <a:prstGeom prst="trapezoid">
            <a:avLst>
              <a:gd name="adj" fmla="val 80239"/>
            </a:avLst>
          </a:prstGeom>
          <a:blipFill>
            <a:blip r:embed="rId3" cstate="print"/>
            <a:tile tx="0" ty="0" sx="100000" sy="100000" flip="none" algn="tl"/>
          </a:blip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4" name="Block Arc 33"/>
          <p:cNvSpPr/>
          <p:nvPr/>
        </p:nvSpPr>
        <p:spPr bwMode="auto">
          <a:xfrm rot="12147914">
            <a:off x="5541204" y="5027922"/>
            <a:ext cx="457200" cy="304800"/>
          </a:xfrm>
          <a:prstGeom prst="block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5" name="Block Arc 34"/>
          <p:cNvSpPr/>
          <p:nvPr/>
        </p:nvSpPr>
        <p:spPr bwMode="auto">
          <a:xfrm rot="19912329" flipV="1">
            <a:off x="5993642" y="5045386"/>
            <a:ext cx="457200" cy="242887"/>
          </a:xfrm>
          <a:prstGeom prst="block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6" name="Block Arc 35"/>
          <p:cNvSpPr/>
          <p:nvPr/>
        </p:nvSpPr>
        <p:spPr bwMode="auto">
          <a:xfrm rot="9565323">
            <a:off x="9203567" y="5021572"/>
            <a:ext cx="457200" cy="304800"/>
          </a:xfrm>
          <a:prstGeom prst="block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7" name="Block Arc 36"/>
          <p:cNvSpPr/>
          <p:nvPr/>
        </p:nvSpPr>
        <p:spPr bwMode="auto">
          <a:xfrm rot="12212195">
            <a:off x="8741604" y="5031097"/>
            <a:ext cx="457200" cy="304800"/>
          </a:xfrm>
          <a:prstGeom prst="block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539" name="Rectangle 37"/>
          <p:cNvSpPr>
            <a:spLocks noChangeArrowheads="1"/>
          </p:cNvSpPr>
          <p:nvPr/>
        </p:nvSpPr>
        <p:spPr bwMode="auto">
          <a:xfrm>
            <a:off x="8097079" y="2741922"/>
            <a:ext cx="2209800" cy="1219200"/>
          </a:xfrm>
          <a:prstGeom prst="rect">
            <a:avLst/>
          </a:prstGeom>
          <a:solidFill>
            <a:schemeClr val="accent1"/>
          </a:solidFill>
          <a:ln w="349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0" name="Rectangle 38"/>
          <p:cNvSpPr>
            <a:spLocks noChangeArrowheads="1"/>
          </p:cNvSpPr>
          <p:nvPr/>
        </p:nvSpPr>
        <p:spPr bwMode="auto">
          <a:xfrm>
            <a:off x="5734879" y="5027922"/>
            <a:ext cx="5334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1" name="Rectangle 39"/>
          <p:cNvSpPr>
            <a:spLocks noChangeArrowheads="1"/>
          </p:cNvSpPr>
          <p:nvPr/>
        </p:nvSpPr>
        <p:spPr bwMode="auto">
          <a:xfrm>
            <a:off x="8935279" y="5027922"/>
            <a:ext cx="5334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2" name="Freeform 43"/>
          <p:cNvSpPr>
            <a:spLocks/>
          </p:cNvSpPr>
          <p:nvPr/>
        </p:nvSpPr>
        <p:spPr bwMode="auto">
          <a:xfrm>
            <a:off x="8103430" y="1960872"/>
            <a:ext cx="2220913" cy="2063750"/>
          </a:xfrm>
          <a:custGeom>
            <a:avLst/>
            <a:gdLst>
              <a:gd name="T0" fmla="*/ 2091391 w 2219998"/>
              <a:gd name="T1" fmla="*/ 2050542 h 2064007"/>
              <a:gd name="T2" fmla="*/ 540076 w 2219998"/>
              <a:gd name="T3" fmla="*/ 2037845 h 2064007"/>
              <a:gd name="T4" fmla="*/ 298478 w 2219998"/>
              <a:gd name="T5" fmla="*/ 2012454 h 2064007"/>
              <a:gd name="T6" fmla="*/ 56878 w 2219998"/>
              <a:gd name="T7" fmla="*/ 1936284 h 2064007"/>
              <a:gd name="T8" fmla="*/ 145889 w 2219998"/>
              <a:gd name="T9" fmla="*/ 1872808 h 2064007"/>
              <a:gd name="T10" fmla="*/ 311193 w 2219998"/>
              <a:gd name="T11" fmla="*/ 1796635 h 2064007"/>
              <a:gd name="T12" fmla="*/ 400204 w 2219998"/>
              <a:gd name="T13" fmla="*/ 1745856 h 2064007"/>
              <a:gd name="T14" fmla="*/ 578223 w 2219998"/>
              <a:gd name="T15" fmla="*/ 1771244 h 2064007"/>
              <a:gd name="T16" fmla="*/ 743527 w 2219998"/>
              <a:gd name="T17" fmla="*/ 1644292 h 2064007"/>
              <a:gd name="T18" fmla="*/ 921547 w 2219998"/>
              <a:gd name="T19" fmla="*/ 1530037 h 2064007"/>
              <a:gd name="T20" fmla="*/ 1061420 w 2219998"/>
              <a:gd name="T21" fmla="*/ 1466559 h 2064007"/>
              <a:gd name="T22" fmla="*/ 1150431 w 2219998"/>
              <a:gd name="T23" fmla="*/ 1504646 h 2064007"/>
              <a:gd name="T24" fmla="*/ 1392028 w 2219998"/>
              <a:gd name="T25" fmla="*/ 1415779 h 2064007"/>
              <a:gd name="T26" fmla="*/ 1481039 w 2219998"/>
              <a:gd name="T27" fmla="*/ 1314217 h 2064007"/>
              <a:gd name="T28" fmla="*/ 1582764 w 2219998"/>
              <a:gd name="T29" fmla="*/ 1250739 h 2064007"/>
              <a:gd name="T30" fmla="*/ 1709921 w 2219998"/>
              <a:gd name="T31" fmla="*/ 1161874 h 2064007"/>
              <a:gd name="T32" fmla="*/ 1773499 w 2219998"/>
              <a:gd name="T33" fmla="*/ 1136484 h 2064007"/>
              <a:gd name="T34" fmla="*/ 1849793 w 2219998"/>
              <a:gd name="T35" fmla="*/ 1047617 h 2064007"/>
              <a:gd name="T36" fmla="*/ 1837078 w 2219998"/>
              <a:gd name="T37" fmla="*/ 946053 h 2064007"/>
              <a:gd name="T38" fmla="*/ 1786215 w 2219998"/>
              <a:gd name="T39" fmla="*/ 742931 h 2064007"/>
              <a:gd name="T40" fmla="*/ 1697205 w 2219998"/>
              <a:gd name="T41" fmla="*/ 590588 h 2064007"/>
              <a:gd name="T42" fmla="*/ 1582764 w 2219998"/>
              <a:gd name="T43" fmla="*/ 489024 h 2064007"/>
              <a:gd name="T44" fmla="*/ 1531901 w 2219998"/>
              <a:gd name="T45" fmla="*/ 425548 h 2064007"/>
              <a:gd name="T46" fmla="*/ 1417460 w 2219998"/>
              <a:gd name="T47" fmla="*/ 273205 h 2064007"/>
              <a:gd name="T48" fmla="*/ 1379313 w 2219998"/>
              <a:gd name="T49" fmla="*/ 197032 h 2064007"/>
              <a:gd name="T50" fmla="*/ 1264872 w 2219998"/>
              <a:gd name="T51" fmla="*/ 95471 h 2064007"/>
              <a:gd name="T52" fmla="*/ 1188577 w 2219998"/>
              <a:gd name="T53" fmla="*/ 19301 h 2064007"/>
              <a:gd name="T54" fmla="*/ 2002382 w 2219998"/>
              <a:gd name="T55" fmla="*/ 44689 h 2064007"/>
              <a:gd name="T56" fmla="*/ 1951519 w 2219998"/>
              <a:gd name="T57" fmla="*/ 120862 h 2064007"/>
              <a:gd name="T58" fmla="*/ 1964235 w 2219998"/>
              <a:gd name="T59" fmla="*/ 387463 h 2064007"/>
              <a:gd name="T60" fmla="*/ 1926088 w 2219998"/>
              <a:gd name="T61" fmla="*/ 463633 h 2064007"/>
              <a:gd name="T62" fmla="*/ 1951519 w 2219998"/>
              <a:gd name="T63" fmla="*/ 628673 h 2064007"/>
              <a:gd name="T64" fmla="*/ 1976950 w 2219998"/>
              <a:gd name="T65" fmla="*/ 806407 h 2064007"/>
              <a:gd name="T66" fmla="*/ 2027813 w 2219998"/>
              <a:gd name="T67" fmla="*/ 907968 h 2064007"/>
              <a:gd name="T68" fmla="*/ 2104107 w 2219998"/>
              <a:gd name="T69" fmla="*/ 971444 h 2064007"/>
              <a:gd name="T70" fmla="*/ 2167685 w 2219998"/>
              <a:gd name="T71" fmla="*/ 1149178 h 2064007"/>
              <a:gd name="T72" fmla="*/ 2193116 w 2219998"/>
              <a:gd name="T73" fmla="*/ 1339606 h 2064007"/>
              <a:gd name="T74" fmla="*/ 2180402 w 2219998"/>
              <a:gd name="T75" fmla="*/ 1644292 h 2064007"/>
              <a:gd name="T76" fmla="*/ 2142255 w 2219998"/>
              <a:gd name="T77" fmla="*/ 1999760 h 2064007"/>
              <a:gd name="T78" fmla="*/ 2027813 w 2219998"/>
              <a:gd name="T79" fmla="*/ 2037845 h 2064007"/>
              <a:gd name="T80" fmla="*/ 1964235 w 2219998"/>
              <a:gd name="T81" fmla="*/ 2037845 h 20640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219998"/>
              <a:gd name="T124" fmla="*/ 0 h 2064007"/>
              <a:gd name="T125" fmla="*/ 2219998 w 2219998"/>
              <a:gd name="T126" fmla="*/ 2064007 h 206400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219998" h="2064007">
                <a:moveTo>
                  <a:pt x="2088809" y="2051307"/>
                </a:moveTo>
                <a:lnTo>
                  <a:pt x="2088809" y="2051307"/>
                </a:lnTo>
                <a:cubicBezTo>
                  <a:pt x="1451593" y="2022343"/>
                  <a:pt x="2219998" y="2051307"/>
                  <a:pt x="1123609" y="2051307"/>
                </a:cubicBezTo>
                <a:cubicBezTo>
                  <a:pt x="928830" y="2051307"/>
                  <a:pt x="734142" y="2042840"/>
                  <a:pt x="539409" y="2038607"/>
                </a:cubicBezTo>
                <a:cubicBezTo>
                  <a:pt x="471676" y="2034374"/>
                  <a:pt x="403702" y="2033011"/>
                  <a:pt x="336209" y="2025907"/>
                </a:cubicBezTo>
                <a:cubicBezTo>
                  <a:pt x="322896" y="2024506"/>
                  <a:pt x="311436" y="2014476"/>
                  <a:pt x="298109" y="2013207"/>
                </a:cubicBezTo>
                <a:cubicBezTo>
                  <a:pt x="222135" y="2005971"/>
                  <a:pt x="145709" y="2004740"/>
                  <a:pt x="69509" y="2000507"/>
                </a:cubicBezTo>
                <a:cubicBezTo>
                  <a:pt x="41651" y="1981935"/>
                  <a:pt x="0" y="1972512"/>
                  <a:pt x="56809" y="1937007"/>
                </a:cubicBezTo>
                <a:cubicBezTo>
                  <a:pt x="79513" y="1922817"/>
                  <a:pt x="133009" y="1911607"/>
                  <a:pt x="133009" y="1911607"/>
                </a:cubicBezTo>
                <a:cubicBezTo>
                  <a:pt x="137242" y="1898907"/>
                  <a:pt x="134816" y="1881288"/>
                  <a:pt x="145709" y="1873507"/>
                </a:cubicBezTo>
                <a:cubicBezTo>
                  <a:pt x="162358" y="1861615"/>
                  <a:pt x="245552" y="1842196"/>
                  <a:pt x="272709" y="1835407"/>
                </a:cubicBezTo>
                <a:cubicBezTo>
                  <a:pt x="285409" y="1822707"/>
                  <a:pt x="293093" y="1800260"/>
                  <a:pt x="310809" y="1797307"/>
                </a:cubicBezTo>
                <a:cubicBezTo>
                  <a:pt x="325865" y="1794798"/>
                  <a:pt x="335657" y="1830280"/>
                  <a:pt x="348909" y="1822707"/>
                </a:cubicBezTo>
                <a:cubicBezTo>
                  <a:pt x="375414" y="1807561"/>
                  <a:pt x="369489" y="1750824"/>
                  <a:pt x="399709" y="1746507"/>
                </a:cubicBezTo>
                <a:cubicBezTo>
                  <a:pt x="505888" y="1731339"/>
                  <a:pt x="459569" y="1741067"/>
                  <a:pt x="539409" y="1721107"/>
                </a:cubicBezTo>
                <a:cubicBezTo>
                  <a:pt x="552109" y="1738040"/>
                  <a:pt x="556630" y="1768427"/>
                  <a:pt x="577509" y="1771907"/>
                </a:cubicBezTo>
                <a:cubicBezTo>
                  <a:pt x="618967" y="1778817"/>
                  <a:pt x="619984" y="1695495"/>
                  <a:pt x="628309" y="1683007"/>
                </a:cubicBezTo>
                <a:cubicBezTo>
                  <a:pt x="650631" y="1649524"/>
                  <a:pt x="714118" y="1649656"/>
                  <a:pt x="742609" y="1644907"/>
                </a:cubicBezTo>
                <a:cubicBezTo>
                  <a:pt x="754934" y="1632582"/>
                  <a:pt x="820649" y="1556905"/>
                  <a:pt x="856909" y="1543307"/>
                </a:cubicBezTo>
                <a:cubicBezTo>
                  <a:pt x="877120" y="1535728"/>
                  <a:pt x="899242" y="1534840"/>
                  <a:pt x="920409" y="1530607"/>
                </a:cubicBezTo>
                <a:cubicBezTo>
                  <a:pt x="937342" y="1517907"/>
                  <a:pt x="952831" y="1503009"/>
                  <a:pt x="971209" y="1492507"/>
                </a:cubicBezTo>
                <a:cubicBezTo>
                  <a:pt x="985380" y="1484409"/>
                  <a:pt x="1049112" y="1469856"/>
                  <a:pt x="1060109" y="1467107"/>
                </a:cubicBezTo>
                <a:cubicBezTo>
                  <a:pt x="1077042" y="1484040"/>
                  <a:pt x="1088898" y="1508474"/>
                  <a:pt x="1110909" y="1517907"/>
                </a:cubicBezTo>
                <a:cubicBezTo>
                  <a:pt x="1123214" y="1523180"/>
                  <a:pt x="1137870" y="1512633"/>
                  <a:pt x="1149009" y="1505207"/>
                </a:cubicBezTo>
                <a:cubicBezTo>
                  <a:pt x="1174600" y="1488147"/>
                  <a:pt x="1191968" y="1450017"/>
                  <a:pt x="1225209" y="1441707"/>
                </a:cubicBezTo>
                <a:cubicBezTo>
                  <a:pt x="1279227" y="1428202"/>
                  <a:pt x="1335276" y="1424774"/>
                  <a:pt x="1390309" y="1416307"/>
                </a:cubicBezTo>
                <a:cubicBezTo>
                  <a:pt x="1458042" y="1314707"/>
                  <a:pt x="1369142" y="1437474"/>
                  <a:pt x="1453809" y="1352807"/>
                </a:cubicBezTo>
                <a:cubicBezTo>
                  <a:pt x="1464602" y="1342014"/>
                  <a:pt x="1466266" y="1322797"/>
                  <a:pt x="1479209" y="1314707"/>
                </a:cubicBezTo>
                <a:cubicBezTo>
                  <a:pt x="1501913" y="1300517"/>
                  <a:pt x="1555409" y="1289307"/>
                  <a:pt x="1555409" y="1289307"/>
                </a:cubicBezTo>
                <a:cubicBezTo>
                  <a:pt x="1563876" y="1276607"/>
                  <a:pt x="1570876" y="1262796"/>
                  <a:pt x="1580809" y="1251207"/>
                </a:cubicBezTo>
                <a:cubicBezTo>
                  <a:pt x="1604244" y="1223866"/>
                  <a:pt x="1636004" y="1191859"/>
                  <a:pt x="1669709" y="1175007"/>
                </a:cubicBezTo>
                <a:cubicBezTo>
                  <a:pt x="1681683" y="1169020"/>
                  <a:pt x="1695109" y="1166540"/>
                  <a:pt x="1707809" y="1162307"/>
                </a:cubicBezTo>
                <a:cubicBezTo>
                  <a:pt x="1720509" y="1170774"/>
                  <a:pt x="1731737" y="1193376"/>
                  <a:pt x="1745909" y="1187707"/>
                </a:cubicBezTo>
                <a:cubicBezTo>
                  <a:pt x="1763487" y="1180676"/>
                  <a:pt x="1761916" y="1153345"/>
                  <a:pt x="1771309" y="1136907"/>
                </a:cubicBezTo>
                <a:cubicBezTo>
                  <a:pt x="1798342" y="1089599"/>
                  <a:pt x="1787309" y="1101940"/>
                  <a:pt x="1834809" y="1086107"/>
                </a:cubicBezTo>
                <a:cubicBezTo>
                  <a:pt x="1839042" y="1073407"/>
                  <a:pt x="1839146" y="1058460"/>
                  <a:pt x="1847509" y="1048007"/>
                </a:cubicBezTo>
                <a:cubicBezTo>
                  <a:pt x="1886801" y="998892"/>
                  <a:pt x="1912584" y="1049582"/>
                  <a:pt x="1847509" y="984507"/>
                </a:cubicBezTo>
                <a:cubicBezTo>
                  <a:pt x="1843276" y="971807"/>
                  <a:pt x="1836469" y="959691"/>
                  <a:pt x="1834809" y="946407"/>
                </a:cubicBezTo>
                <a:cubicBezTo>
                  <a:pt x="1827963" y="891637"/>
                  <a:pt x="1835496" y="834855"/>
                  <a:pt x="1822109" y="781307"/>
                </a:cubicBezTo>
                <a:cubicBezTo>
                  <a:pt x="1817753" y="763883"/>
                  <a:pt x="1795036" y="757384"/>
                  <a:pt x="1784009" y="743207"/>
                </a:cubicBezTo>
                <a:cubicBezTo>
                  <a:pt x="1765267" y="719110"/>
                  <a:pt x="1742862" y="695967"/>
                  <a:pt x="1733209" y="667007"/>
                </a:cubicBezTo>
                <a:cubicBezTo>
                  <a:pt x="1720481" y="628822"/>
                  <a:pt x="1722464" y="623633"/>
                  <a:pt x="1695109" y="590807"/>
                </a:cubicBezTo>
                <a:cubicBezTo>
                  <a:pt x="1644514" y="530093"/>
                  <a:pt x="1673400" y="572716"/>
                  <a:pt x="1618909" y="527307"/>
                </a:cubicBezTo>
                <a:cubicBezTo>
                  <a:pt x="1605111" y="515809"/>
                  <a:pt x="1593509" y="501907"/>
                  <a:pt x="1580809" y="489207"/>
                </a:cubicBezTo>
                <a:cubicBezTo>
                  <a:pt x="1576576" y="476507"/>
                  <a:pt x="1576472" y="461560"/>
                  <a:pt x="1568109" y="451107"/>
                </a:cubicBezTo>
                <a:cubicBezTo>
                  <a:pt x="1558574" y="439188"/>
                  <a:pt x="1541417" y="435848"/>
                  <a:pt x="1530009" y="425707"/>
                </a:cubicBezTo>
                <a:cubicBezTo>
                  <a:pt x="1503161" y="401842"/>
                  <a:pt x="1479209" y="374907"/>
                  <a:pt x="1453809" y="349507"/>
                </a:cubicBezTo>
                <a:cubicBezTo>
                  <a:pt x="1381016" y="240318"/>
                  <a:pt x="1468289" y="378467"/>
                  <a:pt x="1415709" y="273307"/>
                </a:cubicBezTo>
                <a:cubicBezTo>
                  <a:pt x="1408883" y="259655"/>
                  <a:pt x="1397135" y="248859"/>
                  <a:pt x="1390309" y="235207"/>
                </a:cubicBezTo>
                <a:cubicBezTo>
                  <a:pt x="1384322" y="223233"/>
                  <a:pt x="1383596" y="209081"/>
                  <a:pt x="1377609" y="197107"/>
                </a:cubicBezTo>
                <a:cubicBezTo>
                  <a:pt x="1365232" y="172353"/>
                  <a:pt x="1335955" y="136511"/>
                  <a:pt x="1314109" y="120907"/>
                </a:cubicBezTo>
                <a:cubicBezTo>
                  <a:pt x="1298703" y="109903"/>
                  <a:pt x="1280242" y="103974"/>
                  <a:pt x="1263309" y="95507"/>
                </a:cubicBezTo>
                <a:cubicBezTo>
                  <a:pt x="1254842" y="82807"/>
                  <a:pt x="1248702" y="68200"/>
                  <a:pt x="1237909" y="57407"/>
                </a:cubicBezTo>
                <a:cubicBezTo>
                  <a:pt x="1222942" y="42440"/>
                  <a:pt x="1177643" y="38239"/>
                  <a:pt x="1187109" y="19307"/>
                </a:cubicBezTo>
                <a:cubicBezTo>
                  <a:pt x="1196762" y="0"/>
                  <a:pt x="1229034" y="31333"/>
                  <a:pt x="1250609" y="32007"/>
                </a:cubicBezTo>
                <a:cubicBezTo>
                  <a:pt x="1500290" y="39810"/>
                  <a:pt x="1750142" y="40474"/>
                  <a:pt x="1999909" y="44707"/>
                </a:cubicBezTo>
                <a:cubicBezTo>
                  <a:pt x="1987209" y="57407"/>
                  <a:pt x="1971772" y="67863"/>
                  <a:pt x="1961809" y="82807"/>
                </a:cubicBezTo>
                <a:cubicBezTo>
                  <a:pt x="1954383" y="93946"/>
                  <a:pt x="1949109" y="107520"/>
                  <a:pt x="1949109" y="120907"/>
                </a:cubicBezTo>
                <a:cubicBezTo>
                  <a:pt x="1949109" y="247255"/>
                  <a:pt x="1952861" y="250217"/>
                  <a:pt x="1974509" y="336807"/>
                </a:cubicBezTo>
                <a:cubicBezTo>
                  <a:pt x="1970276" y="353740"/>
                  <a:pt x="1968685" y="371564"/>
                  <a:pt x="1961809" y="387607"/>
                </a:cubicBezTo>
                <a:cubicBezTo>
                  <a:pt x="1955796" y="401636"/>
                  <a:pt x="1943235" y="412055"/>
                  <a:pt x="1936409" y="425707"/>
                </a:cubicBezTo>
                <a:cubicBezTo>
                  <a:pt x="1930422" y="437681"/>
                  <a:pt x="1927942" y="451107"/>
                  <a:pt x="1923709" y="463807"/>
                </a:cubicBezTo>
                <a:cubicBezTo>
                  <a:pt x="1927942" y="480740"/>
                  <a:pt x="1933755" y="497355"/>
                  <a:pt x="1936409" y="514607"/>
                </a:cubicBezTo>
                <a:cubicBezTo>
                  <a:pt x="1942238" y="552496"/>
                  <a:pt x="1939812" y="591717"/>
                  <a:pt x="1949109" y="628907"/>
                </a:cubicBezTo>
                <a:cubicBezTo>
                  <a:pt x="1952811" y="643715"/>
                  <a:pt x="1966042" y="654307"/>
                  <a:pt x="1974509" y="667007"/>
                </a:cubicBezTo>
                <a:cubicBezTo>
                  <a:pt x="1956496" y="775086"/>
                  <a:pt x="1958238" y="709082"/>
                  <a:pt x="1974509" y="806707"/>
                </a:cubicBezTo>
                <a:cubicBezTo>
                  <a:pt x="1979430" y="836234"/>
                  <a:pt x="1973822" y="868833"/>
                  <a:pt x="1987209" y="895607"/>
                </a:cubicBezTo>
                <a:cubicBezTo>
                  <a:pt x="1993196" y="907581"/>
                  <a:pt x="2012609" y="904074"/>
                  <a:pt x="2025309" y="908307"/>
                </a:cubicBezTo>
                <a:cubicBezTo>
                  <a:pt x="2038009" y="921007"/>
                  <a:pt x="2049611" y="934909"/>
                  <a:pt x="2063409" y="946407"/>
                </a:cubicBezTo>
                <a:cubicBezTo>
                  <a:pt x="2075135" y="956178"/>
                  <a:pt x="2095840" y="957635"/>
                  <a:pt x="2101509" y="971807"/>
                </a:cubicBezTo>
                <a:cubicBezTo>
                  <a:pt x="2114185" y="1003496"/>
                  <a:pt x="2102730" y="1041265"/>
                  <a:pt x="2114209" y="1073407"/>
                </a:cubicBezTo>
                <a:cubicBezTo>
                  <a:pt x="2124476" y="1102156"/>
                  <a:pt x="2165009" y="1149607"/>
                  <a:pt x="2165009" y="1149607"/>
                </a:cubicBezTo>
                <a:cubicBezTo>
                  <a:pt x="2169242" y="1200407"/>
                  <a:pt x="2170972" y="1251478"/>
                  <a:pt x="2177709" y="1302007"/>
                </a:cubicBezTo>
                <a:cubicBezTo>
                  <a:pt x="2179478" y="1315277"/>
                  <a:pt x="2191887" y="1326802"/>
                  <a:pt x="2190409" y="1340107"/>
                </a:cubicBezTo>
                <a:cubicBezTo>
                  <a:pt x="2187452" y="1366717"/>
                  <a:pt x="2165009" y="1416307"/>
                  <a:pt x="2165009" y="1416307"/>
                </a:cubicBezTo>
                <a:cubicBezTo>
                  <a:pt x="2169242" y="1492507"/>
                  <a:pt x="2177709" y="1568589"/>
                  <a:pt x="2177709" y="1644907"/>
                </a:cubicBezTo>
                <a:cubicBezTo>
                  <a:pt x="2177709" y="1750825"/>
                  <a:pt x="2176293" y="1857092"/>
                  <a:pt x="2165009" y="1962407"/>
                </a:cubicBezTo>
                <a:cubicBezTo>
                  <a:pt x="2163383" y="1977584"/>
                  <a:pt x="2152861" y="1992934"/>
                  <a:pt x="2139609" y="2000507"/>
                </a:cubicBezTo>
                <a:cubicBezTo>
                  <a:pt x="2120867" y="2011217"/>
                  <a:pt x="2097276" y="2008974"/>
                  <a:pt x="2076109" y="2013207"/>
                </a:cubicBezTo>
                <a:cubicBezTo>
                  <a:pt x="2059176" y="2021674"/>
                  <a:pt x="2041747" y="2029214"/>
                  <a:pt x="2025309" y="2038607"/>
                </a:cubicBezTo>
                <a:cubicBezTo>
                  <a:pt x="2012057" y="2046180"/>
                  <a:pt x="2002473" y="2064007"/>
                  <a:pt x="1987209" y="2064007"/>
                </a:cubicBezTo>
                <a:cubicBezTo>
                  <a:pt x="1975235" y="2064007"/>
                  <a:pt x="1970276" y="2047074"/>
                  <a:pt x="1961809" y="2038607"/>
                </a:cubicBezTo>
                <a:lnTo>
                  <a:pt x="1936409" y="2013207"/>
                </a:lnTo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43" name="Flowchart: Decision 44"/>
          <p:cNvSpPr>
            <a:spLocks noChangeArrowheads="1"/>
          </p:cNvSpPr>
          <p:nvPr/>
        </p:nvSpPr>
        <p:spPr bwMode="auto">
          <a:xfrm>
            <a:off x="5049079" y="3961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4" name="Flowchart: Decision 45"/>
          <p:cNvSpPr>
            <a:spLocks noChangeArrowheads="1"/>
          </p:cNvSpPr>
          <p:nvPr/>
        </p:nvSpPr>
        <p:spPr bwMode="auto">
          <a:xfrm>
            <a:off x="5277679" y="3808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5" name="Flowchart: Decision 46"/>
          <p:cNvSpPr>
            <a:spLocks noChangeArrowheads="1"/>
          </p:cNvSpPr>
          <p:nvPr/>
        </p:nvSpPr>
        <p:spPr bwMode="auto">
          <a:xfrm>
            <a:off x="5506279" y="4037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6" name="Flowchart: Decision 47"/>
          <p:cNvSpPr>
            <a:spLocks noChangeArrowheads="1"/>
          </p:cNvSpPr>
          <p:nvPr/>
        </p:nvSpPr>
        <p:spPr bwMode="auto">
          <a:xfrm>
            <a:off x="5430079" y="4265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7" name="Flowchart: Decision 48"/>
          <p:cNvSpPr>
            <a:spLocks noChangeArrowheads="1"/>
          </p:cNvSpPr>
          <p:nvPr/>
        </p:nvSpPr>
        <p:spPr bwMode="auto">
          <a:xfrm>
            <a:off x="5811079" y="3732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8" name="Flowchart: Decision 49"/>
          <p:cNvSpPr>
            <a:spLocks noChangeArrowheads="1"/>
          </p:cNvSpPr>
          <p:nvPr/>
        </p:nvSpPr>
        <p:spPr bwMode="auto">
          <a:xfrm>
            <a:off x="5963479" y="4342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49" name="Flowchart: Decision 50"/>
          <p:cNvSpPr>
            <a:spLocks noChangeArrowheads="1"/>
          </p:cNvSpPr>
          <p:nvPr/>
        </p:nvSpPr>
        <p:spPr bwMode="auto">
          <a:xfrm>
            <a:off x="8401879" y="4265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0" name="Flowchart: Decision 51"/>
          <p:cNvSpPr>
            <a:spLocks noChangeArrowheads="1"/>
          </p:cNvSpPr>
          <p:nvPr/>
        </p:nvSpPr>
        <p:spPr bwMode="auto">
          <a:xfrm>
            <a:off x="5658679" y="3351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1" name="Flowchart: Decision 52"/>
          <p:cNvSpPr>
            <a:spLocks noChangeArrowheads="1"/>
          </p:cNvSpPr>
          <p:nvPr/>
        </p:nvSpPr>
        <p:spPr bwMode="auto">
          <a:xfrm>
            <a:off x="8935279" y="3503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2" name="Flowchart: Decision 53"/>
          <p:cNvSpPr>
            <a:spLocks noChangeArrowheads="1"/>
          </p:cNvSpPr>
          <p:nvPr/>
        </p:nvSpPr>
        <p:spPr bwMode="auto">
          <a:xfrm>
            <a:off x="8782879" y="3656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3" name="Flowchart: Decision 54"/>
          <p:cNvSpPr>
            <a:spLocks noChangeArrowheads="1"/>
          </p:cNvSpPr>
          <p:nvPr/>
        </p:nvSpPr>
        <p:spPr bwMode="auto">
          <a:xfrm>
            <a:off x="8706679" y="3808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4" name="Flowchart: Decision 55"/>
          <p:cNvSpPr>
            <a:spLocks noChangeArrowheads="1"/>
          </p:cNvSpPr>
          <p:nvPr/>
        </p:nvSpPr>
        <p:spPr bwMode="auto">
          <a:xfrm>
            <a:off x="8630479" y="4189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5" name="Flowchart: Decision 56"/>
          <p:cNvSpPr>
            <a:spLocks noChangeArrowheads="1"/>
          </p:cNvSpPr>
          <p:nvPr/>
        </p:nvSpPr>
        <p:spPr bwMode="auto">
          <a:xfrm>
            <a:off x="8401879" y="3961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6" name="Flowchart: Decision 57"/>
          <p:cNvSpPr>
            <a:spLocks noChangeArrowheads="1"/>
          </p:cNvSpPr>
          <p:nvPr/>
        </p:nvSpPr>
        <p:spPr bwMode="auto">
          <a:xfrm>
            <a:off x="9011479" y="3580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7" name="Flowchart: Decision 58"/>
          <p:cNvSpPr>
            <a:spLocks noChangeArrowheads="1"/>
          </p:cNvSpPr>
          <p:nvPr/>
        </p:nvSpPr>
        <p:spPr bwMode="auto">
          <a:xfrm>
            <a:off x="8554279" y="3732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8" name="Flowchart: Decision 59"/>
          <p:cNvSpPr>
            <a:spLocks noChangeArrowheads="1"/>
          </p:cNvSpPr>
          <p:nvPr/>
        </p:nvSpPr>
        <p:spPr bwMode="auto">
          <a:xfrm>
            <a:off x="8249479" y="3808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59" name="Flowchart: Decision 60"/>
          <p:cNvSpPr>
            <a:spLocks noChangeArrowheads="1"/>
          </p:cNvSpPr>
          <p:nvPr/>
        </p:nvSpPr>
        <p:spPr bwMode="auto">
          <a:xfrm>
            <a:off x="8630479" y="3656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0" name="Flowchart: Decision 61"/>
          <p:cNvSpPr>
            <a:spLocks noChangeArrowheads="1"/>
          </p:cNvSpPr>
          <p:nvPr/>
        </p:nvSpPr>
        <p:spPr bwMode="auto">
          <a:xfrm>
            <a:off x="8097079" y="3808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1" name="Flowchart: Decision 62"/>
          <p:cNvSpPr>
            <a:spLocks noChangeArrowheads="1"/>
          </p:cNvSpPr>
          <p:nvPr/>
        </p:nvSpPr>
        <p:spPr bwMode="auto">
          <a:xfrm>
            <a:off x="8401879" y="3732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3" name="Flowchart: Decision 64"/>
          <p:cNvSpPr>
            <a:spLocks noChangeArrowheads="1"/>
          </p:cNvSpPr>
          <p:nvPr/>
        </p:nvSpPr>
        <p:spPr bwMode="auto">
          <a:xfrm>
            <a:off x="9087679" y="3427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4" name="Flowchart: Decision 65"/>
          <p:cNvSpPr>
            <a:spLocks noChangeArrowheads="1"/>
          </p:cNvSpPr>
          <p:nvPr/>
        </p:nvSpPr>
        <p:spPr bwMode="auto">
          <a:xfrm>
            <a:off x="6115879" y="3046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5" name="Flowchart: Decision 66"/>
          <p:cNvSpPr>
            <a:spLocks noChangeArrowheads="1"/>
          </p:cNvSpPr>
          <p:nvPr/>
        </p:nvSpPr>
        <p:spPr bwMode="auto">
          <a:xfrm>
            <a:off x="5963479" y="2818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6" name="Flowchart: Decision 67"/>
          <p:cNvSpPr>
            <a:spLocks noChangeArrowheads="1"/>
          </p:cNvSpPr>
          <p:nvPr/>
        </p:nvSpPr>
        <p:spPr bwMode="auto">
          <a:xfrm>
            <a:off x="6115879" y="2741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7" name="Flowchart: Decision 68"/>
          <p:cNvSpPr>
            <a:spLocks noChangeArrowheads="1"/>
          </p:cNvSpPr>
          <p:nvPr/>
        </p:nvSpPr>
        <p:spPr bwMode="auto">
          <a:xfrm>
            <a:off x="5963479" y="2437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8" name="Flowchart: Decision 69"/>
          <p:cNvSpPr>
            <a:spLocks noChangeArrowheads="1"/>
          </p:cNvSpPr>
          <p:nvPr/>
        </p:nvSpPr>
        <p:spPr bwMode="auto">
          <a:xfrm>
            <a:off x="6039679" y="2208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69" name="Flowchart: Decision 70"/>
          <p:cNvSpPr>
            <a:spLocks noChangeArrowheads="1"/>
          </p:cNvSpPr>
          <p:nvPr/>
        </p:nvSpPr>
        <p:spPr bwMode="auto">
          <a:xfrm>
            <a:off x="6039679" y="3884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0" name="Flowchart: Decision 71"/>
          <p:cNvSpPr>
            <a:spLocks noChangeArrowheads="1"/>
          </p:cNvSpPr>
          <p:nvPr/>
        </p:nvSpPr>
        <p:spPr bwMode="auto">
          <a:xfrm>
            <a:off x="5277679" y="3580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1" name="Flowchart: Decision 72"/>
          <p:cNvSpPr>
            <a:spLocks noChangeArrowheads="1"/>
          </p:cNvSpPr>
          <p:nvPr/>
        </p:nvSpPr>
        <p:spPr bwMode="auto">
          <a:xfrm>
            <a:off x="6192079" y="4113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2" name="Flowchart: Decision 73"/>
          <p:cNvSpPr>
            <a:spLocks noChangeArrowheads="1"/>
          </p:cNvSpPr>
          <p:nvPr/>
        </p:nvSpPr>
        <p:spPr bwMode="auto">
          <a:xfrm>
            <a:off x="6344479" y="4418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3" name="Flowchart: Decision 74"/>
          <p:cNvSpPr>
            <a:spLocks noChangeArrowheads="1"/>
          </p:cNvSpPr>
          <p:nvPr/>
        </p:nvSpPr>
        <p:spPr bwMode="auto">
          <a:xfrm>
            <a:off x="5811079" y="4570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4" name="Flowchart: Decision 75"/>
          <p:cNvSpPr>
            <a:spLocks noChangeArrowheads="1"/>
          </p:cNvSpPr>
          <p:nvPr/>
        </p:nvSpPr>
        <p:spPr bwMode="auto">
          <a:xfrm>
            <a:off x="6344479" y="3732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5" name="Flowchart: Decision 76"/>
          <p:cNvSpPr>
            <a:spLocks noChangeArrowheads="1"/>
          </p:cNvSpPr>
          <p:nvPr/>
        </p:nvSpPr>
        <p:spPr bwMode="auto">
          <a:xfrm>
            <a:off x="9316279" y="3427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6" name="Flowchart: Decision 77"/>
          <p:cNvSpPr>
            <a:spLocks noChangeArrowheads="1"/>
          </p:cNvSpPr>
          <p:nvPr/>
        </p:nvSpPr>
        <p:spPr bwMode="auto">
          <a:xfrm>
            <a:off x="9544879" y="3275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7" name="Flowchart: Decision 78"/>
          <p:cNvSpPr>
            <a:spLocks noChangeArrowheads="1"/>
          </p:cNvSpPr>
          <p:nvPr/>
        </p:nvSpPr>
        <p:spPr bwMode="auto">
          <a:xfrm>
            <a:off x="9011479" y="3732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8" name="Flowchart: Decision 79"/>
          <p:cNvSpPr>
            <a:spLocks noChangeArrowheads="1"/>
          </p:cNvSpPr>
          <p:nvPr/>
        </p:nvSpPr>
        <p:spPr bwMode="auto">
          <a:xfrm>
            <a:off x="8935279" y="4342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79" name="Flowchart: Decision 80"/>
          <p:cNvSpPr>
            <a:spLocks noChangeArrowheads="1"/>
          </p:cNvSpPr>
          <p:nvPr/>
        </p:nvSpPr>
        <p:spPr bwMode="auto">
          <a:xfrm>
            <a:off x="8325679" y="4037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0" name="Flowchart: Decision 81"/>
          <p:cNvSpPr>
            <a:spLocks noChangeArrowheads="1"/>
          </p:cNvSpPr>
          <p:nvPr/>
        </p:nvSpPr>
        <p:spPr bwMode="auto">
          <a:xfrm>
            <a:off x="8249479" y="3961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1" name="Flowchart: Decision 82"/>
          <p:cNvSpPr>
            <a:spLocks noChangeArrowheads="1"/>
          </p:cNvSpPr>
          <p:nvPr/>
        </p:nvSpPr>
        <p:spPr bwMode="auto">
          <a:xfrm>
            <a:off x="9544879" y="3732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2" name="Flowchart: Decision 83"/>
          <p:cNvSpPr>
            <a:spLocks noChangeArrowheads="1"/>
          </p:cNvSpPr>
          <p:nvPr/>
        </p:nvSpPr>
        <p:spPr bwMode="auto">
          <a:xfrm>
            <a:off x="9011479" y="3961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3" name="Flowchart: Decision 84"/>
          <p:cNvSpPr>
            <a:spLocks noChangeArrowheads="1"/>
          </p:cNvSpPr>
          <p:nvPr/>
        </p:nvSpPr>
        <p:spPr bwMode="auto">
          <a:xfrm>
            <a:off x="8173279" y="3961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4" name="Flowchart: Decision 85"/>
          <p:cNvSpPr>
            <a:spLocks noChangeArrowheads="1"/>
          </p:cNvSpPr>
          <p:nvPr/>
        </p:nvSpPr>
        <p:spPr bwMode="auto">
          <a:xfrm>
            <a:off x="8706679" y="4037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5" name="Flowchart: Decision 86"/>
          <p:cNvSpPr>
            <a:spLocks noChangeArrowheads="1"/>
          </p:cNvSpPr>
          <p:nvPr/>
        </p:nvSpPr>
        <p:spPr bwMode="auto">
          <a:xfrm>
            <a:off x="8706679" y="4342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6" name="Flowchart: Decision 87"/>
          <p:cNvSpPr>
            <a:spLocks noChangeArrowheads="1"/>
          </p:cNvSpPr>
          <p:nvPr/>
        </p:nvSpPr>
        <p:spPr bwMode="auto">
          <a:xfrm>
            <a:off x="8554279" y="3961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7" name="Flowchart: Decision 88"/>
          <p:cNvSpPr>
            <a:spLocks noChangeArrowheads="1"/>
          </p:cNvSpPr>
          <p:nvPr/>
        </p:nvSpPr>
        <p:spPr bwMode="auto">
          <a:xfrm>
            <a:off x="9849679" y="3427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8" name="Flowchart: Decision 89"/>
          <p:cNvSpPr>
            <a:spLocks noChangeArrowheads="1"/>
          </p:cNvSpPr>
          <p:nvPr/>
        </p:nvSpPr>
        <p:spPr bwMode="auto">
          <a:xfrm>
            <a:off x="10002079" y="3046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89" name="Flowchart: Decision 90"/>
          <p:cNvSpPr>
            <a:spLocks noChangeArrowheads="1"/>
          </p:cNvSpPr>
          <p:nvPr/>
        </p:nvSpPr>
        <p:spPr bwMode="auto">
          <a:xfrm>
            <a:off x="9849679" y="2437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0" name="Flowchart: Decision 91"/>
          <p:cNvSpPr>
            <a:spLocks noChangeArrowheads="1"/>
          </p:cNvSpPr>
          <p:nvPr/>
        </p:nvSpPr>
        <p:spPr bwMode="auto">
          <a:xfrm>
            <a:off x="9697279" y="2056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1" name="Flowchart: Decision 92"/>
          <p:cNvSpPr>
            <a:spLocks noChangeArrowheads="1"/>
          </p:cNvSpPr>
          <p:nvPr/>
        </p:nvSpPr>
        <p:spPr bwMode="auto">
          <a:xfrm>
            <a:off x="9697279" y="2284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2" name="Flowchart: Decision 93"/>
          <p:cNvSpPr>
            <a:spLocks noChangeArrowheads="1"/>
          </p:cNvSpPr>
          <p:nvPr/>
        </p:nvSpPr>
        <p:spPr bwMode="auto">
          <a:xfrm>
            <a:off x="9925879" y="2132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3" name="Flowchart: Decision 94"/>
          <p:cNvSpPr>
            <a:spLocks noChangeArrowheads="1"/>
          </p:cNvSpPr>
          <p:nvPr/>
        </p:nvSpPr>
        <p:spPr bwMode="auto">
          <a:xfrm>
            <a:off x="6192079" y="3275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4" name="Flowchart: Decision 95"/>
          <p:cNvSpPr>
            <a:spLocks noChangeArrowheads="1"/>
          </p:cNvSpPr>
          <p:nvPr/>
        </p:nvSpPr>
        <p:spPr bwMode="auto">
          <a:xfrm>
            <a:off x="9468679" y="3580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5" name="Flowchart: Decision 96"/>
          <p:cNvSpPr>
            <a:spLocks noChangeArrowheads="1"/>
          </p:cNvSpPr>
          <p:nvPr/>
        </p:nvSpPr>
        <p:spPr bwMode="auto">
          <a:xfrm>
            <a:off x="9468679" y="4570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6" name="Flowchart: Decision 97"/>
          <p:cNvSpPr>
            <a:spLocks noChangeArrowheads="1"/>
          </p:cNvSpPr>
          <p:nvPr/>
        </p:nvSpPr>
        <p:spPr bwMode="auto">
          <a:xfrm>
            <a:off x="8782879" y="3808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7" name="Flowchart: Decision 98"/>
          <p:cNvSpPr>
            <a:spLocks noChangeArrowheads="1"/>
          </p:cNvSpPr>
          <p:nvPr/>
        </p:nvSpPr>
        <p:spPr bwMode="auto">
          <a:xfrm>
            <a:off x="8782879" y="4570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8" name="Flowchart: Decision 99"/>
          <p:cNvSpPr>
            <a:spLocks noChangeArrowheads="1"/>
          </p:cNvSpPr>
          <p:nvPr/>
        </p:nvSpPr>
        <p:spPr bwMode="auto">
          <a:xfrm>
            <a:off x="8554279" y="4342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599" name="Flowchart: Decision 100"/>
          <p:cNvSpPr>
            <a:spLocks noChangeArrowheads="1"/>
          </p:cNvSpPr>
          <p:nvPr/>
        </p:nvSpPr>
        <p:spPr bwMode="auto">
          <a:xfrm>
            <a:off x="6192079" y="4723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00" name="Flowchart: Decision 101"/>
          <p:cNvSpPr>
            <a:spLocks noChangeArrowheads="1"/>
          </p:cNvSpPr>
          <p:nvPr/>
        </p:nvSpPr>
        <p:spPr bwMode="auto">
          <a:xfrm>
            <a:off x="5887279" y="5104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01" name="Flowchart: Decision 102"/>
          <p:cNvSpPr>
            <a:spLocks noChangeArrowheads="1"/>
          </p:cNvSpPr>
          <p:nvPr/>
        </p:nvSpPr>
        <p:spPr bwMode="auto">
          <a:xfrm>
            <a:off x="5506279" y="4494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02" name="Flowchart: Decision 103"/>
          <p:cNvSpPr>
            <a:spLocks noChangeArrowheads="1"/>
          </p:cNvSpPr>
          <p:nvPr/>
        </p:nvSpPr>
        <p:spPr bwMode="auto">
          <a:xfrm>
            <a:off x="9087679" y="5104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03" name="Flowchart: Decision 104"/>
          <p:cNvSpPr>
            <a:spLocks noChangeArrowheads="1"/>
          </p:cNvSpPr>
          <p:nvPr/>
        </p:nvSpPr>
        <p:spPr bwMode="auto">
          <a:xfrm>
            <a:off x="8935279" y="4799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04" name="Flowchart: Decision 105"/>
          <p:cNvSpPr>
            <a:spLocks noChangeArrowheads="1"/>
          </p:cNvSpPr>
          <p:nvPr/>
        </p:nvSpPr>
        <p:spPr bwMode="auto">
          <a:xfrm>
            <a:off x="8478079" y="3808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05" name="Flowchart: Decision 106"/>
          <p:cNvSpPr>
            <a:spLocks noChangeArrowheads="1"/>
          </p:cNvSpPr>
          <p:nvPr/>
        </p:nvSpPr>
        <p:spPr bwMode="auto">
          <a:xfrm>
            <a:off x="9163879" y="3427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10" name="Rectangle 2"/>
          <p:cNvSpPr txBox="1">
            <a:spLocks noChangeArrowheads="1"/>
          </p:cNvSpPr>
          <p:nvPr/>
        </p:nvSpPr>
        <p:spPr bwMode="auto">
          <a:xfrm>
            <a:off x="357808" y="1198002"/>
            <a:ext cx="6576392" cy="72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3200" kern="0" dirty="0">
                <a:latin typeface="+mj-lt"/>
                <a:ea typeface="+mj-ea"/>
                <a:cs typeface="+mj-cs"/>
              </a:rPr>
              <a:t>Filling Aggregate Bins</a:t>
            </a:r>
          </a:p>
        </p:txBody>
      </p:sp>
      <p:sp>
        <p:nvSpPr>
          <p:cNvPr id="22607" name="Rectangle 110"/>
          <p:cNvSpPr>
            <a:spLocks noChangeArrowheads="1"/>
          </p:cNvSpPr>
          <p:nvPr/>
        </p:nvSpPr>
        <p:spPr bwMode="auto">
          <a:xfrm rot="-1178393">
            <a:off x="3636204" y="2206936"/>
            <a:ext cx="2286000" cy="153987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08" name="Freeform 114"/>
          <p:cNvSpPr>
            <a:spLocks/>
          </p:cNvSpPr>
          <p:nvPr/>
        </p:nvSpPr>
        <p:spPr bwMode="auto">
          <a:xfrm>
            <a:off x="9087679" y="1771960"/>
            <a:ext cx="749300" cy="881062"/>
          </a:xfrm>
          <a:custGeom>
            <a:avLst/>
            <a:gdLst>
              <a:gd name="T0" fmla="*/ 749300 w 749300"/>
              <a:gd name="T1" fmla="*/ 881002 h 881077"/>
              <a:gd name="T2" fmla="*/ 749300 w 749300"/>
              <a:gd name="T3" fmla="*/ 881002 h 881077"/>
              <a:gd name="T4" fmla="*/ 698500 w 749300"/>
              <a:gd name="T5" fmla="*/ 779412 h 881077"/>
              <a:gd name="T6" fmla="*/ 660400 w 749300"/>
              <a:gd name="T7" fmla="*/ 754012 h 881077"/>
              <a:gd name="T8" fmla="*/ 635000 w 749300"/>
              <a:gd name="T9" fmla="*/ 715917 h 881077"/>
              <a:gd name="T10" fmla="*/ 609600 w 749300"/>
              <a:gd name="T11" fmla="*/ 474637 h 881077"/>
              <a:gd name="T12" fmla="*/ 584200 w 749300"/>
              <a:gd name="T13" fmla="*/ 436542 h 881077"/>
              <a:gd name="T14" fmla="*/ 558800 w 749300"/>
              <a:gd name="T15" fmla="*/ 360347 h 881077"/>
              <a:gd name="T16" fmla="*/ 546100 w 749300"/>
              <a:gd name="T17" fmla="*/ 258757 h 881077"/>
              <a:gd name="T18" fmla="*/ 533400 w 749300"/>
              <a:gd name="T19" fmla="*/ 220657 h 881077"/>
              <a:gd name="T20" fmla="*/ 520700 w 749300"/>
              <a:gd name="T21" fmla="*/ 106367 h 881077"/>
              <a:gd name="T22" fmla="*/ 482600 w 749300"/>
              <a:gd name="T23" fmla="*/ 68272 h 881077"/>
              <a:gd name="T24" fmla="*/ 393700 w 749300"/>
              <a:gd name="T25" fmla="*/ 17477 h 881077"/>
              <a:gd name="T26" fmla="*/ 304800 w 749300"/>
              <a:gd name="T27" fmla="*/ 4777 h 881077"/>
              <a:gd name="T28" fmla="*/ 88900 w 749300"/>
              <a:gd name="T29" fmla="*/ 55572 h 881077"/>
              <a:gd name="T30" fmla="*/ 50800 w 749300"/>
              <a:gd name="T31" fmla="*/ 93667 h 881077"/>
              <a:gd name="T32" fmla="*/ 0 w 749300"/>
              <a:gd name="T33" fmla="*/ 169862 h 881077"/>
              <a:gd name="T34" fmla="*/ 25400 w 749300"/>
              <a:gd name="T35" fmla="*/ 347647 h 881077"/>
              <a:gd name="T36" fmla="*/ 50800 w 749300"/>
              <a:gd name="T37" fmla="*/ 398442 h 881077"/>
              <a:gd name="T38" fmla="*/ 63500 w 749300"/>
              <a:gd name="T39" fmla="*/ 436542 h 881077"/>
              <a:gd name="T40" fmla="*/ 127000 w 749300"/>
              <a:gd name="T41" fmla="*/ 550832 h 881077"/>
              <a:gd name="T42" fmla="*/ 165100 w 749300"/>
              <a:gd name="T43" fmla="*/ 601627 h 881077"/>
              <a:gd name="T44" fmla="*/ 266700 w 749300"/>
              <a:gd name="T45" fmla="*/ 715917 h 881077"/>
              <a:gd name="T46" fmla="*/ 317500 w 749300"/>
              <a:gd name="T47" fmla="*/ 741312 h 881077"/>
              <a:gd name="T48" fmla="*/ 419100 w 749300"/>
              <a:gd name="T49" fmla="*/ 792112 h 881077"/>
              <a:gd name="T50" fmla="*/ 546100 w 749300"/>
              <a:gd name="T51" fmla="*/ 779412 h 881077"/>
              <a:gd name="T52" fmla="*/ 584200 w 749300"/>
              <a:gd name="T53" fmla="*/ 741312 h 881077"/>
              <a:gd name="T54" fmla="*/ 647700 w 749300"/>
              <a:gd name="T55" fmla="*/ 652422 h 881077"/>
              <a:gd name="T56" fmla="*/ 254000 w 749300"/>
              <a:gd name="T57" fmla="*/ 322252 h 88107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49300"/>
              <a:gd name="T88" fmla="*/ 0 h 881077"/>
              <a:gd name="T89" fmla="*/ 749300 w 749300"/>
              <a:gd name="T90" fmla="*/ 881077 h 88107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49300" h="881077">
                <a:moveTo>
                  <a:pt x="749300" y="881077"/>
                </a:moveTo>
                <a:lnTo>
                  <a:pt x="749300" y="881077"/>
                </a:lnTo>
                <a:cubicBezTo>
                  <a:pt x="732367" y="847210"/>
                  <a:pt x="720214" y="810496"/>
                  <a:pt x="698500" y="779477"/>
                </a:cubicBezTo>
                <a:cubicBezTo>
                  <a:pt x="689747" y="766973"/>
                  <a:pt x="671193" y="764870"/>
                  <a:pt x="660400" y="754077"/>
                </a:cubicBezTo>
                <a:cubicBezTo>
                  <a:pt x="649607" y="743284"/>
                  <a:pt x="643467" y="728677"/>
                  <a:pt x="635000" y="715977"/>
                </a:cubicBezTo>
                <a:cubicBezTo>
                  <a:pt x="633835" y="697336"/>
                  <a:pt x="641321" y="538119"/>
                  <a:pt x="609600" y="474677"/>
                </a:cubicBezTo>
                <a:cubicBezTo>
                  <a:pt x="602774" y="461025"/>
                  <a:pt x="590399" y="450525"/>
                  <a:pt x="584200" y="436577"/>
                </a:cubicBezTo>
                <a:cubicBezTo>
                  <a:pt x="573326" y="412111"/>
                  <a:pt x="558800" y="360377"/>
                  <a:pt x="558800" y="360377"/>
                </a:cubicBezTo>
                <a:cubicBezTo>
                  <a:pt x="554567" y="326510"/>
                  <a:pt x="552205" y="292357"/>
                  <a:pt x="546100" y="258777"/>
                </a:cubicBezTo>
                <a:cubicBezTo>
                  <a:pt x="543705" y="245606"/>
                  <a:pt x="535601" y="233882"/>
                  <a:pt x="533400" y="220677"/>
                </a:cubicBezTo>
                <a:cubicBezTo>
                  <a:pt x="527098" y="182864"/>
                  <a:pt x="532822" y="142744"/>
                  <a:pt x="520700" y="106377"/>
                </a:cubicBezTo>
                <a:cubicBezTo>
                  <a:pt x="515020" y="89338"/>
                  <a:pt x="496398" y="79775"/>
                  <a:pt x="482600" y="68277"/>
                </a:cubicBezTo>
                <a:cubicBezTo>
                  <a:pt x="465824" y="54297"/>
                  <a:pt x="412165" y="22513"/>
                  <a:pt x="393700" y="17477"/>
                </a:cubicBezTo>
                <a:cubicBezTo>
                  <a:pt x="364821" y="9601"/>
                  <a:pt x="334433" y="9010"/>
                  <a:pt x="304800" y="4777"/>
                </a:cubicBezTo>
                <a:cubicBezTo>
                  <a:pt x="195124" y="20445"/>
                  <a:pt x="155593" y="0"/>
                  <a:pt x="88900" y="55577"/>
                </a:cubicBezTo>
                <a:cubicBezTo>
                  <a:pt x="75102" y="67075"/>
                  <a:pt x="61827" y="79500"/>
                  <a:pt x="50800" y="93677"/>
                </a:cubicBezTo>
                <a:cubicBezTo>
                  <a:pt x="32058" y="117774"/>
                  <a:pt x="0" y="169877"/>
                  <a:pt x="0" y="169877"/>
                </a:cubicBezTo>
                <a:cubicBezTo>
                  <a:pt x="4236" y="212233"/>
                  <a:pt x="6567" y="297455"/>
                  <a:pt x="25400" y="347677"/>
                </a:cubicBezTo>
                <a:cubicBezTo>
                  <a:pt x="32047" y="365404"/>
                  <a:pt x="43342" y="381076"/>
                  <a:pt x="50800" y="398477"/>
                </a:cubicBezTo>
                <a:cubicBezTo>
                  <a:pt x="56073" y="410782"/>
                  <a:pt x="58227" y="424272"/>
                  <a:pt x="63500" y="436577"/>
                </a:cubicBezTo>
                <a:cubicBezTo>
                  <a:pt x="78025" y="470469"/>
                  <a:pt x="107732" y="521975"/>
                  <a:pt x="127000" y="550877"/>
                </a:cubicBezTo>
                <a:cubicBezTo>
                  <a:pt x="138741" y="568489"/>
                  <a:pt x="152797" y="584453"/>
                  <a:pt x="165100" y="601677"/>
                </a:cubicBezTo>
                <a:cubicBezTo>
                  <a:pt x="194926" y="643433"/>
                  <a:pt x="216184" y="690719"/>
                  <a:pt x="266700" y="715977"/>
                </a:cubicBezTo>
                <a:cubicBezTo>
                  <a:pt x="283633" y="724444"/>
                  <a:pt x="301446" y="731343"/>
                  <a:pt x="317500" y="741377"/>
                </a:cubicBezTo>
                <a:cubicBezTo>
                  <a:pt x="403851" y="795347"/>
                  <a:pt x="329964" y="769893"/>
                  <a:pt x="419100" y="792177"/>
                </a:cubicBezTo>
                <a:cubicBezTo>
                  <a:pt x="461433" y="787944"/>
                  <a:pt x="505437" y="791989"/>
                  <a:pt x="546100" y="779477"/>
                </a:cubicBezTo>
                <a:cubicBezTo>
                  <a:pt x="563266" y="774195"/>
                  <a:pt x="573173" y="755554"/>
                  <a:pt x="584200" y="741377"/>
                </a:cubicBezTo>
                <a:cubicBezTo>
                  <a:pt x="678912" y="619605"/>
                  <a:pt x="605454" y="694723"/>
                  <a:pt x="647700" y="652477"/>
                </a:cubicBezTo>
                <a:lnTo>
                  <a:pt x="254000" y="322277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609" name="Rectangle 115"/>
          <p:cNvSpPr>
            <a:spLocks noChangeArrowheads="1"/>
          </p:cNvSpPr>
          <p:nvPr/>
        </p:nvSpPr>
        <p:spPr bwMode="auto">
          <a:xfrm>
            <a:off x="9468679" y="1979922"/>
            <a:ext cx="76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0" name="Rectangle 111"/>
          <p:cNvSpPr>
            <a:spLocks noChangeArrowheads="1"/>
          </p:cNvSpPr>
          <p:nvPr/>
        </p:nvSpPr>
        <p:spPr bwMode="auto">
          <a:xfrm rot="12838655" flipV="1">
            <a:off x="9716329" y="2681598"/>
            <a:ext cx="2008188" cy="136525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1" name="Freeform 116"/>
          <p:cNvSpPr>
            <a:spLocks/>
          </p:cNvSpPr>
          <p:nvPr/>
        </p:nvSpPr>
        <p:spPr bwMode="auto">
          <a:xfrm>
            <a:off x="9786179" y="2119622"/>
            <a:ext cx="330200" cy="927100"/>
          </a:xfrm>
          <a:custGeom>
            <a:avLst/>
            <a:gdLst>
              <a:gd name="T0" fmla="*/ 127380 w 330002"/>
              <a:gd name="T1" fmla="*/ 12700 h 927100"/>
              <a:gd name="T2" fmla="*/ 127380 w 330002"/>
              <a:gd name="T3" fmla="*/ 12700 h 927100"/>
              <a:gd name="T4" fmla="*/ 25475 w 330002"/>
              <a:gd name="T5" fmla="*/ 50800 h 927100"/>
              <a:gd name="T6" fmla="*/ 0 w 330002"/>
              <a:gd name="T7" fmla="*/ 127000 h 927100"/>
              <a:gd name="T8" fmla="*/ 25475 w 330002"/>
              <a:gd name="T9" fmla="*/ 203200 h 927100"/>
              <a:gd name="T10" fmla="*/ 38215 w 330002"/>
              <a:gd name="T11" fmla="*/ 431800 h 927100"/>
              <a:gd name="T12" fmla="*/ 101905 w 330002"/>
              <a:gd name="T13" fmla="*/ 584200 h 927100"/>
              <a:gd name="T14" fmla="*/ 114645 w 330002"/>
              <a:gd name="T15" fmla="*/ 812800 h 927100"/>
              <a:gd name="T16" fmla="*/ 127380 w 330002"/>
              <a:gd name="T17" fmla="*/ 914400 h 927100"/>
              <a:gd name="T18" fmla="*/ 165595 w 330002"/>
              <a:gd name="T19" fmla="*/ 927100 h 927100"/>
              <a:gd name="T20" fmla="*/ 203810 w 330002"/>
              <a:gd name="T21" fmla="*/ 914400 h 927100"/>
              <a:gd name="T22" fmla="*/ 254763 w 330002"/>
              <a:gd name="T23" fmla="*/ 838200 h 927100"/>
              <a:gd name="T24" fmla="*/ 292977 w 330002"/>
              <a:gd name="T25" fmla="*/ 787400 h 927100"/>
              <a:gd name="T26" fmla="*/ 254763 w 330002"/>
              <a:gd name="T27" fmla="*/ 469900 h 927100"/>
              <a:gd name="T28" fmla="*/ 216550 w 330002"/>
              <a:gd name="T29" fmla="*/ 431800 h 927100"/>
              <a:gd name="T30" fmla="*/ 203810 w 330002"/>
              <a:gd name="T31" fmla="*/ 304800 h 927100"/>
              <a:gd name="T32" fmla="*/ 191071 w 330002"/>
              <a:gd name="T33" fmla="*/ 241300 h 927100"/>
              <a:gd name="T34" fmla="*/ 114645 w 330002"/>
              <a:gd name="T35" fmla="*/ 177800 h 927100"/>
              <a:gd name="T36" fmla="*/ 89165 w 330002"/>
              <a:gd name="T37" fmla="*/ 139700 h 927100"/>
              <a:gd name="T38" fmla="*/ 50953 w 330002"/>
              <a:gd name="T39" fmla="*/ 114300 h 927100"/>
              <a:gd name="T40" fmla="*/ 76430 w 330002"/>
              <a:gd name="T41" fmla="*/ 25400 h 927100"/>
              <a:gd name="T42" fmla="*/ 76430 w 330002"/>
              <a:gd name="T43" fmla="*/ 0 h 9271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30002"/>
              <a:gd name="T67" fmla="*/ 0 h 927100"/>
              <a:gd name="T68" fmla="*/ 330002 w 330002"/>
              <a:gd name="T69" fmla="*/ 927100 h 9271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30002" h="927100">
                <a:moveTo>
                  <a:pt x="127000" y="12700"/>
                </a:moveTo>
                <a:lnTo>
                  <a:pt x="127000" y="12700"/>
                </a:lnTo>
                <a:cubicBezTo>
                  <a:pt x="93133" y="25400"/>
                  <a:pt x="52285" y="26604"/>
                  <a:pt x="25400" y="50800"/>
                </a:cubicBezTo>
                <a:cubicBezTo>
                  <a:pt x="5499" y="68711"/>
                  <a:pt x="0" y="127000"/>
                  <a:pt x="0" y="127000"/>
                </a:cubicBezTo>
                <a:cubicBezTo>
                  <a:pt x="8467" y="152400"/>
                  <a:pt x="23915" y="176467"/>
                  <a:pt x="25400" y="203200"/>
                </a:cubicBezTo>
                <a:cubicBezTo>
                  <a:pt x="29633" y="279400"/>
                  <a:pt x="26916" y="356306"/>
                  <a:pt x="38100" y="431800"/>
                </a:cubicBezTo>
                <a:cubicBezTo>
                  <a:pt x="50365" y="514587"/>
                  <a:pt x="65576" y="530164"/>
                  <a:pt x="101600" y="584200"/>
                </a:cubicBezTo>
                <a:cubicBezTo>
                  <a:pt x="105833" y="660400"/>
                  <a:pt x="108447" y="736707"/>
                  <a:pt x="114300" y="812800"/>
                </a:cubicBezTo>
                <a:cubicBezTo>
                  <a:pt x="116918" y="846830"/>
                  <a:pt x="113138" y="883211"/>
                  <a:pt x="127000" y="914400"/>
                </a:cubicBezTo>
                <a:cubicBezTo>
                  <a:pt x="132437" y="926633"/>
                  <a:pt x="152400" y="922867"/>
                  <a:pt x="165100" y="927100"/>
                </a:cubicBezTo>
                <a:cubicBezTo>
                  <a:pt x="177800" y="922867"/>
                  <a:pt x="192061" y="921826"/>
                  <a:pt x="203200" y="914400"/>
                </a:cubicBezTo>
                <a:cubicBezTo>
                  <a:pt x="264583" y="873478"/>
                  <a:pt x="225322" y="888387"/>
                  <a:pt x="254000" y="838200"/>
                </a:cubicBezTo>
                <a:cubicBezTo>
                  <a:pt x="264502" y="819822"/>
                  <a:pt x="279400" y="804333"/>
                  <a:pt x="292100" y="787400"/>
                </a:cubicBezTo>
                <a:cubicBezTo>
                  <a:pt x="285500" y="642209"/>
                  <a:pt x="330002" y="561103"/>
                  <a:pt x="254000" y="469900"/>
                </a:cubicBezTo>
                <a:cubicBezTo>
                  <a:pt x="242502" y="456102"/>
                  <a:pt x="228600" y="444500"/>
                  <a:pt x="215900" y="431800"/>
                </a:cubicBezTo>
                <a:cubicBezTo>
                  <a:pt x="211667" y="389467"/>
                  <a:pt x="208823" y="346971"/>
                  <a:pt x="203200" y="304800"/>
                </a:cubicBezTo>
                <a:cubicBezTo>
                  <a:pt x="200347" y="283404"/>
                  <a:pt x="200153" y="260607"/>
                  <a:pt x="190500" y="241300"/>
                </a:cubicBezTo>
                <a:cubicBezTo>
                  <a:pt x="178277" y="216854"/>
                  <a:pt x="136181" y="192387"/>
                  <a:pt x="114300" y="177800"/>
                </a:cubicBezTo>
                <a:cubicBezTo>
                  <a:pt x="105833" y="165100"/>
                  <a:pt x="99693" y="150493"/>
                  <a:pt x="88900" y="139700"/>
                </a:cubicBezTo>
                <a:cubicBezTo>
                  <a:pt x="78107" y="128907"/>
                  <a:pt x="54993" y="128976"/>
                  <a:pt x="50800" y="114300"/>
                </a:cubicBezTo>
                <a:cubicBezTo>
                  <a:pt x="42860" y="86510"/>
                  <a:pt x="63712" y="50376"/>
                  <a:pt x="76200" y="25400"/>
                </a:cubicBezTo>
                <a:lnTo>
                  <a:pt x="76200" y="0"/>
                </a:lnTo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612" name="Flowchart: Decision 117"/>
          <p:cNvSpPr>
            <a:spLocks noChangeArrowheads="1"/>
          </p:cNvSpPr>
          <p:nvPr/>
        </p:nvSpPr>
        <p:spPr bwMode="auto">
          <a:xfrm>
            <a:off x="9849679" y="3122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3" name="Flowchart: Decision 118"/>
          <p:cNvSpPr>
            <a:spLocks noChangeArrowheads="1"/>
          </p:cNvSpPr>
          <p:nvPr/>
        </p:nvSpPr>
        <p:spPr bwMode="auto">
          <a:xfrm>
            <a:off x="10002079" y="2741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4" name="Flowchart: Decision 119"/>
          <p:cNvSpPr>
            <a:spLocks noChangeArrowheads="1"/>
          </p:cNvSpPr>
          <p:nvPr/>
        </p:nvSpPr>
        <p:spPr bwMode="auto">
          <a:xfrm>
            <a:off x="9773479" y="2437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5" name="Flowchart: Decision 120"/>
          <p:cNvSpPr>
            <a:spLocks noChangeArrowheads="1"/>
          </p:cNvSpPr>
          <p:nvPr/>
        </p:nvSpPr>
        <p:spPr bwMode="auto">
          <a:xfrm>
            <a:off x="9392479" y="33515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6" name="Flowchart: Decision 121"/>
          <p:cNvSpPr>
            <a:spLocks noChangeArrowheads="1"/>
          </p:cNvSpPr>
          <p:nvPr/>
        </p:nvSpPr>
        <p:spPr bwMode="auto">
          <a:xfrm>
            <a:off x="6649279" y="4037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7" name="Flowchart: Decision 122"/>
          <p:cNvSpPr>
            <a:spLocks noChangeArrowheads="1"/>
          </p:cNvSpPr>
          <p:nvPr/>
        </p:nvSpPr>
        <p:spPr bwMode="auto">
          <a:xfrm>
            <a:off x="9925879" y="28181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8" name="Flowchart: Decision 123"/>
          <p:cNvSpPr>
            <a:spLocks noChangeArrowheads="1"/>
          </p:cNvSpPr>
          <p:nvPr/>
        </p:nvSpPr>
        <p:spPr bwMode="auto">
          <a:xfrm>
            <a:off x="8782879" y="4189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19" name="Flowchart: Decision 128"/>
          <p:cNvSpPr>
            <a:spLocks noChangeArrowheads="1"/>
          </p:cNvSpPr>
          <p:nvPr/>
        </p:nvSpPr>
        <p:spPr bwMode="auto">
          <a:xfrm>
            <a:off x="6725479" y="3656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20" name="Flowchart: Decision 129"/>
          <p:cNvSpPr>
            <a:spLocks noChangeArrowheads="1"/>
          </p:cNvSpPr>
          <p:nvPr/>
        </p:nvSpPr>
        <p:spPr bwMode="auto">
          <a:xfrm>
            <a:off x="6649279" y="40373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21" name="Flowchart: Decision 130"/>
          <p:cNvSpPr>
            <a:spLocks noChangeArrowheads="1"/>
          </p:cNvSpPr>
          <p:nvPr/>
        </p:nvSpPr>
        <p:spPr bwMode="auto">
          <a:xfrm>
            <a:off x="6268279" y="3503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22" name="Flowchart: Decision 131"/>
          <p:cNvSpPr>
            <a:spLocks noChangeArrowheads="1"/>
          </p:cNvSpPr>
          <p:nvPr/>
        </p:nvSpPr>
        <p:spPr bwMode="auto">
          <a:xfrm>
            <a:off x="6039679" y="34277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23" name="Flowchart: Decision 132"/>
          <p:cNvSpPr>
            <a:spLocks noChangeArrowheads="1"/>
          </p:cNvSpPr>
          <p:nvPr/>
        </p:nvSpPr>
        <p:spPr bwMode="auto">
          <a:xfrm>
            <a:off x="6725479" y="3503922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2624" name="TextBox 95"/>
          <p:cNvSpPr txBox="1">
            <a:spLocks noChangeArrowheads="1"/>
          </p:cNvSpPr>
          <p:nvPr/>
        </p:nvSpPr>
        <p:spPr bwMode="auto">
          <a:xfrm>
            <a:off x="5430079" y="5485123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Correct</a:t>
            </a:r>
          </a:p>
        </p:txBody>
      </p:sp>
      <p:sp>
        <p:nvSpPr>
          <p:cNvPr id="22625" name="TextBox 96"/>
          <p:cNvSpPr txBox="1">
            <a:spLocks noChangeArrowheads="1"/>
          </p:cNvSpPr>
          <p:nvPr/>
        </p:nvSpPr>
        <p:spPr bwMode="auto">
          <a:xfrm>
            <a:off x="8478079" y="5485123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Incorrect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438400" y="2100470"/>
            <a:ext cx="7315200" cy="1470025"/>
          </a:xfrm>
        </p:spPr>
        <p:txBody>
          <a:bodyPr/>
          <a:lstStyle/>
          <a:p>
            <a:pPr algn="ctr"/>
            <a:r>
              <a:rPr lang="en-US" altLang="en-US" sz="5400" dirty="0"/>
              <a:t>Batching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6591" y="1500808"/>
            <a:ext cx="7315200" cy="6096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Batching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6591" y="2368827"/>
            <a:ext cx="7315200" cy="2842591"/>
          </a:xfrm>
        </p:spPr>
        <p:txBody>
          <a:bodyPr/>
          <a:lstStyle/>
          <a:p>
            <a:r>
              <a:rPr lang="en-US" altLang="en-US" dirty="0"/>
              <a:t>Accuracy of weighing</a:t>
            </a:r>
          </a:p>
          <a:p>
            <a:endParaRPr lang="en-US" altLang="en-US" dirty="0"/>
          </a:p>
          <a:p>
            <a:r>
              <a:rPr lang="en-US" altLang="en-US" dirty="0"/>
              <a:t>Compensating for moisture in Aggregates</a:t>
            </a:r>
          </a:p>
          <a:p>
            <a:endParaRPr lang="en-US" altLang="en-US" dirty="0"/>
          </a:p>
          <a:p>
            <a:r>
              <a:rPr lang="en-US" altLang="en-US" dirty="0"/>
              <a:t>Sequencing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9113" y="1427922"/>
            <a:ext cx="7315200" cy="5334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Typical Batching Tolerances (C94)</a:t>
            </a:r>
            <a:endParaRPr lang="en-US" altLang="en-US" sz="3200" dirty="0">
              <a:solidFill>
                <a:srgbClr val="6633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9112" y="2140226"/>
            <a:ext cx="10601739" cy="4191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/>
              <a:t>Cementitious	 		+/- 1%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1400" dirty="0"/>
              <a:t>     (for batches less than 1cy not less than required, up to 4% over)</a:t>
            </a:r>
          </a:p>
          <a:p>
            <a:r>
              <a:rPr lang="en-US" altLang="en-US" dirty="0"/>
              <a:t>Water	                		+/- 1%</a:t>
            </a:r>
          </a:p>
          <a:p>
            <a:r>
              <a:rPr lang="en-US" altLang="en-US" dirty="0"/>
              <a:t>Fine Aggregates      		+/- 2%</a:t>
            </a:r>
          </a:p>
          <a:p>
            <a:r>
              <a:rPr lang="en-US" altLang="en-US" dirty="0"/>
              <a:t>Coarse Aggregates  		+/- 2%</a:t>
            </a:r>
          </a:p>
          <a:p>
            <a:r>
              <a:rPr lang="en-US" altLang="en-US" dirty="0"/>
              <a:t>Cum. Aggregates    		+/- 1%</a:t>
            </a:r>
          </a:p>
          <a:p>
            <a:r>
              <a:rPr lang="en-US" altLang="en-US" dirty="0"/>
              <a:t>Admixes	               		+/- 3% </a:t>
            </a:r>
          </a:p>
          <a:p>
            <a:pPr marL="0" indent="0">
              <a:buNone/>
            </a:pPr>
            <a:r>
              <a:rPr lang="en-US" altLang="en-US" sz="1400" dirty="0"/>
              <a:t>     (or minimum recommended dosage per 100 weight or which ever is greater)			       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8915400" y="457200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dirty="0">
              <a:latin typeface="FluxRegular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DC0A69-4C75-443D-BC7B-F1A5FCAAF962}"/>
              </a:ext>
            </a:extLst>
          </p:cNvPr>
          <p:cNvSpPr txBox="1"/>
          <p:nvPr/>
        </p:nvSpPr>
        <p:spPr>
          <a:xfrm>
            <a:off x="556591" y="2382078"/>
            <a:ext cx="11410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ASTM C94 -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Specifications for ready mix most closely align with our product mix and production concepts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Good starting point for specifications rather than inventing new ones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41EDA7D-6E14-436E-9C21-376CC6841C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6591" y="1563756"/>
            <a:ext cx="10363200" cy="608311"/>
          </a:xfrm>
        </p:spPr>
        <p:txBody>
          <a:bodyPr>
            <a:normAutofit/>
          </a:bodyPr>
          <a:lstStyle/>
          <a:p>
            <a:pPr algn="l" eaLnBrk="1" hangingPunct="1"/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Concrete Production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8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5130" y="1451113"/>
            <a:ext cx="7315200" cy="6096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Accuracy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5130" y="2276062"/>
            <a:ext cx="10774018" cy="3611563"/>
          </a:xfrm>
        </p:spPr>
        <p:txBody>
          <a:bodyPr/>
          <a:lstStyle/>
          <a:p>
            <a:r>
              <a:rPr lang="en-US" altLang="en-US" dirty="0"/>
              <a:t>Scales must hang free</a:t>
            </a:r>
          </a:p>
          <a:p>
            <a:r>
              <a:rPr lang="en-US" altLang="en-US" dirty="0"/>
              <a:t>Scales (gates or valves) must not leak</a:t>
            </a:r>
          </a:p>
          <a:p>
            <a:r>
              <a:rPr lang="en-US" altLang="en-US" dirty="0"/>
              <a:t>Scales must empty completely after each batch</a:t>
            </a:r>
          </a:p>
          <a:p>
            <a:r>
              <a:rPr lang="en-US" altLang="en-US" dirty="0"/>
              <a:t>Zero on scales should be checked on a regular basis</a:t>
            </a:r>
          </a:p>
          <a:p>
            <a:r>
              <a:rPr lang="en-US" altLang="en-US" dirty="0"/>
              <a:t>Calibrate scales annually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4888" y="1499222"/>
            <a:ext cx="10230678" cy="594622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Why Compensate for Moisture in Aggregates?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355575"/>
            <a:ext cx="7315200" cy="3306763"/>
          </a:xfrm>
        </p:spPr>
        <p:txBody>
          <a:bodyPr/>
          <a:lstStyle/>
          <a:p>
            <a:r>
              <a:rPr lang="en-US" altLang="en-US" dirty="0"/>
              <a:t>Batch Consistency</a:t>
            </a:r>
          </a:p>
          <a:p>
            <a:r>
              <a:rPr lang="en-US" altLang="en-US" dirty="0"/>
              <a:t>Predictable strengths </a:t>
            </a:r>
          </a:p>
          <a:p>
            <a:r>
              <a:rPr lang="en-US" altLang="en-US" dirty="0"/>
              <a:t>Production efficiency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319131"/>
            <a:ext cx="9833112" cy="208059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The </a:t>
            </a:r>
            <a:r>
              <a:rPr lang="en-US" altLang="en-US" b="1" u="sng" dirty="0"/>
              <a:t>free moisture </a:t>
            </a:r>
            <a:r>
              <a:rPr lang="en-US" altLang="en-US" dirty="0"/>
              <a:t>must be accounted for when batching our concrete to help control mix costs and to improve its quality and consistency</a:t>
            </a:r>
            <a:endParaRPr lang="en-US" altLang="en-US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CB5A92A-E365-49C1-96AE-0FEECF7C1DC5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Free Moisture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305880"/>
            <a:ext cx="10230678" cy="257754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Consider the amount of water in </a:t>
            </a:r>
            <a:r>
              <a:rPr lang="en-US" altLang="en-US" b="1" dirty="0"/>
              <a:t>1,854</a:t>
            </a:r>
            <a:r>
              <a:rPr lang="en-US" altLang="en-US" dirty="0"/>
              <a:t> pounds of sand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800" dirty="0"/>
              <a:t>    (which is a typical amount of sand for a yard of pipe machine concrete)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/>
              <a:t>   that has </a:t>
            </a:r>
            <a:r>
              <a:rPr lang="en-US" altLang="en-US" b="1" dirty="0"/>
              <a:t>4% </a:t>
            </a:r>
            <a:r>
              <a:rPr lang="en-US" altLang="en-US" dirty="0"/>
              <a:t>total moisture in it and has an absorption of </a:t>
            </a:r>
            <a:r>
              <a:rPr lang="en-US" altLang="en-US" b="1" dirty="0"/>
              <a:t>1%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This gives us free</a:t>
            </a:r>
            <a:r>
              <a:rPr lang="en-US" altLang="en-US" b="1" dirty="0"/>
              <a:t> </a:t>
            </a:r>
            <a:r>
              <a:rPr lang="en-US" altLang="en-US" dirty="0"/>
              <a:t>moisture of </a:t>
            </a:r>
            <a:r>
              <a:rPr lang="en-US" altLang="en-US" b="1" dirty="0"/>
              <a:t>3% </a:t>
            </a:r>
            <a:r>
              <a:rPr lang="en-US" altLang="en-US" dirty="0"/>
              <a:t>(4%-1%)  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643F15-A4F2-4D42-89C1-3653F7A4E500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Free Moisture Example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362200"/>
            <a:ext cx="11078816" cy="398559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At 3% moisture: </a:t>
            </a:r>
          </a:p>
          <a:p>
            <a:pPr>
              <a:lnSpc>
                <a:spcPct val="80000"/>
              </a:lnSpc>
              <a:defRPr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The 1,854 pounds of sand that we weighed up is 1800 pounds of SSD sand and 54 pounds of water  </a:t>
            </a:r>
          </a:p>
          <a:p>
            <a:pPr>
              <a:lnSpc>
                <a:spcPct val="80000"/>
              </a:lnSpc>
              <a:defRPr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Fifty-four pounds of water is 6 ½ gallons (54pounds/8.33 pounds per gallon) of water  </a:t>
            </a:r>
          </a:p>
          <a:p>
            <a:pPr>
              <a:lnSpc>
                <a:spcPct val="80000"/>
              </a:lnSpc>
              <a:defRPr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We are 54 pounds short of sand and we have 54 extra pounds of water  </a:t>
            </a:r>
          </a:p>
          <a:p>
            <a:pPr>
              <a:lnSpc>
                <a:spcPct val="80000"/>
              </a:lnSpc>
              <a:defRPr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If we do not compensate properly for this difference, it will significantly affect the cost and quality of the concrete that we are producing</a:t>
            </a:r>
            <a:r>
              <a:rPr lang="en-US" sz="2400" dirty="0"/>
              <a:t>			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6AF30AD-81DC-47D7-B9DC-2CD5EA3050DB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Free Moisture Example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7" y="2337007"/>
            <a:ext cx="10694503" cy="3611563"/>
          </a:xfrm>
        </p:spPr>
        <p:txBody>
          <a:bodyPr/>
          <a:lstStyle/>
          <a:p>
            <a:pPr marL="342900" lvl="1" indent="-342900">
              <a:buNone/>
              <a:defRPr/>
            </a:pPr>
            <a:r>
              <a:rPr lang="en-US" sz="3200" dirty="0"/>
              <a:t>The old fashioned way</a:t>
            </a:r>
          </a:p>
          <a:p>
            <a:pPr lvl="1">
              <a:defRPr/>
            </a:pPr>
            <a:r>
              <a:rPr lang="en-US" dirty="0"/>
              <a:t>Water Valve (hose)</a:t>
            </a:r>
          </a:p>
          <a:p>
            <a:pPr lvl="1">
              <a:defRPr/>
            </a:pPr>
            <a:r>
              <a:rPr lang="en-US" dirty="0"/>
              <a:t>No compensation for lost (yield) aggregate</a:t>
            </a:r>
          </a:p>
          <a:p>
            <a:pPr lvl="1">
              <a:defRPr/>
            </a:pPr>
            <a:r>
              <a:rPr lang="en-US" dirty="0"/>
              <a:t>Inconsistent mixes (slump)</a:t>
            </a:r>
          </a:p>
          <a:p>
            <a:pPr lvl="1">
              <a:defRPr/>
            </a:pPr>
            <a:r>
              <a:rPr lang="en-US" dirty="0"/>
              <a:t>Inconsistent strengths due to varying batch proportions and W/Cm ratio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1AB651D-B61C-4A10-ABE6-79490FC450FF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Compensating for Moisture in Aggregates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345635"/>
            <a:ext cx="9833112" cy="378052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Daily burn offs of aggregate samples</a:t>
            </a:r>
          </a:p>
          <a:p>
            <a:pPr lvl="1"/>
            <a:r>
              <a:rPr lang="en-US" altLang="en-US" dirty="0"/>
              <a:t>Compensation for moisture in aggregates remains constant as long as moisture does not change between burn offs</a:t>
            </a:r>
          </a:p>
          <a:p>
            <a:pPr lvl="1"/>
            <a:r>
              <a:rPr lang="en-US" altLang="en-US" dirty="0"/>
              <a:t>Can improve batch consistency (slump)</a:t>
            </a:r>
          </a:p>
          <a:p>
            <a:pPr lvl="1"/>
            <a:r>
              <a:rPr lang="en-US" altLang="en-US" dirty="0"/>
              <a:t>Can improve strength consistency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5C61FD9-FEB3-4E07-B60C-F0B48B21B048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919790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Compensating for Moisture in Aggregates without Probes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350259"/>
            <a:ext cx="10933042" cy="36115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Moisture Probes</a:t>
            </a:r>
          </a:p>
          <a:p>
            <a:pPr lvl="1"/>
            <a:r>
              <a:rPr lang="en-US" altLang="en-US" dirty="0"/>
              <a:t>Good batch consistency (Slump)</a:t>
            </a:r>
          </a:p>
          <a:p>
            <a:pPr lvl="1"/>
            <a:r>
              <a:rPr lang="en-US" altLang="en-US" dirty="0"/>
              <a:t>Automatic compensation for Aggregates</a:t>
            </a:r>
          </a:p>
          <a:p>
            <a:pPr lvl="1"/>
            <a:r>
              <a:rPr lang="en-US" altLang="en-US" dirty="0"/>
              <a:t>More consistent strengths</a:t>
            </a:r>
          </a:p>
          <a:p>
            <a:pPr lvl="1"/>
            <a:r>
              <a:rPr lang="en-US" altLang="en-US" dirty="0"/>
              <a:t>Probes need to be calibrated and calibration must be checked on a routine basis based on requirements from your local agencies.</a:t>
            </a:r>
          </a:p>
          <a:p>
            <a:endParaRPr lang="en-US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8998AD9-D804-42C9-89B5-E9E67BE523A9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Compensating for Moisture in Aggregates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91543" y="1585119"/>
          <a:ext cx="7885113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702400" imgH="4406400" progId="AcroExch.Document.7">
                  <p:embed/>
                </p:oleObj>
              </mc:Choice>
              <mc:Fallback>
                <p:oleObj name="Acrobat Document" r:id="rId2" imgW="5702400" imgH="4406400" progId="AcroExch.Document.7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87" t="12358" r="9566" b="13492"/>
                      <a:stretch>
                        <a:fillRect/>
                      </a:stretch>
                    </p:blipFill>
                    <p:spPr bwMode="auto">
                      <a:xfrm>
                        <a:off x="2191543" y="1585119"/>
                        <a:ext cx="7885113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itle 1"/>
          <p:cNvSpPr>
            <a:spLocks noGrp="1"/>
          </p:cNvSpPr>
          <p:nvPr>
            <p:ph type="title" idx="4294967295"/>
          </p:nvPr>
        </p:nvSpPr>
        <p:spPr>
          <a:xfrm>
            <a:off x="1600200" y="76200"/>
            <a:ext cx="9067800" cy="1143000"/>
          </a:xfrm>
        </p:spPr>
        <p:txBody>
          <a:bodyPr/>
          <a:lstStyle/>
          <a:p>
            <a:r>
              <a:rPr lang="en-US" altLang="en-US" sz="3200" dirty="0">
                <a:latin typeface="Arial Black" panose="020B0A04020102020204" pitchFamily="34" charset="0"/>
              </a:rPr>
              <a:t>Microwave Bin Probe Calibration </a:t>
            </a:r>
            <a:r>
              <a:rPr lang="en-US" altLang="en-US" sz="3200" dirty="0">
                <a:latin typeface="Arial Black" panose="020B0A04020102020204" pitchFamily="34" charset="0"/>
                <a:hlinkClick r:id="rId4" action="ppaction://hlinkfile"/>
              </a:rPr>
              <a:t>Plots </a:t>
            </a:r>
            <a:br>
              <a:rPr lang="en-US" altLang="en-US" sz="1400" dirty="0">
                <a:latin typeface="Arial Black" panose="020B0A04020102020204" pitchFamily="34" charset="0"/>
              </a:rPr>
            </a:br>
            <a:endParaRPr lang="en-US" altLang="en-US" sz="3200" dirty="0">
              <a:latin typeface="Arial Black" panose="020B0A04020102020204" pitchFamily="34" charset="0"/>
            </a:endParaRPr>
          </a:p>
        </p:txBody>
      </p:sp>
      <p:sp>
        <p:nvSpPr>
          <p:cNvPr id="1028" name="Content Placeholder 2"/>
          <p:cNvSpPr>
            <a:spLocks noGrp="1"/>
          </p:cNvSpPr>
          <p:nvPr>
            <p:ph idx="4294967295"/>
          </p:nvPr>
        </p:nvSpPr>
        <p:spPr>
          <a:xfrm>
            <a:off x="2438399" y="1021160"/>
            <a:ext cx="7391400" cy="381000"/>
          </a:xfrm>
        </p:spPr>
        <p:txBody>
          <a:bodyPr/>
          <a:lstStyle/>
          <a:p>
            <a:pPr algn="ctr"/>
            <a:r>
              <a:rPr lang="en-US" altLang="en-US" sz="1800" dirty="0"/>
              <a:t>Typical Sand Microwave  Bin Probe Plot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60395" y="1594179"/>
          <a:ext cx="8271209" cy="5111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702400" imgH="4406400" progId="AcroExch.Document.7">
                  <p:embed/>
                </p:oleObj>
              </mc:Choice>
              <mc:Fallback>
                <p:oleObj name="Acrobat Document" r:id="rId2" imgW="5702400" imgH="4406400" progId="AcroExch.Document.7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00" t="11250" r="20833" b="20000"/>
                      <a:stretch>
                        <a:fillRect/>
                      </a:stretch>
                    </p:blipFill>
                    <p:spPr bwMode="auto">
                      <a:xfrm>
                        <a:off x="1960395" y="1594179"/>
                        <a:ext cx="8271209" cy="5111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Content Placeholder 2"/>
          <p:cNvSpPr>
            <a:spLocks noGrp="1"/>
          </p:cNvSpPr>
          <p:nvPr>
            <p:ph idx="4294967295"/>
          </p:nvPr>
        </p:nvSpPr>
        <p:spPr>
          <a:xfrm>
            <a:off x="1981199" y="1143000"/>
            <a:ext cx="8229600" cy="381000"/>
          </a:xfrm>
        </p:spPr>
        <p:txBody>
          <a:bodyPr/>
          <a:lstStyle/>
          <a:p>
            <a:pPr algn="ctr"/>
            <a:r>
              <a:rPr lang="en-US" altLang="en-US" sz="1800" dirty="0"/>
              <a:t>                Typical Rock Microwave Bin Probe Plot</a:t>
            </a:r>
          </a:p>
          <a:p>
            <a:endParaRPr lang="en-US" alt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AF10C1-39FA-4B94-A5BC-BBF835923751}"/>
              </a:ext>
            </a:extLst>
          </p:cNvPr>
          <p:cNvSpPr txBox="1">
            <a:spLocks/>
          </p:cNvSpPr>
          <p:nvPr/>
        </p:nvSpPr>
        <p:spPr>
          <a:xfrm>
            <a:off x="1600200" y="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Arial Black" panose="020B0A04020102020204" pitchFamily="34" charset="0"/>
              </a:rPr>
              <a:t>Microwave Bin Probe Calibration </a:t>
            </a:r>
            <a:r>
              <a:rPr lang="en-US" altLang="en-US" sz="3200" dirty="0">
                <a:latin typeface="Arial Black" panose="020B0A04020102020204" pitchFamily="34" charset="0"/>
                <a:hlinkClick r:id="rId4" action="ppaction://hlinkfile"/>
              </a:rPr>
              <a:t>Plots </a:t>
            </a:r>
            <a:br>
              <a:rPr lang="en-US" altLang="en-US" sz="1400" dirty="0">
                <a:latin typeface="Arial Black" panose="020B0A04020102020204" pitchFamily="34" charset="0"/>
              </a:rPr>
            </a:br>
            <a:endParaRPr lang="en-US" altLang="en-US" sz="3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26D8F0-7F90-481F-9342-D7C7D267F46C}"/>
              </a:ext>
            </a:extLst>
          </p:cNvPr>
          <p:cNvSpPr txBox="1"/>
          <p:nvPr/>
        </p:nvSpPr>
        <p:spPr>
          <a:xfrm>
            <a:off x="869674" y="1408871"/>
            <a:ext cx="643227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Redi-mix Requirements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Consistent Aggregates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Aggregates Stored Properly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Accurate Mix Proportions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Consistently Mixed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Transported to the forms</a:t>
            </a:r>
            <a:endParaRPr lang="en-US" dirty="0"/>
          </a:p>
        </p:txBody>
      </p:sp>
      <p:pic>
        <p:nvPicPr>
          <p:cNvPr id="5" name="Picture 2" descr="http://www.thorglobal.ca/data/product-photos/71-1000.jpg">
            <a:extLst>
              <a:ext uri="{FF2B5EF4-FFF2-40B4-BE49-F238E27FC236}">
                <a16:creationId xmlns:a16="http://schemas.microsoft.com/office/drawing/2014/main" id="{E99B6BFE-E82E-4B0D-B705-E1BAF6C87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3999"/>
          <a:stretch>
            <a:fillRect/>
          </a:stretch>
        </p:blipFill>
        <p:spPr bwMode="auto">
          <a:xfrm>
            <a:off x="9324932" y="1301896"/>
            <a:ext cx="2357229" cy="157120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gg Storage 1">
            <a:extLst>
              <a:ext uri="{FF2B5EF4-FFF2-40B4-BE49-F238E27FC236}">
                <a16:creationId xmlns:a16="http://schemas.microsoft.com/office/drawing/2014/main" id="{469BBA7F-74B7-43CE-9CDC-0CC5BE649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1" t="43750" b="19583"/>
          <a:stretch/>
        </p:blipFill>
        <p:spPr bwMode="auto">
          <a:xfrm>
            <a:off x="6660482" y="2144229"/>
            <a:ext cx="2357229" cy="145773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10095-411D-4849-9133-3EC5109AF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t="34967" r="41180" b="25749"/>
          <a:stretch/>
        </p:blipFill>
        <p:spPr>
          <a:xfrm>
            <a:off x="9349037" y="3047999"/>
            <a:ext cx="2333125" cy="1747112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8" name="Picture 1027" descr="BM7">
            <a:extLst>
              <a:ext uri="{FF2B5EF4-FFF2-40B4-BE49-F238E27FC236}">
                <a16:creationId xmlns:a16="http://schemas.microsoft.com/office/drawing/2014/main" id="{A217B485-6E13-486C-9C58-37A35E6E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59" y="3921555"/>
            <a:ext cx="1925274" cy="19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lying Bucket Concrete Delivery System at Madison Pipe - YouTube">
            <a:extLst>
              <a:ext uri="{FF2B5EF4-FFF2-40B4-BE49-F238E27FC236}">
                <a16:creationId xmlns:a16="http://schemas.microsoft.com/office/drawing/2014/main" id="{84CEDB64-E595-4159-B334-0DBE4306F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16499" r="5383"/>
          <a:stretch/>
        </p:blipFill>
        <p:spPr bwMode="auto">
          <a:xfrm>
            <a:off x="9349037" y="4970012"/>
            <a:ext cx="2333125" cy="1367101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99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162321" y="1384940"/>
          <a:ext cx="7714957" cy="532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702400" imgH="4406400" progId="AcroExch.Document.7">
                  <p:embed/>
                </p:oleObj>
              </mc:Choice>
              <mc:Fallback>
                <p:oleObj name="Acrobat Document" r:id="rId2" imgW="5702400" imgH="4406400" progId="AcroExch.Document.7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723" t="10399" r="20168" b="20270"/>
                      <a:stretch>
                        <a:fillRect/>
                      </a:stretch>
                    </p:blipFill>
                    <p:spPr bwMode="auto">
                      <a:xfrm>
                        <a:off x="2162321" y="1384940"/>
                        <a:ext cx="7714957" cy="5320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3848100" y="922977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Shifts in Probe Calibrations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E297F5-BDBE-4599-AF7F-F698BF148D88}"/>
              </a:ext>
            </a:extLst>
          </p:cNvPr>
          <p:cNvSpPr txBox="1">
            <a:spLocks/>
          </p:cNvSpPr>
          <p:nvPr/>
        </p:nvSpPr>
        <p:spPr>
          <a:xfrm>
            <a:off x="1600200" y="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Arial Black" panose="020B0A04020102020204" pitchFamily="34" charset="0"/>
              </a:rPr>
              <a:t>Microwave Bin Probe Calibration </a:t>
            </a:r>
            <a:r>
              <a:rPr lang="en-US" altLang="en-US" sz="3200" dirty="0">
                <a:latin typeface="Arial Black" panose="020B0A04020102020204" pitchFamily="34" charset="0"/>
                <a:hlinkClick r:id="rId4" action="ppaction://hlinkfile"/>
              </a:rPr>
              <a:t>Plots </a:t>
            </a:r>
            <a:br>
              <a:rPr lang="en-US" altLang="en-US" sz="1400" dirty="0">
                <a:latin typeface="Arial Black" panose="020B0A04020102020204" pitchFamily="34" charset="0"/>
              </a:rPr>
            </a:br>
            <a:endParaRPr lang="en-US" altLang="en-US" sz="3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92769" y="2590800"/>
            <a:ext cx="3429000" cy="3048000"/>
          </a:xfrm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Aggregates</a:t>
            </a:r>
          </a:p>
          <a:p>
            <a:pPr>
              <a:buFontTx/>
              <a:buChar char="•"/>
            </a:pPr>
            <a:r>
              <a:rPr lang="en-US" altLang="en-US" dirty="0"/>
              <a:t>Cementitious</a:t>
            </a:r>
          </a:p>
          <a:p>
            <a:pPr>
              <a:buFontTx/>
              <a:buChar char="•"/>
            </a:pPr>
            <a:r>
              <a:rPr lang="en-US" altLang="en-US" dirty="0"/>
              <a:t>Water</a:t>
            </a:r>
          </a:p>
          <a:p>
            <a:pPr>
              <a:buFontTx/>
              <a:buChar char="•"/>
            </a:pPr>
            <a:r>
              <a:rPr lang="en-US" altLang="en-US" dirty="0"/>
              <a:t>Admixtures </a:t>
            </a:r>
            <a:r>
              <a:rPr lang="en-US" altLang="en-US" sz="1600" dirty="0"/>
              <a:t>(per admix manufacturer recommendation)</a:t>
            </a:r>
          </a:p>
          <a:p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274169" y="2590800"/>
            <a:ext cx="3505200" cy="3048000"/>
          </a:xfrm>
          <a:prstGeom prst="rect">
            <a:avLst/>
          </a:prstGeom>
          <a:noFill/>
          <a:ln w="539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ct val="25000"/>
              </a:spcAft>
              <a:buFontTx/>
              <a:buChar char="•"/>
              <a:defRPr/>
            </a:pPr>
            <a:endParaRPr lang="en-US" sz="2800" kern="0" dirty="0"/>
          </a:p>
          <a:p>
            <a:pPr marL="342900" indent="-342900">
              <a:lnSpc>
                <a:spcPct val="9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en-US" sz="2800" kern="0" dirty="0"/>
              <a:t>Aggregates</a:t>
            </a:r>
          </a:p>
          <a:p>
            <a:pPr marL="342900" indent="-342900">
              <a:lnSpc>
                <a:spcPct val="9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en-US" sz="2800" kern="0" dirty="0"/>
              <a:t>Water</a:t>
            </a:r>
          </a:p>
          <a:p>
            <a:pPr marL="342900" indent="-342900">
              <a:lnSpc>
                <a:spcPct val="9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en-US" sz="2800" kern="0" dirty="0"/>
              <a:t>Cementitious</a:t>
            </a:r>
          </a:p>
          <a:p>
            <a:pPr marL="342900" indent="-342900">
              <a:lnSpc>
                <a:spcPct val="9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en-US" sz="2800" kern="0" dirty="0"/>
              <a:t>Admixtures </a:t>
            </a:r>
            <a:r>
              <a:rPr lang="en-US" sz="1600" kern="0" dirty="0"/>
              <a:t>(per admix manufacturer recommendation)</a:t>
            </a:r>
          </a:p>
          <a:p>
            <a:pPr marL="342900" indent="-342900">
              <a:lnSpc>
                <a:spcPct val="90000"/>
              </a:lnSpc>
              <a:spcAft>
                <a:spcPct val="25000"/>
              </a:spcAft>
              <a:buFontTx/>
              <a:buChar char="•"/>
              <a:defRPr/>
            </a:pPr>
            <a:endParaRPr lang="en-US" sz="3200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16969" y="57912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ct val="25000"/>
              </a:spcAft>
              <a:defRPr/>
            </a:pPr>
            <a:r>
              <a:rPr lang="en-US" sz="2800" b="1" kern="0" dirty="0"/>
              <a:t>OR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0FE097F-0637-482F-B252-B72C154B45BB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Sequencing (per manufacturer’s recommendation)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nimBg="1"/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198712"/>
            <a:ext cx="10756890" cy="3611563"/>
          </a:xfrm>
        </p:spPr>
        <p:txBody>
          <a:bodyPr>
            <a:normAutofit/>
          </a:bodyPr>
          <a:lstStyle/>
          <a:p>
            <a:r>
              <a:rPr lang="en-US" altLang="en-US" dirty="0"/>
              <a:t>Depends on Mixing system</a:t>
            </a:r>
          </a:p>
          <a:p>
            <a:r>
              <a:rPr lang="en-US" altLang="en-US" dirty="0"/>
              <a:t>Generally cement should be discharged when all aggregates and water are in mixer</a:t>
            </a:r>
          </a:p>
          <a:p>
            <a:r>
              <a:rPr lang="en-US" altLang="en-US" dirty="0"/>
              <a:t>If cement balling occurs cement should be discharged sooner or later depending on your mixer</a:t>
            </a:r>
          </a:p>
          <a:p>
            <a:r>
              <a:rPr lang="en-US" altLang="en-US" dirty="0"/>
              <a:t>Ask your mixing manufacturer for a recommended sequence and timing schedule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17AB71A-651F-4FDB-A946-2F8DA3EF583B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Sequencing Cement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514601"/>
            <a:ext cx="9833112" cy="3611563"/>
          </a:xfrm>
        </p:spPr>
        <p:txBody>
          <a:bodyPr/>
          <a:lstStyle/>
          <a:p>
            <a:r>
              <a:rPr lang="en-US" altLang="en-US" dirty="0"/>
              <a:t>Mix Consistency</a:t>
            </a:r>
          </a:p>
          <a:p>
            <a:endParaRPr lang="en-US" altLang="en-US" dirty="0"/>
          </a:p>
          <a:p>
            <a:r>
              <a:rPr lang="en-US" altLang="en-US" dirty="0"/>
              <a:t>Reducing the amount of additive added (cost)</a:t>
            </a:r>
          </a:p>
          <a:p>
            <a:endParaRPr lang="en-US" altLang="en-US" dirty="0"/>
          </a:p>
          <a:p>
            <a:r>
              <a:rPr lang="en-US" altLang="en-US" dirty="0"/>
              <a:t>How it affects the probe readings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1B43A6E-9623-4B94-B642-0032A9F54412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Why does the Sequencing of Admixtures matter?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350259"/>
            <a:ext cx="10855364" cy="3611563"/>
          </a:xfrm>
        </p:spPr>
        <p:txBody>
          <a:bodyPr/>
          <a:lstStyle/>
          <a:p>
            <a:r>
              <a:rPr lang="en-US" altLang="en-US" dirty="0"/>
              <a:t>Air entraining should be added with the mix water or aggregates </a:t>
            </a:r>
          </a:p>
          <a:p>
            <a:endParaRPr lang="en-US" altLang="en-US" dirty="0"/>
          </a:p>
          <a:p>
            <a:r>
              <a:rPr lang="en-US" altLang="en-US" dirty="0"/>
              <a:t>Air entraining should be mixed with aggregates for a few seconds before adding cement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744F9DB-E943-41F7-98FB-1BE4D3641534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Air Entrainment Sequencing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504049"/>
            <a:ext cx="9833112" cy="1763151"/>
          </a:xfrm>
        </p:spPr>
        <p:txBody>
          <a:bodyPr/>
          <a:lstStyle/>
          <a:p>
            <a:r>
              <a:rPr lang="en-US" altLang="en-US" dirty="0"/>
              <a:t>Should be added with the aggregates and water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5E3280E-116E-49AE-8FBC-193860636260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Lubricant/Surfactant Sequencing (Dry Cast)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7" y="2504049"/>
            <a:ext cx="10630281" cy="1915551"/>
          </a:xfrm>
        </p:spPr>
        <p:txBody>
          <a:bodyPr/>
          <a:lstStyle/>
          <a:p>
            <a:r>
              <a:rPr lang="en-US" altLang="en-US" dirty="0"/>
              <a:t>Water Reducers should be added with the mix water after the air entraining is done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738AF5-52C2-4F50-AE81-F52C32966B5F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Water Reducer Sequencing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447778"/>
            <a:ext cx="10672484" cy="2505222"/>
          </a:xfrm>
        </p:spPr>
        <p:txBody>
          <a:bodyPr/>
          <a:lstStyle/>
          <a:p>
            <a:r>
              <a:rPr lang="en-US" altLang="en-US" dirty="0"/>
              <a:t>High Range Water Reducers should be added at the end of the batch after all ingredients are thoroughly mixed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1B9B439-C1FB-4261-AB4D-EF097592C887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1066380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900" dirty="0"/>
              <a:t>High Range Water Reducer (Super/Superplasticizer) Sequencing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7" y="2312587"/>
            <a:ext cx="10911635" cy="2362200"/>
          </a:xfrm>
        </p:spPr>
        <p:txBody>
          <a:bodyPr/>
          <a:lstStyle/>
          <a:p>
            <a:r>
              <a:rPr lang="en-US" altLang="en-US" u="sng" dirty="0"/>
              <a:t>Always</a:t>
            </a:r>
            <a:r>
              <a:rPr lang="en-US" altLang="en-US" dirty="0"/>
              <a:t> work with your admixture supplier when you have batching sequence questions or issues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56B0B66-3BB7-45F1-A353-0FEF075020F1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Admixture Sequencing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54E8D83-F203-4B02-B1E8-A045CC239D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8429" y="1463040"/>
          <a:ext cx="9395141" cy="4755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023820" imgH="4061350" progId="Excel.Sheet.12">
                  <p:embed/>
                </p:oleObj>
              </mc:Choice>
              <mc:Fallback>
                <p:oleObj name="Worksheet" r:id="rId2" imgW="8023820" imgH="4061350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54E8D83-F203-4B02-B1E8-A045CC239D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8429" y="1463040"/>
                        <a:ext cx="9395141" cy="4755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298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91339" y="2998971"/>
            <a:ext cx="4648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dirty="0"/>
              <a:t>Material Handling</a:t>
            </a:r>
          </a:p>
          <a:p>
            <a:pPr algn="ctr"/>
            <a:r>
              <a:rPr lang="en-US" altLang="en-US" sz="4000" dirty="0"/>
              <a:t>Batching</a:t>
            </a:r>
          </a:p>
          <a:p>
            <a:pPr algn="ctr"/>
            <a:r>
              <a:rPr lang="en-US" altLang="en-US" sz="4000" dirty="0"/>
              <a:t>Mixing</a:t>
            </a:r>
          </a:p>
          <a:p>
            <a:pPr algn="ctr"/>
            <a:r>
              <a:rPr lang="en-US" altLang="en-US" sz="4000" dirty="0"/>
              <a:t>Transporting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559E84C-B48D-4045-96E1-D0585927EB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6591" y="1563756"/>
            <a:ext cx="10363200" cy="608311"/>
          </a:xfrm>
        </p:spPr>
        <p:txBody>
          <a:bodyPr>
            <a:noAutofit/>
          </a:bodyPr>
          <a:lstStyle/>
          <a:p>
            <a:pPr eaLnBrk="1" hangingPunct="1"/>
            <a:r>
              <a:rPr lang="de-CH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Concrete Production Topics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0031EF-DC48-48FA-9946-15171F6069BF}"/>
              </a:ext>
            </a:extLst>
          </p:cNvPr>
          <p:cNvSpPr txBox="1"/>
          <p:nvPr/>
        </p:nvSpPr>
        <p:spPr>
          <a:xfrm>
            <a:off x="957469" y="2557671"/>
            <a:ext cx="10277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is important to understand the effect of time on your concrete.  The workability and quality of the concrete will deteriorate particularly in hot weather</a:t>
            </a:r>
          </a:p>
        </p:txBody>
      </p:sp>
    </p:spTree>
    <p:extLst>
      <p:ext uri="{BB962C8B-B14F-4D97-AF65-F5344CB8AC3E}">
        <p14:creationId xmlns:p14="http://schemas.microsoft.com/office/powerpoint/2010/main" val="3636476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A55D02-AB00-496B-BAE0-DF7AD8453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1828800" y="63801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08F4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www.concrete-pipe.org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CF42C-B43C-4A37-97B8-40FBA6D44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16" y="288387"/>
            <a:ext cx="8374967" cy="6281225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88224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0"/>
          <p:cNvSpPr>
            <a:spLocks noGrp="1" noChangeArrowheads="1"/>
          </p:cNvSpPr>
          <p:nvPr>
            <p:ph type="ctrTitle" idx="4294967295"/>
          </p:nvPr>
        </p:nvSpPr>
        <p:spPr>
          <a:xfrm>
            <a:off x="2590800" y="2356541"/>
            <a:ext cx="7010400" cy="1470025"/>
          </a:xfrm>
        </p:spPr>
        <p:txBody>
          <a:bodyPr/>
          <a:lstStyle/>
          <a:p>
            <a:pPr algn="ctr" eaLnBrk="1" hangingPunct="1"/>
            <a:r>
              <a:rPr lang="en-US" altLang="en-US" sz="5400" dirty="0"/>
              <a:t>Mixers</a:t>
            </a:r>
            <a:br>
              <a:rPr lang="en-US" altLang="en-US" dirty="0"/>
            </a:br>
            <a:endParaRPr lang="en-US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514601"/>
            <a:ext cx="9833112" cy="3611563"/>
          </a:xfrm>
        </p:spPr>
        <p:txBody>
          <a:bodyPr/>
          <a:lstStyle/>
          <a:p>
            <a:r>
              <a:rPr lang="en-US" altLang="en-US" dirty="0"/>
              <a:t>Quantity of concrete needed per day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/>
              <a:t>Quantity of concrete needed per hour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924800" y="457200"/>
            <a:ext cx="274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 dirty="0">
              <a:latin typeface="FluxRegular" pitchFamily="2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743352A-047B-4689-835D-7EEF29D19443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Mixer Output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4888" y="2514601"/>
            <a:ext cx="10137912" cy="3611563"/>
          </a:xfrm>
        </p:spPr>
        <p:txBody>
          <a:bodyPr/>
          <a:lstStyle/>
          <a:p>
            <a:r>
              <a:rPr lang="en-US" altLang="en-US" dirty="0"/>
              <a:t>Output is measured in:</a:t>
            </a:r>
          </a:p>
          <a:p>
            <a:pPr lvl="2"/>
            <a:r>
              <a:rPr lang="en-US" altLang="en-US" sz="2700" dirty="0"/>
              <a:t>ft</a:t>
            </a:r>
            <a:r>
              <a:rPr lang="en-US" altLang="en-US" sz="2700" baseline="30000" dirty="0"/>
              <a:t>3</a:t>
            </a:r>
          </a:p>
          <a:p>
            <a:pPr lvl="2"/>
            <a:r>
              <a:rPr lang="en-US" altLang="en-US" sz="2700" dirty="0"/>
              <a:t>yd</a:t>
            </a:r>
            <a:r>
              <a:rPr lang="en-US" altLang="en-US" sz="2700" baseline="30000" dirty="0"/>
              <a:t>3</a:t>
            </a:r>
          </a:p>
          <a:p>
            <a:pPr lvl="2"/>
            <a:r>
              <a:rPr lang="en-US" altLang="en-US" sz="2700" dirty="0"/>
              <a:t>m</a:t>
            </a:r>
            <a:r>
              <a:rPr lang="en-US" altLang="en-US" sz="2700" baseline="30000" dirty="0"/>
              <a:t>3</a:t>
            </a:r>
          </a:p>
          <a:p>
            <a:pPr lvl="1"/>
            <a:r>
              <a:rPr lang="en-US" altLang="en-US" b="1" dirty="0"/>
              <a:t>Typically 2/3 of rated capacity!!!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600" dirty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8991600" y="533400"/>
            <a:ext cx="167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000" dirty="0">
              <a:latin typeface="FluxRegular" pitchFamily="2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561C9FF-89AC-4716-8F2D-32897A624053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Mixer Output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385391"/>
            <a:ext cx="10671312" cy="3435973"/>
          </a:xfrm>
        </p:spPr>
        <p:txBody>
          <a:bodyPr/>
          <a:lstStyle/>
          <a:p>
            <a:r>
              <a:rPr lang="en-US" altLang="en-US" dirty="0"/>
              <a:t>Paddle Mixers</a:t>
            </a:r>
          </a:p>
          <a:p>
            <a:r>
              <a:rPr lang="en-US" altLang="en-US" dirty="0"/>
              <a:t>Ribbon/Spiral Blade Mixers</a:t>
            </a:r>
          </a:p>
          <a:p>
            <a:r>
              <a:rPr lang="en-US" altLang="en-US" dirty="0"/>
              <a:t>Pan Mixers</a:t>
            </a:r>
          </a:p>
          <a:p>
            <a:pPr lvl="1"/>
            <a:r>
              <a:rPr lang="en-US" altLang="en-US" sz="2500" dirty="0"/>
              <a:t>     Counter-Current</a:t>
            </a:r>
          </a:p>
          <a:p>
            <a:pPr lvl="2"/>
            <a:r>
              <a:rPr lang="en-US" altLang="en-US" dirty="0"/>
              <a:t>Rotating Pan</a:t>
            </a:r>
          </a:p>
          <a:p>
            <a:pPr lvl="2"/>
            <a:r>
              <a:rPr lang="en-US" altLang="en-US" dirty="0"/>
              <a:t>Stationary Pan</a:t>
            </a:r>
          </a:p>
          <a:p>
            <a:r>
              <a:rPr lang="en-US" altLang="en-US" dirty="0"/>
              <a:t>Twin-Shaft Mixers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8839200" y="4572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 dirty="0">
              <a:latin typeface="FluxRegular" pitchFamily="2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A31D733-A73F-437F-BDC5-D37A06D56071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Common Types of Mixers</a:t>
            </a:r>
          </a:p>
        </p:txBody>
      </p:sp>
      <p:pic>
        <p:nvPicPr>
          <p:cNvPr id="10244" name="Picture 4" descr="Serving bearings and receiving sorbet in... - Concrete Mixer ...">
            <a:extLst>
              <a:ext uri="{FF2B5EF4-FFF2-40B4-BE49-F238E27FC236}">
                <a16:creationId xmlns:a16="http://schemas.microsoft.com/office/drawing/2014/main" id="{58ECEB3F-D4C0-4EAC-B64A-B71FDFF27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45"/>
          <a:stretch/>
        </p:blipFill>
        <p:spPr bwMode="auto">
          <a:xfrm>
            <a:off x="7234311" y="1784294"/>
            <a:ext cx="4271889" cy="357448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ixer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599"/>
            <a:ext cx="8491159" cy="640080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8382000" y="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 b="1" dirty="0">
              <a:latin typeface="FluxRegular" pitchFamily="2" charset="0"/>
            </a:endParaRPr>
          </a:p>
        </p:txBody>
      </p:sp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3657600" y="5510213"/>
            <a:ext cx="487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/>
              <a:t>PADDLE MIXER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26_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97" y="196947"/>
            <a:ext cx="8618806" cy="646410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8915400" y="228600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 b="1" dirty="0">
              <a:latin typeface="FluxRegular" pitchFamily="2" charset="0"/>
            </a:endParaRPr>
          </a:p>
        </p:txBody>
      </p:sp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4114800" y="5510213"/>
            <a:ext cx="39624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/>
              <a:t>RIBBON MIXER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28_28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19" y="303688"/>
            <a:ext cx="8406162" cy="625062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8915400" y="228600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 dirty="0">
              <a:latin typeface="FluxRegular" pitchFamily="2" charset="0"/>
            </a:endParaRPr>
          </a:p>
        </p:txBody>
      </p:sp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3752557" y="5510352"/>
            <a:ext cx="468688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/>
              <a:t>TURBINE MIXER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8915400" y="0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 b="1" dirty="0">
              <a:latin typeface="FluxRegular" pitchFamily="2" charset="0"/>
            </a:endParaRPr>
          </a:p>
        </p:txBody>
      </p:sp>
      <p:pic>
        <p:nvPicPr>
          <p:cNvPr id="52227" name="Picture 5" descr="Ocmer SF planetary concrete mixer ni-hard paddles, discharge 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60" y="420590"/>
            <a:ext cx="7955279" cy="601682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3512660" y="5565582"/>
            <a:ext cx="516667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/>
              <a:t>COUNTER CURRENT MIXER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 txBox="1">
            <a:spLocks noChangeArrowheads="1"/>
          </p:cNvSpPr>
          <p:nvPr/>
        </p:nvSpPr>
        <p:spPr bwMode="auto">
          <a:xfrm>
            <a:off x="2971800" y="2057400"/>
            <a:ext cx="6248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b="1" dirty="0"/>
              <a:t>Material Storage</a:t>
            </a:r>
          </a:p>
          <a:p>
            <a:pPr algn="ctr"/>
            <a:r>
              <a:rPr lang="en-US" altLang="en-US" sz="5400" b="1" dirty="0"/>
              <a:t> And</a:t>
            </a:r>
          </a:p>
          <a:p>
            <a:pPr algn="ctr"/>
            <a:r>
              <a:rPr lang="en-US" altLang="en-US" sz="5400" b="1" dirty="0"/>
              <a:t> Handling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29_29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74" y="302455"/>
            <a:ext cx="8337452" cy="625308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8915400" y="228600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 b="1" dirty="0">
              <a:latin typeface="FluxRegular" pitchFamily="2" charset="0"/>
            </a:endParaRP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4419600" y="5510213"/>
            <a:ext cx="33528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/>
              <a:t>PAN MIXER</a:t>
            </a:r>
          </a:p>
        </p:txBody>
      </p:sp>
      <p:sp>
        <p:nvSpPr>
          <p:cNvPr id="54277" name="Right Arrow 4"/>
          <p:cNvSpPr>
            <a:spLocks noChangeArrowheads="1"/>
          </p:cNvSpPr>
          <p:nvPr/>
        </p:nvSpPr>
        <p:spPr bwMode="auto">
          <a:xfrm>
            <a:off x="3124200" y="762000"/>
            <a:ext cx="1295400" cy="5334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Twin Shaft Mix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52" y="423789"/>
            <a:ext cx="8013895" cy="601042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2989970" y="5508076"/>
            <a:ext cx="621205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/>
              <a:t>TWIN SHAFT MIXER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0"/>
          <p:cNvSpPr>
            <a:spLocks noGrp="1" noChangeArrowheads="1"/>
          </p:cNvSpPr>
          <p:nvPr>
            <p:ph type="ctrTitle" idx="4294967295"/>
          </p:nvPr>
        </p:nvSpPr>
        <p:spPr>
          <a:xfrm>
            <a:off x="2590800" y="2399611"/>
            <a:ext cx="7010400" cy="1470025"/>
          </a:xfrm>
        </p:spPr>
        <p:txBody>
          <a:bodyPr/>
          <a:lstStyle/>
          <a:p>
            <a:pPr eaLnBrk="1" hangingPunct="1"/>
            <a:r>
              <a:rPr lang="en-US" altLang="en-US" sz="5400" dirty="0"/>
              <a:t>Concrete Transport</a:t>
            </a:r>
            <a:br>
              <a:rPr lang="en-US" altLang="en-US" dirty="0"/>
            </a:br>
            <a:endParaRPr lang="en-US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building, bicycle&#10;&#10;Description automatically generated">
            <a:extLst>
              <a:ext uri="{FF2B5EF4-FFF2-40B4-BE49-F238E27FC236}">
                <a16:creationId xmlns:a16="http://schemas.microsoft.com/office/drawing/2014/main" id="{B93F3C09-49E8-445C-8B67-1D78D8458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83" y="1423361"/>
            <a:ext cx="8537033" cy="479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82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6781800" y="457200"/>
            <a:ext cx="388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4000" dirty="0">
              <a:latin typeface="FluxRegular" pitchFamily="2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393950" y="1751496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FluxRegular" pitchFamily="2" charset="0"/>
              </a:rPr>
              <a:t>Discharge into center of bucket or hopper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6515100" y="5758415"/>
            <a:ext cx="175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dirty="0">
                <a:latin typeface="FluxRegular" pitchFamily="2" charset="0"/>
              </a:rPr>
              <a:t>Incorrect</a:t>
            </a:r>
            <a:endParaRPr lang="en-US" altLang="en-US" sz="4000" dirty="0">
              <a:latin typeface="FluxRegular" pitchFamily="2" charset="0"/>
            </a:endParaRPr>
          </a:p>
        </p:txBody>
      </p:sp>
      <p:sp>
        <p:nvSpPr>
          <p:cNvPr id="58374" name="Rectangle 8"/>
          <p:cNvSpPr>
            <a:spLocks noChangeArrowheads="1"/>
          </p:cNvSpPr>
          <p:nvPr/>
        </p:nvSpPr>
        <p:spPr bwMode="auto">
          <a:xfrm>
            <a:off x="3641035" y="5925896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latin typeface="FluxRegular" pitchFamily="2" charset="0"/>
              </a:rPr>
              <a:t>Correct</a:t>
            </a:r>
          </a:p>
        </p:txBody>
      </p:sp>
      <p:sp>
        <p:nvSpPr>
          <p:cNvPr id="9" name="Trapezoid 8"/>
          <p:cNvSpPr/>
          <p:nvPr/>
        </p:nvSpPr>
        <p:spPr bwMode="auto">
          <a:xfrm rot="10800000">
            <a:off x="3276600" y="4648200"/>
            <a:ext cx="2209800" cy="1066800"/>
          </a:xfrm>
          <a:prstGeom prst="trapezoid">
            <a:avLst>
              <a:gd name="adj" fmla="val 79048"/>
            </a:avLst>
          </a:prstGeom>
          <a:blipFill>
            <a:blip r:embed="rId2" cstate="print"/>
            <a:tile tx="0" ty="0" sx="100000" sy="100000" flip="none" algn="tl"/>
          </a:blip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Trapezoid 9"/>
          <p:cNvSpPr/>
          <p:nvPr/>
        </p:nvSpPr>
        <p:spPr bwMode="auto">
          <a:xfrm rot="10800000">
            <a:off x="6477000" y="4648200"/>
            <a:ext cx="2209800" cy="1066800"/>
          </a:xfrm>
          <a:prstGeom prst="trapezoid">
            <a:avLst>
              <a:gd name="adj" fmla="val 80239"/>
            </a:avLst>
          </a:prstGeom>
          <a:blipFill>
            <a:blip r:embed="rId2" cstate="print"/>
            <a:tile tx="0" ty="0" sx="100000" sy="100000" flip="none" algn="tl"/>
          </a:blip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3276600" y="3429000"/>
            <a:ext cx="2209800" cy="1219200"/>
          </a:xfrm>
          <a:prstGeom prst="rect">
            <a:avLst/>
          </a:prstGeom>
          <a:solidFill>
            <a:schemeClr val="accent1"/>
          </a:solidFill>
          <a:ln w="349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34" name="Block Arc 33"/>
          <p:cNvSpPr/>
          <p:nvPr/>
        </p:nvSpPr>
        <p:spPr bwMode="auto">
          <a:xfrm rot="12147914">
            <a:off x="3921125" y="5715000"/>
            <a:ext cx="457200" cy="304800"/>
          </a:xfrm>
          <a:prstGeom prst="block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5" name="Block Arc 34"/>
          <p:cNvSpPr/>
          <p:nvPr/>
        </p:nvSpPr>
        <p:spPr bwMode="auto">
          <a:xfrm rot="19912329" flipV="1">
            <a:off x="4373563" y="5732464"/>
            <a:ext cx="457200" cy="242887"/>
          </a:xfrm>
          <a:prstGeom prst="block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6" name="Block Arc 35"/>
          <p:cNvSpPr/>
          <p:nvPr/>
        </p:nvSpPr>
        <p:spPr bwMode="auto">
          <a:xfrm rot="9565323">
            <a:off x="7583488" y="5708650"/>
            <a:ext cx="457200" cy="304800"/>
          </a:xfrm>
          <a:prstGeom prst="block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7" name="Block Arc 36"/>
          <p:cNvSpPr/>
          <p:nvPr/>
        </p:nvSpPr>
        <p:spPr bwMode="auto">
          <a:xfrm rot="12212195">
            <a:off x="7121525" y="5718175"/>
            <a:ext cx="457200" cy="304800"/>
          </a:xfrm>
          <a:prstGeom prst="block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8382" name="Rectangle 37"/>
          <p:cNvSpPr>
            <a:spLocks noChangeArrowheads="1"/>
          </p:cNvSpPr>
          <p:nvPr/>
        </p:nvSpPr>
        <p:spPr bwMode="auto">
          <a:xfrm>
            <a:off x="6477000" y="3429000"/>
            <a:ext cx="2209800" cy="1219200"/>
          </a:xfrm>
          <a:prstGeom prst="rect">
            <a:avLst/>
          </a:prstGeom>
          <a:solidFill>
            <a:schemeClr val="accent1"/>
          </a:solidFill>
          <a:ln w="349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83" name="Rectangle 38"/>
          <p:cNvSpPr>
            <a:spLocks noChangeArrowheads="1"/>
          </p:cNvSpPr>
          <p:nvPr/>
        </p:nvSpPr>
        <p:spPr bwMode="auto">
          <a:xfrm>
            <a:off x="4114800" y="5715000"/>
            <a:ext cx="533400" cy="228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84" name="Rectangle 39"/>
          <p:cNvSpPr>
            <a:spLocks noChangeArrowheads="1"/>
          </p:cNvSpPr>
          <p:nvPr/>
        </p:nvSpPr>
        <p:spPr bwMode="auto">
          <a:xfrm>
            <a:off x="7315200" y="5715000"/>
            <a:ext cx="533400" cy="228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85" name="Freeform 41"/>
          <p:cNvSpPr>
            <a:spLocks/>
          </p:cNvSpPr>
          <p:nvPr/>
        </p:nvSpPr>
        <p:spPr bwMode="auto">
          <a:xfrm>
            <a:off x="3276600" y="2703514"/>
            <a:ext cx="2146300" cy="2058987"/>
          </a:xfrm>
          <a:custGeom>
            <a:avLst/>
            <a:gdLst>
              <a:gd name="T0" fmla="*/ 0 w 2146300"/>
              <a:gd name="T1" fmla="*/ 1919437 h 2058903"/>
              <a:gd name="T2" fmla="*/ 165100 w 2146300"/>
              <a:gd name="T3" fmla="*/ 1805125 h 2058903"/>
              <a:gd name="T4" fmla="*/ 304800 w 2146300"/>
              <a:gd name="T5" fmla="*/ 1754319 h 2058903"/>
              <a:gd name="T6" fmla="*/ 431800 w 2146300"/>
              <a:gd name="T7" fmla="*/ 1690810 h 2058903"/>
              <a:gd name="T8" fmla="*/ 546100 w 2146300"/>
              <a:gd name="T9" fmla="*/ 1652707 h 2058903"/>
              <a:gd name="T10" fmla="*/ 749300 w 2146300"/>
              <a:gd name="T11" fmla="*/ 1627301 h 2058903"/>
              <a:gd name="T12" fmla="*/ 876300 w 2146300"/>
              <a:gd name="T13" fmla="*/ 1601898 h 2058903"/>
              <a:gd name="T14" fmla="*/ 939800 w 2146300"/>
              <a:gd name="T15" fmla="*/ 1538392 h 2058903"/>
              <a:gd name="T16" fmla="*/ 1016000 w 2146300"/>
              <a:gd name="T17" fmla="*/ 1487586 h 2058903"/>
              <a:gd name="T18" fmla="*/ 1130300 w 2146300"/>
              <a:gd name="T19" fmla="*/ 1385974 h 2058903"/>
              <a:gd name="T20" fmla="*/ 1079500 w 2146300"/>
              <a:gd name="T21" fmla="*/ 1347868 h 2058903"/>
              <a:gd name="T22" fmla="*/ 1041400 w 2146300"/>
              <a:gd name="T23" fmla="*/ 1055732 h 2058903"/>
              <a:gd name="T24" fmla="*/ 1003300 w 2146300"/>
              <a:gd name="T25" fmla="*/ 839805 h 2058903"/>
              <a:gd name="T26" fmla="*/ 927100 w 2146300"/>
              <a:gd name="T27" fmla="*/ 687387 h 2058903"/>
              <a:gd name="T28" fmla="*/ 876300 w 2146300"/>
              <a:gd name="T29" fmla="*/ 484163 h 2058903"/>
              <a:gd name="T30" fmla="*/ 825500 w 2146300"/>
              <a:gd name="T31" fmla="*/ 369848 h 2058903"/>
              <a:gd name="T32" fmla="*/ 762000 w 2146300"/>
              <a:gd name="T33" fmla="*/ 153921 h 2058903"/>
              <a:gd name="T34" fmla="*/ 762000 w 2146300"/>
              <a:gd name="T35" fmla="*/ 14206 h 2058903"/>
              <a:gd name="T36" fmla="*/ 914400 w 2146300"/>
              <a:gd name="T37" fmla="*/ 52309 h 2058903"/>
              <a:gd name="T38" fmla="*/ 1562100 w 2146300"/>
              <a:gd name="T39" fmla="*/ 26906 h 2058903"/>
              <a:gd name="T40" fmla="*/ 1524000 w 2146300"/>
              <a:gd name="T41" fmla="*/ 357148 h 2058903"/>
              <a:gd name="T42" fmla="*/ 1498600 w 2146300"/>
              <a:gd name="T43" fmla="*/ 598478 h 2058903"/>
              <a:gd name="T44" fmla="*/ 1435100 w 2146300"/>
              <a:gd name="T45" fmla="*/ 725493 h 2058903"/>
              <a:gd name="T46" fmla="*/ 1371600 w 2146300"/>
              <a:gd name="T47" fmla="*/ 979523 h 2058903"/>
              <a:gd name="T48" fmla="*/ 1333500 w 2146300"/>
              <a:gd name="T49" fmla="*/ 1157344 h 2058903"/>
              <a:gd name="T50" fmla="*/ 1282700 w 2146300"/>
              <a:gd name="T51" fmla="*/ 1309765 h 2058903"/>
              <a:gd name="T52" fmla="*/ 1257300 w 2146300"/>
              <a:gd name="T53" fmla="*/ 1500286 h 2058903"/>
              <a:gd name="T54" fmla="*/ 1422400 w 2146300"/>
              <a:gd name="T55" fmla="*/ 1551092 h 2058903"/>
              <a:gd name="T56" fmla="*/ 1473200 w 2146300"/>
              <a:gd name="T57" fmla="*/ 1614601 h 2058903"/>
              <a:gd name="T58" fmla="*/ 1676400 w 2146300"/>
              <a:gd name="T59" fmla="*/ 1678110 h 2058903"/>
              <a:gd name="T60" fmla="*/ 1905000 w 2146300"/>
              <a:gd name="T61" fmla="*/ 1754319 h 2058903"/>
              <a:gd name="T62" fmla="*/ 2120900 w 2146300"/>
              <a:gd name="T63" fmla="*/ 1894034 h 2058903"/>
              <a:gd name="T64" fmla="*/ 2120900 w 2146300"/>
              <a:gd name="T65" fmla="*/ 1970243 h 2058903"/>
              <a:gd name="T66" fmla="*/ 2006600 w 2146300"/>
              <a:gd name="T67" fmla="*/ 2046452 h 2058903"/>
              <a:gd name="T68" fmla="*/ 228600 w 2146300"/>
              <a:gd name="T69" fmla="*/ 2046452 h 2058903"/>
              <a:gd name="T70" fmla="*/ 114300 w 2146300"/>
              <a:gd name="T71" fmla="*/ 1995646 h 2058903"/>
              <a:gd name="T72" fmla="*/ 76200 w 2146300"/>
              <a:gd name="T73" fmla="*/ 1932140 h 20589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146300"/>
              <a:gd name="T112" fmla="*/ 0 h 2058903"/>
              <a:gd name="T113" fmla="*/ 2146300 w 2146300"/>
              <a:gd name="T114" fmla="*/ 2058903 h 205890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146300" h="2058903">
                <a:moveTo>
                  <a:pt x="0" y="1919203"/>
                </a:moveTo>
                <a:lnTo>
                  <a:pt x="0" y="1919203"/>
                </a:lnTo>
                <a:cubicBezTo>
                  <a:pt x="140" y="1919133"/>
                  <a:pt x="116498" y="1866205"/>
                  <a:pt x="139700" y="1843003"/>
                </a:cubicBezTo>
                <a:cubicBezTo>
                  <a:pt x="150493" y="1832210"/>
                  <a:pt x="151448" y="1811729"/>
                  <a:pt x="165100" y="1804903"/>
                </a:cubicBezTo>
                <a:cubicBezTo>
                  <a:pt x="196324" y="1789291"/>
                  <a:pt x="266700" y="1779503"/>
                  <a:pt x="266700" y="1779503"/>
                </a:cubicBezTo>
                <a:cubicBezTo>
                  <a:pt x="279400" y="1771036"/>
                  <a:pt x="293074" y="1763874"/>
                  <a:pt x="304800" y="1754103"/>
                </a:cubicBezTo>
                <a:cubicBezTo>
                  <a:pt x="318598" y="1742605"/>
                  <a:pt x="327956" y="1725966"/>
                  <a:pt x="342900" y="1716003"/>
                </a:cubicBezTo>
                <a:cubicBezTo>
                  <a:pt x="354540" y="1708243"/>
                  <a:pt x="424102" y="1692912"/>
                  <a:pt x="431800" y="1690603"/>
                </a:cubicBezTo>
                <a:cubicBezTo>
                  <a:pt x="457445" y="1682910"/>
                  <a:pt x="482600" y="1673670"/>
                  <a:pt x="508000" y="1665203"/>
                </a:cubicBezTo>
                <a:cubicBezTo>
                  <a:pt x="520700" y="1660970"/>
                  <a:pt x="532759" y="1653615"/>
                  <a:pt x="546100" y="1652503"/>
                </a:cubicBezTo>
                <a:lnTo>
                  <a:pt x="698500" y="1639803"/>
                </a:lnTo>
                <a:cubicBezTo>
                  <a:pt x="715433" y="1635570"/>
                  <a:pt x="732517" y="1631898"/>
                  <a:pt x="749300" y="1627103"/>
                </a:cubicBezTo>
                <a:cubicBezTo>
                  <a:pt x="762172" y="1623425"/>
                  <a:pt x="774273" y="1617028"/>
                  <a:pt x="787400" y="1614403"/>
                </a:cubicBezTo>
                <a:cubicBezTo>
                  <a:pt x="816753" y="1608532"/>
                  <a:pt x="846667" y="1605936"/>
                  <a:pt x="876300" y="1601703"/>
                </a:cubicBezTo>
                <a:cubicBezTo>
                  <a:pt x="884767" y="1589003"/>
                  <a:pt x="890907" y="1574396"/>
                  <a:pt x="901700" y="1563603"/>
                </a:cubicBezTo>
                <a:cubicBezTo>
                  <a:pt x="912493" y="1552810"/>
                  <a:pt x="930265" y="1550122"/>
                  <a:pt x="939800" y="1538203"/>
                </a:cubicBezTo>
                <a:cubicBezTo>
                  <a:pt x="948163" y="1527750"/>
                  <a:pt x="941361" y="1507529"/>
                  <a:pt x="952500" y="1500103"/>
                </a:cubicBezTo>
                <a:cubicBezTo>
                  <a:pt x="970461" y="1488129"/>
                  <a:pt x="994833" y="1491636"/>
                  <a:pt x="1016000" y="1487403"/>
                </a:cubicBezTo>
                <a:cubicBezTo>
                  <a:pt x="1020233" y="1462003"/>
                  <a:pt x="1006864" y="1424851"/>
                  <a:pt x="1028700" y="1411203"/>
                </a:cubicBezTo>
                <a:cubicBezTo>
                  <a:pt x="1163879" y="1326716"/>
                  <a:pt x="1093364" y="1496611"/>
                  <a:pt x="1130300" y="1385803"/>
                </a:cubicBezTo>
                <a:cubicBezTo>
                  <a:pt x="1126067" y="1368870"/>
                  <a:pt x="1131564" y="1345476"/>
                  <a:pt x="1117600" y="1335003"/>
                </a:cubicBezTo>
                <a:cubicBezTo>
                  <a:pt x="1106890" y="1326971"/>
                  <a:pt x="1082747" y="1360690"/>
                  <a:pt x="1079500" y="1347703"/>
                </a:cubicBezTo>
                <a:cubicBezTo>
                  <a:pt x="1062015" y="1277764"/>
                  <a:pt x="1076124" y="1203289"/>
                  <a:pt x="1066800" y="1131803"/>
                </a:cubicBezTo>
                <a:cubicBezTo>
                  <a:pt x="1063337" y="1105254"/>
                  <a:pt x="1049867" y="1081003"/>
                  <a:pt x="1041400" y="1055603"/>
                </a:cubicBezTo>
                <a:lnTo>
                  <a:pt x="1028700" y="1017503"/>
                </a:lnTo>
                <a:cubicBezTo>
                  <a:pt x="1028290" y="1013402"/>
                  <a:pt x="1020564" y="874231"/>
                  <a:pt x="1003300" y="839703"/>
                </a:cubicBezTo>
                <a:cubicBezTo>
                  <a:pt x="989648" y="812399"/>
                  <a:pt x="962153" y="792463"/>
                  <a:pt x="952500" y="763503"/>
                </a:cubicBezTo>
                <a:cubicBezTo>
                  <a:pt x="944033" y="738103"/>
                  <a:pt x="941952" y="709580"/>
                  <a:pt x="927100" y="687303"/>
                </a:cubicBezTo>
                <a:cubicBezTo>
                  <a:pt x="894274" y="638064"/>
                  <a:pt x="906527" y="663683"/>
                  <a:pt x="889000" y="611103"/>
                </a:cubicBezTo>
                <a:cubicBezTo>
                  <a:pt x="884767" y="568770"/>
                  <a:pt x="885867" y="525558"/>
                  <a:pt x="876300" y="484103"/>
                </a:cubicBezTo>
                <a:cubicBezTo>
                  <a:pt x="872868" y="469230"/>
                  <a:pt x="857099" y="459951"/>
                  <a:pt x="850900" y="446003"/>
                </a:cubicBezTo>
                <a:cubicBezTo>
                  <a:pt x="840026" y="421537"/>
                  <a:pt x="833967" y="395203"/>
                  <a:pt x="825500" y="369803"/>
                </a:cubicBezTo>
                <a:cubicBezTo>
                  <a:pt x="821267" y="357103"/>
                  <a:pt x="816047" y="344690"/>
                  <a:pt x="812800" y="331703"/>
                </a:cubicBezTo>
                <a:cubicBezTo>
                  <a:pt x="780906" y="204128"/>
                  <a:pt x="798439" y="263221"/>
                  <a:pt x="762000" y="153903"/>
                </a:cubicBezTo>
                <a:lnTo>
                  <a:pt x="749300" y="115803"/>
                </a:lnTo>
                <a:cubicBezTo>
                  <a:pt x="753533" y="81936"/>
                  <a:pt x="742162" y="41976"/>
                  <a:pt x="762000" y="14203"/>
                </a:cubicBezTo>
                <a:cubicBezTo>
                  <a:pt x="772145" y="0"/>
                  <a:pt x="796017" y="22108"/>
                  <a:pt x="812800" y="26903"/>
                </a:cubicBezTo>
                <a:cubicBezTo>
                  <a:pt x="903922" y="52938"/>
                  <a:pt x="785298" y="26483"/>
                  <a:pt x="914400" y="52303"/>
                </a:cubicBezTo>
                <a:lnTo>
                  <a:pt x="1511300" y="39603"/>
                </a:lnTo>
                <a:cubicBezTo>
                  <a:pt x="1528741" y="38919"/>
                  <a:pt x="1559742" y="9609"/>
                  <a:pt x="1562100" y="26903"/>
                </a:cubicBezTo>
                <a:cubicBezTo>
                  <a:pt x="1575268" y="123468"/>
                  <a:pt x="1560571" y="222187"/>
                  <a:pt x="1549400" y="319003"/>
                </a:cubicBezTo>
                <a:cubicBezTo>
                  <a:pt x="1547650" y="334166"/>
                  <a:pt x="1530826" y="343451"/>
                  <a:pt x="1524000" y="357103"/>
                </a:cubicBezTo>
                <a:cubicBezTo>
                  <a:pt x="1518013" y="369077"/>
                  <a:pt x="1515533" y="382503"/>
                  <a:pt x="1511300" y="395203"/>
                </a:cubicBezTo>
                <a:cubicBezTo>
                  <a:pt x="1507067" y="462936"/>
                  <a:pt x="1505353" y="530874"/>
                  <a:pt x="1498600" y="598403"/>
                </a:cubicBezTo>
                <a:cubicBezTo>
                  <a:pt x="1496863" y="615771"/>
                  <a:pt x="1493706" y="633591"/>
                  <a:pt x="1485900" y="649203"/>
                </a:cubicBezTo>
                <a:cubicBezTo>
                  <a:pt x="1472248" y="676507"/>
                  <a:pt x="1435100" y="725403"/>
                  <a:pt x="1435100" y="725403"/>
                </a:cubicBezTo>
                <a:cubicBezTo>
                  <a:pt x="1430867" y="771970"/>
                  <a:pt x="1430526" y="819056"/>
                  <a:pt x="1422400" y="865103"/>
                </a:cubicBezTo>
                <a:cubicBezTo>
                  <a:pt x="1404528" y="966376"/>
                  <a:pt x="1404808" y="912987"/>
                  <a:pt x="1371600" y="979403"/>
                </a:cubicBezTo>
                <a:cubicBezTo>
                  <a:pt x="1365613" y="991377"/>
                  <a:pt x="1363133" y="1004803"/>
                  <a:pt x="1358900" y="1017503"/>
                </a:cubicBezTo>
                <a:cubicBezTo>
                  <a:pt x="1356132" y="1039645"/>
                  <a:pt x="1352446" y="1123100"/>
                  <a:pt x="1333500" y="1157203"/>
                </a:cubicBezTo>
                <a:cubicBezTo>
                  <a:pt x="1260718" y="1288211"/>
                  <a:pt x="1298737" y="1185292"/>
                  <a:pt x="1270000" y="1271503"/>
                </a:cubicBezTo>
                <a:cubicBezTo>
                  <a:pt x="1274233" y="1284203"/>
                  <a:pt x="1282700" y="1296216"/>
                  <a:pt x="1282700" y="1309603"/>
                </a:cubicBezTo>
                <a:cubicBezTo>
                  <a:pt x="1282700" y="1335893"/>
                  <a:pt x="1257442" y="1366540"/>
                  <a:pt x="1244600" y="1385803"/>
                </a:cubicBezTo>
                <a:cubicBezTo>
                  <a:pt x="1248833" y="1423903"/>
                  <a:pt x="1248003" y="1462913"/>
                  <a:pt x="1257300" y="1500103"/>
                </a:cubicBezTo>
                <a:cubicBezTo>
                  <a:pt x="1261002" y="1514911"/>
                  <a:pt x="1268111" y="1533714"/>
                  <a:pt x="1282700" y="1538203"/>
                </a:cubicBezTo>
                <a:cubicBezTo>
                  <a:pt x="1327391" y="1551954"/>
                  <a:pt x="1375833" y="1546670"/>
                  <a:pt x="1422400" y="1550903"/>
                </a:cubicBezTo>
                <a:cubicBezTo>
                  <a:pt x="1426633" y="1563603"/>
                  <a:pt x="1426737" y="1578550"/>
                  <a:pt x="1435100" y="1589003"/>
                </a:cubicBezTo>
                <a:cubicBezTo>
                  <a:pt x="1444635" y="1600922"/>
                  <a:pt x="1459252" y="1608204"/>
                  <a:pt x="1473200" y="1614403"/>
                </a:cubicBezTo>
                <a:cubicBezTo>
                  <a:pt x="1535371" y="1642035"/>
                  <a:pt x="1543366" y="1635453"/>
                  <a:pt x="1600200" y="1652503"/>
                </a:cubicBezTo>
                <a:cubicBezTo>
                  <a:pt x="1625845" y="1660196"/>
                  <a:pt x="1676400" y="1677903"/>
                  <a:pt x="1676400" y="1677903"/>
                </a:cubicBezTo>
                <a:cubicBezTo>
                  <a:pt x="1748486" y="1749989"/>
                  <a:pt x="1681966" y="1699336"/>
                  <a:pt x="1828800" y="1728703"/>
                </a:cubicBezTo>
                <a:cubicBezTo>
                  <a:pt x="1855054" y="1733954"/>
                  <a:pt x="1905000" y="1754103"/>
                  <a:pt x="1905000" y="1754103"/>
                </a:cubicBezTo>
                <a:cubicBezTo>
                  <a:pt x="1997781" y="1846884"/>
                  <a:pt x="1868203" y="1725339"/>
                  <a:pt x="2044700" y="1843003"/>
                </a:cubicBezTo>
                <a:lnTo>
                  <a:pt x="2120900" y="1893803"/>
                </a:lnTo>
                <a:cubicBezTo>
                  <a:pt x="2129367" y="1906503"/>
                  <a:pt x="2146300" y="1916639"/>
                  <a:pt x="2146300" y="1931903"/>
                </a:cubicBezTo>
                <a:cubicBezTo>
                  <a:pt x="2146300" y="1947167"/>
                  <a:pt x="2130671" y="1958277"/>
                  <a:pt x="2120900" y="1970003"/>
                </a:cubicBezTo>
                <a:cubicBezTo>
                  <a:pt x="2100838" y="1994078"/>
                  <a:pt x="2073243" y="2019232"/>
                  <a:pt x="2044700" y="2033503"/>
                </a:cubicBezTo>
                <a:cubicBezTo>
                  <a:pt x="2032726" y="2039490"/>
                  <a:pt x="2019979" y="2045742"/>
                  <a:pt x="2006600" y="2046203"/>
                </a:cubicBezTo>
                <a:cubicBezTo>
                  <a:pt x="1773867" y="2054228"/>
                  <a:pt x="1540933" y="2054670"/>
                  <a:pt x="1308100" y="2058903"/>
                </a:cubicBezTo>
                <a:cubicBezTo>
                  <a:pt x="948267" y="2054670"/>
                  <a:pt x="588263" y="2058060"/>
                  <a:pt x="228600" y="2046203"/>
                </a:cubicBezTo>
                <a:cubicBezTo>
                  <a:pt x="201841" y="2045321"/>
                  <a:pt x="174677" y="2035655"/>
                  <a:pt x="152400" y="2020803"/>
                </a:cubicBezTo>
                <a:lnTo>
                  <a:pt x="114300" y="1995403"/>
                </a:lnTo>
                <a:cubicBezTo>
                  <a:pt x="82258" y="1947340"/>
                  <a:pt x="99693" y="1968096"/>
                  <a:pt x="63500" y="1931903"/>
                </a:cubicBezTo>
                <a:lnTo>
                  <a:pt x="76200" y="1931903"/>
                </a:lnTo>
                <a:lnTo>
                  <a:pt x="88900" y="1881103"/>
                </a:lnTo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8386" name="Freeform 43"/>
          <p:cNvSpPr>
            <a:spLocks/>
          </p:cNvSpPr>
          <p:nvPr/>
        </p:nvSpPr>
        <p:spPr bwMode="auto">
          <a:xfrm>
            <a:off x="6483351" y="2647950"/>
            <a:ext cx="2220913" cy="2063750"/>
          </a:xfrm>
          <a:custGeom>
            <a:avLst/>
            <a:gdLst>
              <a:gd name="T0" fmla="*/ 2091391 w 2219998"/>
              <a:gd name="T1" fmla="*/ 2050542 h 2064007"/>
              <a:gd name="T2" fmla="*/ 540076 w 2219998"/>
              <a:gd name="T3" fmla="*/ 2037845 h 2064007"/>
              <a:gd name="T4" fmla="*/ 298478 w 2219998"/>
              <a:gd name="T5" fmla="*/ 2012454 h 2064007"/>
              <a:gd name="T6" fmla="*/ 56878 w 2219998"/>
              <a:gd name="T7" fmla="*/ 1936284 h 2064007"/>
              <a:gd name="T8" fmla="*/ 145889 w 2219998"/>
              <a:gd name="T9" fmla="*/ 1872808 h 2064007"/>
              <a:gd name="T10" fmla="*/ 311193 w 2219998"/>
              <a:gd name="T11" fmla="*/ 1796635 h 2064007"/>
              <a:gd name="T12" fmla="*/ 400204 w 2219998"/>
              <a:gd name="T13" fmla="*/ 1745856 h 2064007"/>
              <a:gd name="T14" fmla="*/ 578223 w 2219998"/>
              <a:gd name="T15" fmla="*/ 1771244 h 2064007"/>
              <a:gd name="T16" fmla="*/ 743527 w 2219998"/>
              <a:gd name="T17" fmla="*/ 1644292 h 2064007"/>
              <a:gd name="T18" fmla="*/ 921547 w 2219998"/>
              <a:gd name="T19" fmla="*/ 1530037 h 2064007"/>
              <a:gd name="T20" fmla="*/ 1061420 w 2219998"/>
              <a:gd name="T21" fmla="*/ 1466559 h 2064007"/>
              <a:gd name="T22" fmla="*/ 1150431 w 2219998"/>
              <a:gd name="T23" fmla="*/ 1504646 h 2064007"/>
              <a:gd name="T24" fmla="*/ 1392028 w 2219998"/>
              <a:gd name="T25" fmla="*/ 1415779 h 2064007"/>
              <a:gd name="T26" fmla="*/ 1481039 w 2219998"/>
              <a:gd name="T27" fmla="*/ 1314217 h 2064007"/>
              <a:gd name="T28" fmla="*/ 1582764 w 2219998"/>
              <a:gd name="T29" fmla="*/ 1250739 h 2064007"/>
              <a:gd name="T30" fmla="*/ 1709921 w 2219998"/>
              <a:gd name="T31" fmla="*/ 1161874 h 2064007"/>
              <a:gd name="T32" fmla="*/ 1773499 w 2219998"/>
              <a:gd name="T33" fmla="*/ 1136484 h 2064007"/>
              <a:gd name="T34" fmla="*/ 1849793 w 2219998"/>
              <a:gd name="T35" fmla="*/ 1047617 h 2064007"/>
              <a:gd name="T36" fmla="*/ 1837078 w 2219998"/>
              <a:gd name="T37" fmla="*/ 946053 h 2064007"/>
              <a:gd name="T38" fmla="*/ 1786215 w 2219998"/>
              <a:gd name="T39" fmla="*/ 742931 h 2064007"/>
              <a:gd name="T40" fmla="*/ 1697205 w 2219998"/>
              <a:gd name="T41" fmla="*/ 590588 h 2064007"/>
              <a:gd name="T42" fmla="*/ 1582764 w 2219998"/>
              <a:gd name="T43" fmla="*/ 489024 h 2064007"/>
              <a:gd name="T44" fmla="*/ 1531901 w 2219998"/>
              <a:gd name="T45" fmla="*/ 425548 h 2064007"/>
              <a:gd name="T46" fmla="*/ 1417460 w 2219998"/>
              <a:gd name="T47" fmla="*/ 273205 h 2064007"/>
              <a:gd name="T48" fmla="*/ 1379313 w 2219998"/>
              <a:gd name="T49" fmla="*/ 197032 h 2064007"/>
              <a:gd name="T50" fmla="*/ 1264872 w 2219998"/>
              <a:gd name="T51" fmla="*/ 95471 h 2064007"/>
              <a:gd name="T52" fmla="*/ 1188577 w 2219998"/>
              <a:gd name="T53" fmla="*/ 19301 h 2064007"/>
              <a:gd name="T54" fmla="*/ 2002382 w 2219998"/>
              <a:gd name="T55" fmla="*/ 44689 h 2064007"/>
              <a:gd name="T56" fmla="*/ 1951519 w 2219998"/>
              <a:gd name="T57" fmla="*/ 120862 h 2064007"/>
              <a:gd name="T58" fmla="*/ 1964235 w 2219998"/>
              <a:gd name="T59" fmla="*/ 387463 h 2064007"/>
              <a:gd name="T60" fmla="*/ 1926088 w 2219998"/>
              <a:gd name="T61" fmla="*/ 463633 h 2064007"/>
              <a:gd name="T62" fmla="*/ 1951519 w 2219998"/>
              <a:gd name="T63" fmla="*/ 628673 h 2064007"/>
              <a:gd name="T64" fmla="*/ 1976950 w 2219998"/>
              <a:gd name="T65" fmla="*/ 806407 h 2064007"/>
              <a:gd name="T66" fmla="*/ 2027813 w 2219998"/>
              <a:gd name="T67" fmla="*/ 907968 h 2064007"/>
              <a:gd name="T68" fmla="*/ 2104107 w 2219998"/>
              <a:gd name="T69" fmla="*/ 971444 h 2064007"/>
              <a:gd name="T70" fmla="*/ 2167685 w 2219998"/>
              <a:gd name="T71" fmla="*/ 1149178 h 2064007"/>
              <a:gd name="T72" fmla="*/ 2193116 w 2219998"/>
              <a:gd name="T73" fmla="*/ 1339606 h 2064007"/>
              <a:gd name="T74" fmla="*/ 2180402 w 2219998"/>
              <a:gd name="T75" fmla="*/ 1644292 h 2064007"/>
              <a:gd name="T76" fmla="*/ 2142255 w 2219998"/>
              <a:gd name="T77" fmla="*/ 1999760 h 2064007"/>
              <a:gd name="T78" fmla="*/ 2027813 w 2219998"/>
              <a:gd name="T79" fmla="*/ 2037845 h 2064007"/>
              <a:gd name="T80" fmla="*/ 1964235 w 2219998"/>
              <a:gd name="T81" fmla="*/ 2037845 h 20640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219998"/>
              <a:gd name="T124" fmla="*/ 0 h 2064007"/>
              <a:gd name="T125" fmla="*/ 2219998 w 2219998"/>
              <a:gd name="T126" fmla="*/ 2064007 h 206400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219998" h="2064007">
                <a:moveTo>
                  <a:pt x="2088809" y="2051307"/>
                </a:moveTo>
                <a:lnTo>
                  <a:pt x="2088809" y="2051307"/>
                </a:lnTo>
                <a:cubicBezTo>
                  <a:pt x="1451593" y="2022343"/>
                  <a:pt x="2219998" y="2051307"/>
                  <a:pt x="1123609" y="2051307"/>
                </a:cubicBezTo>
                <a:cubicBezTo>
                  <a:pt x="928830" y="2051307"/>
                  <a:pt x="734142" y="2042840"/>
                  <a:pt x="539409" y="2038607"/>
                </a:cubicBezTo>
                <a:cubicBezTo>
                  <a:pt x="471676" y="2034374"/>
                  <a:pt x="403702" y="2033011"/>
                  <a:pt x="336209" y="2025907"/>
                </a:cubicBezTo>
                <a:cubicBezTo>
                  <a:pt x="322896" y="2024506"/>
                  <a:pt x="311436" y="2014476"/>
                  <a:pt x="298109" y="2013207"/>
                </a:cubicBezTo>
                <a:cubicBezTo>
                  <a:pt x="222135" y="2005971"/>
                  <a:pt x="145709" y="2004740"/>
                  <a:pt x="69509" y="2000507"/>
                </a:cubicBezTo>
                <a:cubicBezTo>
                  <a:pt x="41651" y="1981935"/>
                  <a:pt x="0" y="1972512"/>
                  <a:pt x="56809" y="1937007"/>
                </a:cubicBezTo>
                <a:cubicBezTo>
                  <a:pt x="79513" y="1922817"/>
                  <a:pt x="133009" y="1911607"/>
                  <a:pt x="133009" y="1911607"/>
                </a:cubicBezTo>
                <a:cubicBezTo>
                  <a:pt x="137242" y="1898907"/>
                  <a:pt x="134816" y="1881288"/>
                  <a:pt x="145709" y="1873507"/>
                </a:cubicBezTo>
                <a:cubicBezTo>
                  <a:pt x="162358" y="1861615"/>
                  <a:pt x="245552" y="1842196"/>
                  <a:pt x="272709" y="1835407"/>
                </a:cubicBezTo>
                <a:cubicBezTo>
                  <a:pt x="285409" y="1822707"/>
                  <a:pt x="293093" y="1800260"/>
                  <a:pt x="310809" y="1797307"/>
                </a:cubicBezTo>
                <a:cubicBezTo>
                  <a:pt x="325865" y="1794798"/>
                  <a:pt x="335657" y="1830280"/>
                  <a:pt x="348909" y="1822707"/>
                </a:cubicBezTo>
                <a:cubicBezTo>
                  <a:pt x="375414" y="1807561"/>
                  <a:pt x="369489" y="1750824"/>
                  <a:pt x="399709" y="1746507"/>
                </a:cubicBezTo>
                <a:cubicBezTo>
                  <a:pt x="505888" y="1731339"/>
                  <a:pt x="459569" y="1741067"/>
                  <a:pt x="539409" y="1721107"/>
                </a:cubicBezTo>
                <a:cubicBezTo>
                  <a:pt x="552109" y="1738040"/>
                  <a:pt x="556630" y="1768427"/>
                  <a:pt x="577509" y="1771907"/>
                </a:cubicBezTo>
                <a:cubicBezTo>
                  <a:pt x="618967" y="1778817"/>
                  <a:pt x="619984" y="1695495"/>
                  <a:pt x="628309" y="1683007"/>
                </a:cubicBezTo>
                <a:cubicBezTo>
                  <a:pt x="650631" y="1649524"/>
                  <a:pt x="714118" y="1649656"/>
                  <a:pt x="742609" y="1644907"/>
                </a:cubicBezTo>
                <a:cubicBezTo>
                  <a:pt x="754934" y="1632582"/>
                  <a:pt x="820649" y="1556905"/>
                  <a:pt x="856909" y="1543307"/>
                </a:cubicBezTo>
                <a:cubicBezTo>
                  <a:pt x="877120" y="1535728"/>
                  <a:pt x="899242" y="1534840"/>
                  <a:pt x="920409" y="1530607"/>
                </a:cubicBezTo>
                <a:cubicBezTo>
                  <a:pt x="937342" y="1517907"/>
                  <a:pt x="952831" y="1503009"/>
                  <a:pt x="971209" y="1492507"/>
                </a:cubicBezTo>
                <a:cubicBezTo>
                  <a:pt x="985380" y="1484409"/>
                  <a:pt x="1049112" y="1469856"/>
                  <a:pt x="1060109" y="1467107"/>
                </a:cubicBezTo>
                <a:cubicBezTo>
                  <a:pt x="1077042" y="1484040"/>
                  <a:pt x="1088898" y="1508474"/>
                  <a:pt x="1110909" y="1517907"/>
                </a:cubicBezTo>
                <a:cubicBezTo>
                  <a:pt x="1123214" y="1523180"/>
                  <a:pt x="1137870" y="1512633"/>
                  <a:pt x="1149009" y="1505207"/>
                </a:cubicBezTo>
                <a:cubicBezTo>
                  <a:pt x="1174600" y="1488147"/>
                  <a:pt x="1191968" y="1450017"/>
                  <a:pt x="1225209" y="1441707"/>
                </a:cubicBezTo>
                <a:cubicBezTo>
                  <a:pt x="1279227" y="1428202"/>
                  <a:pt x="1335276" y="1424774"/>
                  <a:pt x="1390309" y="1416307"/>
                </a:cubicBezTo>
                <a:cubicBezTo>
                  <a:pt x="1458042" y="1314707"/>
                  <a:pt x="1369142" y="1437474"/>
                  <a:pt x="1453809" y="1352807"/>
                </a:cubicBezTo>
                <a:cubicBezTo>
                  <a:pt x="1464602" y="1342014"/>
                  <a:pt x="1466266" y="1322797"/>
                  <a:pt x="1479209" y="1314707"/>
                </a:cubicBezTo>
                <a:cubicBezTo>
                  <a:pt x="1501913" y="1300517"/>
                  <a:pt x="1555409" y="1289307"/>
                  <a:pt x="1555409" y="1289307"/>
                </a:cubicBezTo>
                <a:cubicBezTo>
                  <a:pt x="1563876" y="1276607"/>
                  <a:pt x="1570876" y="1262796"/>
                  <a:pt x="1580809" y="1251207"/>
                </a:cubicBezTo>
                <a:cubicBezTo>
                  <a:pt x="1604244" y="1223866"/>
                  <a:pt x="1636004" y="1191859"/>
                  <a:pt x="1669709" y="1175007"/>
                </a:cubicBezTo>
                <a:cubicBezTo>
                  <a:pt x="1681683" y="1169020"/>
                  <a:pt x="1695109" y="1166540"/>
                  <a:pt x="1707809" y="1162307"/>
                </a:cubicBezTo>
                <a:cubicBezTo>
                  <a:pt x="1720509" y="1170774"/>
                  <a:pt x="1731737" y="1193376"/>
                  <a:pt x="1745909" y="1187707"/>
                </a:cubicBezTo>
                <a:cubicBezTo>
                  <a:pt x="1763487" y="1180676"/>
                  <a:pt x="1761916" y="1153345"/>
                  <a:pt x="1771309" y="1136907"/>
                </a:cubicBezTo>
                <a:cubicBezTo>
                  <a:pt x="1798342" y="1089599"/>
                  <a:pt x="1787309" y="1101940"/>
                  <a:pt x="1834809" y="1086107"/>
                </a:cubicBezTo>
                <a:cubicBezTo>
                  <a:pt x="1839042" y="1073407"/>
                  <a:pt x="1839146" y="1058460"/>
                  <a:pt x="1847509" y="1048007"/>
                </a:cubicBezTo>
                <a:cubicBezTo>
                  <a:pt x="1886801" y="998892"/>
                  <a:pt x="1912584" y="1049582"/>
                  <a:pt x="1847509" y="984507"/>
                </a:cubicBezTo>
                <a:cubicBezTo>
                  <a:pt x="1843276" y="971807"/>
                  <a:pt x="1836469" y="959691"/>
                  <a:pt x="1834809" y="946407"/>
                </a:cubicBezTo>
                <a:cubicBezTo>
                  <a:pt x="1827963" y="891637"/>
                  <a:pt x="1835496" y="834855"/>
                  <a:pt x="1822109" y="781307"/>
                </a:cubicBezTo>
                <a:cubicBezTo>
                  <a:pt x="1817753" y="763883"/>
                  <a:pt x="1795036" y="757384"/>
                  <a:pt x="1784009" y="743207"/>
                </a:cubicBezTo>
                <a:cubicBezTo>
                  <a:pt x="1765267" y="719110"/>
                  <a:pt x="1742862" y="695967"/>
                  <a:pt x="1733209" y="667007"/>
                </a:cubicBezTo>
                <a:cubicBezTo>
                  <a:pt x="1720481" y="628822"/>
                  <a:pt x="1722464" y="623633"/>
                  <a:pt x="1695109" y="590807"/>
                </a:cubicBezTo>
                <a:cubicBezTo>
                  <a:pt x="1644514" y="530093"/>
                  <a:pt x="1673400" y="572716"/>
                  <a:pt x="1618909" y="527307"/>
                </a:cubicBezTo>
                <a:cubicBezTo>
                  <a:pt x="1605111" y="515809"/>
                  <a:pt x="1593509" y="501907"/>
                  <a:pt x="1580809" y="489207"/>
                </a:cubicBezTo>
                <a:cubicBezTo>
                  <a:pt x="1576576" y="476507"/>
                  <a:pt x="1576472" y="461560"/>
                  <a:pt x="1568109" y="451107"/>
                </a:cubicBezTo>
                <a:cubicBezTo>
                  <a:pt x="1558574" y="439188"/>
                  <a:pt x="1541417" y="435848"/>
                  <a:pt x="1530009" y="425707"/>
                </a:cubicBezTo>
                <a:cubicBezTo>
                  <a:pt x="1503161" y="401842"/>
                  <a:pt x="1479209" y="374907"/>
                  <a:pt x="1453809" y="349507"/>
                </a:cubicBezTo>
                <a:cubicBezTo>
                  <a:pt x="1381016" y="240318"/>
                  <a:pt x="1468289" y="378467"/>
                  <a:pt x="1415709" y="273307"/>
                </a:cubicBezTo>
                <a:cubicBezTo>
                  <a:pt x="1408883" y="259655"/>
                  <a:pt x="1397135" y="248859"/>
                  <a:pt x="1390309" y="235207"/>
                </a:cubicBezTo>
                <a:cubicBezTo>
                  <a:pt x="1384322" y="223233"/>
                  <a:pt x="1383596" y="209081"/>
                  <a:pt x="1377609" y="197107"/>
                </a:cubicBezTo>
                <a:cubicBezTo>
                  <a:pt x="1365232" y="172353"/>
                  <a:pt x="1335955" y="136511"/>
                  <a:pt x="1314109" y="120907"/>
                </a:cubicBezTo>
                <a:cubicBezTo>
                  <a:pt x="1298703" y="109903"/>
                  <a:pt x="1280242" y="103974"/>
                  <a:pt x="1263309" y="95507"/>
                </a:cubicBezTo>
                <a:cubicBezTo>
                  <a:pt x="1254842" y="82807"/>
                  <a:pt x="1248702" y="68200"/>
                  <a:pt x="1237909" y="57407"/>
                </a:cubicBezTo>
                <a:cubicBezTo>
                  <a:pt x="1222942" y="42440"/>
                  <a:pt x="1177643" y="38239"/>
                  <a:pt x="1187109" y="19307"/>
                </a:cubicBezTo>
                <a:cubicBezTo>
                  <a:pt x="1196762" y="0"/>
                  <a:pt x="1229034" y="31333"/>
                  <a:pt x="1250609" y="32007"/>
                </a:cubicBezTo>
                <a:cubicBezTo>
                  <a:pt x="1500290" y="39810"/>
                  <a:pt x="1750142" y="40474"/>
                  <a:pt x="1999909" y="44707"/>
                </a:cubicBezTo>
                <a:cubicBezTo>
                  <a:pt x="1987209" y="57407"/>
                  <a:pt x="1971772" y="67863"/>
                  <a:pt x="1961809" y="82807"/>
                </a:cubicBezTo>
                <a:cubicBezTo>
                  <a:pt x="1954383" y="93946"/>
                  <a:pt x="1949109" y="107520"/>
                  <a:pt x="1949109" y="120907"/>
                </a:cubicBezTo>
                <a:cubicBezTo>
                  <a:pt x="1949109" y="247255"/>
                  <a:pt x="1952861" y="250217"/>
                  <a:pt x="1974509" y="336807"/>
                </a:cubicBezTo>
                <a:cubicBezTo>
                  <a:pt x="1970276" y="353740"/>
                  <a:pt x="1968685" y="371564"/>
                  <a:pt x="1961809" y="387607"/>
                </a:cubicBezTo>
                <a:cubicBezTo>
                  <a:pt x="1955796" y="401636"/>
                  <a:pt x="1943235" y="412055"/>
                  <a:pt x="1936409" y="425707"/>
                </a:cubicBezTo>
                <a:cubicBezTo>
                  <a:pt x="1930422" y="437681"/>
                  <a:pt x="1927942" y="451107"/>
                  <a:pt x="1923709" y="463807"/>
                </a:cubicBezTo>
                <a:cubicBezTo>
                  <a:pt x="1927942" y="480740"/>
                  <a:pt x="1933755" y="497355"/>
                  <a:pt x="1936409" y="514607"/>
                </a:cubicBezTo>
                <a:cubicBezTo>
                  <a:pt x="1942238" y="552496"/>
                  <a:pt x="1939812" y="591717"/>
                  <a:pt x="1949109" y="628907"/>
                </a:cubicBezTo>
                <a:cubicBezTo>
                  <a:pt x="1952811" y="643715"/>
                  <a:pt x="1966042" y="654307"/>
                  <a:pt x="1974509" y="667007"/>
                </a:cubicBezTo>
                <a:cubicBezTo>
                  <a:pt x="1956496" y="775086"/>
                  <a:pt x="1958238" y="709082"/>
                  <a:pt x="1974509" y="806707"/>
                </a:cubicBezTo>
                <a:cubicBezTo>
                  <a:pt x="1979430" y="836234"/>
                  <a:pt x="1973822" y="868833"/>
                  <a:pt x="1987209" y="895607"/>
                </a:cubicBezTo>
                <a:cubicBezTo>
                  <a:pt x="1993196" y="907581"/>
                  <a:pt x="2012609" y="904074"/>
                  <a:pt x="2025309" y="908307"/>
                </a:cubicBezTo>
                <a:cubicBezTo>
                  <a:pt x="2038009" y="921007"/>
                  <a:pt x="2049611" y="934909"/>
                  <a:pt x="2063409" y="946407"/>
                </a:cubicBezTo>
                <a:cubicBezTo>
                  <a:pt x="2075135" y="956178"/>
                  <a:pt x="2095840" y="957635"/>
                  <a:pt x="2101509" y="971807"/>
                </a:cubicBezTo>
                <a:cubicBezTo>
                  <a:pt x="2114185" y="1003496"/>
                  <a:pt x="2102730" y="1041265"/>
                  <a:pt x="2114209" y="1073407"/>
                </a:cubicBezTo>
                <a:cubicBezTo>
                  <a:pt x="2124476" y="1102156"/>
                  <a:pt x="2165009" y="1149607"/>
                  <a:pt x="2165009" y="1149607"/>
                </a:cubicBezTo>
                <a:cubicBezTo>
                  <a:pt x="2169242" y="1200407"/>
                  <a:pt x="2170972" y="1251478"/>
                  <a:pt x="2177709" y="1302007"/>
                </a:cubicBezTo>
                <a:cubicBezTo>
                  <a:pt x="2179478" y="1315277"/>
                  <a:pt x="2191887" y="1326802"/>
                  <a:pt x="2190409" y="1340107"/>
                </a:cubicBezTo>
                <a:cubicBezTo>
                  <a:pt x="2187452" y="1366717"/>
                  <a:pt x="2165009" y="1416307"/>
                  <a:pt x="2165009" y="1416307"/>
                </a:cubicBezTo>
                <a:cubicBezTo>
                  <a:pt x="2169242" y="1492507"/>
                  <a:pt x="2177709" y="1568589"/>
                  <a:pt x="2177709" y="1644907"/>
                </a:cubicBezTo>
                <a:cubicBezTo>
                  <a:pt x="2177709" y="1750825"/>
                  <a:pt x="2176293" y="1857092"/>
                  <a:pt x="2165009" y="1962407"/>
                </a:cubicBezTo>
                <a:cubicBezTo>
                  <a:pt x="2163383" y="1977584"/>
                  <a:pt x="2152861" y="1992934"/>
                  <a:pt x="2139609" y="2000507"/>
                </a:cubicBezTo>
                <a:cubicBezTo>
                  <a:pt x="2120867" y="2011217"/>
                  <a:pt x="2097276" y="2008974"/>
                  <a:pt x="2076109" y="2013207"/>
                </a:cubicBezTo>
                <a:cubicBezTo>
                  <a:pt x="2059176" y="2021674"/>
                  <a:pt x="2041747" y="2029214"/>
                  <a:pt x="2025309" y="2038607"/>
                </a:cubicBezTo>
                <a:cubicBezTo>
                  <a:pt x="2012057" y="2046180"/>
                  <a:pt x="2002473" y="2064007"/>
                  <a:pt x="1987209" y="2064007"/>
                </a:cubicBezTo>
                <a:cubicBezTo>
                  <a:pt x="1975235" y="2064007"/>
                  <a:pt x="1970276" y="2047074"/>
                  <a:pt x="1961809" y="2038607"/>
                </a:cubicBezTo>
                <a:lnTo>
                  <a:pt x="1936409" y="2013207"/>
                </a:lnTo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8387" name="Flowchart: Decision 44"/>
          <p:cNvSpPr>
            <a:spLocks noChangeArrowheads="1"/>
          </p:cNvSpPr>
          <p:nvPr/>
        </p:nvSpPr>
        <p:spPr bwMode="auto">
          <a:xfrm>
            <a:off x="3429000" y="4648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88" name="Flowchart: Decision 45"/>
          <p:cNvSpPr>
            <a:spLocks noChangeArrowheads="1"/>
          </p:cNvSpPr>
          <p:nvPr/>
        </p:nvSpPr>
        <p:spPr bwMode="auto">
          <a:xfrm>
            <a:off x="3657600" y="4495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89" name="Flowchart: Decision 46"/>
          <p:cNvSpPr>
            <a:spLocks noChangeArrowheads="1"/>
          </p:cNvSpPr>
          <p:nvPr/>
        </p:nvSpPr>
        <p:spPr bwMode="auto">
          <a:xfrm>
            <a:off x="3886200" y="4724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0" name="Flowchart: Decision 47"/>
          <p:cNvSpPr>
            <a:spLocks noChangeArrowheads="1"/>
          </p:cNvSpPr>
          <p:nvPr/>
        </p:nvSpPr>
        <p:spPr bwMode="auto">
          <a:xfrm>
            <a:off x="3810000" y="49530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1" name="Flowchart: Decision 48"/>
          <p:cNvSpPr>
            <a:spLocks noChangeArrowheads="1"/>
          </p:cNvSpPr>
          <p:nvPr/>
        </p:nvSpPr>
        <p:spPr bwMode="auto">
          <a:xfrm>
            <a:off x="4191000" y="4419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2" name="Flowchart: Decision 49"/>
          <p:cNvSpPr>
            <a:spLocks noChangeArrowheads="1"/>
          </p:cNvSpPr>
          <p:nvPr/>
        </p:nvSpPr>
        <p:spPr bwMode="auto">
          <a:xfrm>
            <a:off x="4343400" y="5029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3" name="Flowchart: Decision 50"/>
          <p:cNvSpPr>
            <a:spLocks noChangeArrowheads="1"/>
          </p:cNvSpPr>
          <p:nvPr/>
        </p:nvSpPr>
        <p:spPr bwMode="auto">
          <a:xfrm>
            <a:off x="6781800" y="49530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4" name="Flowchart: Decision 51"/>
          <p:cNvSpPr>
            <a:spLocks noChangeArrowheads="1"/>
          </p:cNvSpPr>
          <p:nvPr/>
        </p:nvSpPr>
        <p:spPr bwMode="auto">
          <a:xfrm>
            <a:off x="4343400" y="4267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5" name="Flowchart: Decision 52"/>
          <p:cNvSpPr>
            <a:spLocks noChangeArrowheads="1"/>
          </p:cNvSpPr>
          <p:nvPr/>
        </p:nvSpPr>
        <p:spPr bwMode="auto">
          <a:xfrm>
            <a:off x="7315200" y="41910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6" name="Flowchart: Decision 53"/>
          <p:cNvSpPr>
            <a:spLocks noChangeArrowheads="1"/>
          </p:cNvSpPr>
          <p:nvPr/>
        </p:nvSpPr>
        <p:spPr bwMode="auto">
          <a:xfrm>
            <a:off x="7162800" y="4343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7" name="Flowchart: Decision 54"/>
          <p:cNvSpPr>
            <a:spLocks noChangeArrowheads="1"/>
          </p:cNvSpPr>
          <p:nvPr/>
        </p:nvSpPr>
        <p:spPr bwMode="auto">
          <a:xfrm>
            <a:off x="7086600" y="4495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8" name="Flowchart: Decision 55"/>
          <p:cNvSpPr>
            <a:spLocks noChangeArrowheads="1"/>
          </p:cNvSpPr>
          <p:nvPr/>
        </p:nvSpPr>
        <p:spPr bwMode="auto">
          <a:xfrm>
            <a:off x="7010400" y="4876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399" name="Flowchart: Decision 56"/>
          <p:cNvSpPr>
            <a:spLocks noChangeArrowheads="1"/>
          </p:cNvSpPr>
          <p:nvPr/>
        </p:nvSpPr>
        <p:spPr bwMode="auto">
          <a:xfrm>
            <a:off x="6781800" y="4648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0" name="Flowchart: Decision 57"/>
          <p:cNvSpPr>
            <a:spLocks noChangeArrowheads="1"/>
          </p:cNvSpPr>
          <p:nvPr/>
        </p:nvSpPr>
        <p:spPr bwMode="auto">
          <a:xfrm>
            <a:off x="7391400" y="4267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1" name="Flowchart: Decision 58"/>
          <p:cNvSpPr>
            <a:spLocks noChangeArrowheads="1"/>
          </p:cNvSpPr>
          <p:nvPr/>
        </p:nvSpPr>
        <p:spPr bwMode="auto">
          <a:xfrm>
            <a:off x="6934200" y="4419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2" name="Flowchart: Decision 59"/>
          <p:cNvSpPr>
            <a:spLocks noChangeArrowheads="1"/>
          </p:cNvSpPr>
          <p:nvPr/>
        </p:nvSpPr>
        <p:spPr bwMode="auto">
          <a:xfrm>
            <a:off x="6629400" y="4495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3" name="Flowchart: Decision 60"/>
          <p:cNvSpPr>
            <a:spLocks noChangeArrowheads="1"/>
          </p:cNvSpPr>
          <p:nvPr/>
        </p:nvSpPr>
        <p:spPr bwMode="auto">
          <a:xfrm>
            <a:off x="7010400" y="4343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4" name="Flowchart: Decision 61"/>
          <p:cNvSpPr>
            <a:spLocks noChangeArrowheads="1"/>
          </p:cNvSpPr>
          <p:nvPr/>
        </p:nvSpPr>
        <p:spPr bwMode="auto">
          <a:xfrm>
            <a:off x="6477000" y="4495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5" name="Flowchart: Decision 62"/>
          <p:cNvSpPr>
            <a:spLocks noChangeArrowheads="1"/>
          </p:cNvSpPr>
          <p:nvPr/>
        </p:nvSpPr>
        <p:spPr bwMode="auto">
          <a:xfrm>
            <a:off x="6781800" y="4419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7" name="Flowchart: Decision 64"/>
          <p:cNvSpPr>
            <a:spLocks noChangeArrowheads="1"/>
          </p:cNvSpPr>
          <p:nvPr/>
        </p:nvSpPr>
        <p:spPr bwMode="auto">
          <a:xfrm>
            <a:off x="7467600" y="4114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8" name="Flowchart: Decision 65"/>
          <p:cNvSpPr>
            <a:spLocks noChangeArrowheads="1"/>
          </p:cNvSpPr>
          <p:nvPr/>
        </p:nvSpPr>
        <p:spPr bwMode="auto">
          <a:xfrm>
            <a:off x="4495800" y="3733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09" name="Flowchart: Decision 66"/>
          <p:cNvSpPr>
            <a:spLocks noChangeArrowheads="1"/>
          </p:cNvSpPr>
          <p:nvPr/>
        </p:nvSpPr>
        <p:spPr bwMode="auto">
          <a:xfrm>
            <a:off x="4343400" y="3505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0" name="Flowchart: Decision 67"/>
          <p:cNvSpPr>
            <a:spLocks noChangeArrowheads="1"/>
          </p:cNvSpPr>
          <p:nvPr/>
        </p:nvSpPr>
        <p:spPr bwMode="auto">
          <a:xfrm>
            <a:off x="4648200" y="3276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1" name="Flowchart: Decision 68"/>
          <p:cNvSpPr>
            <a:spLocks noChangeArrowheads="1"/>
          </p:cNvSpPr>
          <p:nvPr/>
        </p:nvSpPr>
        <p:spPr bwMode="auto">
          <a:xfrm>
            <a:off x="4343400" y="3124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2" name="Flowchart: Decision 69"/>
          <p:cNvSpPr>
            <a:spLocks noChangeArrowheads="1"/>
          </p:cNvSpPr>
          <p:nvPr/>
        </p:nvSpPr>
        <p:spPr bwMode="auto">
          <a:xfrm>
            <a:off x="4572000" y="2971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3" name="Flowchart: Decision 70"/>
          <p:cNvSpPr>
            <a:spLocks noChangeArrowheads="1"/>
          </p:cNvSpPr>
          <p:nvPr/>
        </p:nvSpPr>
        <p:spPr bwMode="auto">
          <a:xfrm>
            <a:off x="4419600" y="45720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4" name="Flowchart: Decision 71"/>
          <p:cNvSpPr>
            <a:spLocks noChangeArrowheads="1"/>
          </p:cNvSpPr>
          <p:nvPr/>
        </p:nvSpPr>
        <p:spPr bwMode="auto">
          <a:xfrm>
            <a:off x="4876800" y="4724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5" name="Flowchart: Decision 72"/>
          <p:cNvSpPr>
            <a:spLocks noChangeArrowheads="1"/>
          </p:cNvSpPr>
          <p:nvPr/>
        </p:nvSpPr>
        <p:spPr bwMode="auto">
          <a:xfrm>
            <a:off x="4572000" y="4800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6" name="Flowchart: Decision 73"/>
          <p:cNvSpPr>
            <a:spLocks noChangeArrowheads="1"/>
          </p:cNvSpPr>
          <p:nvPr/>
        </p:nvSpPr>
        <p:spPr bwMode="auto">
          <a:xfrm>
            <a:off x="4724400" y="5105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7" name="Flowchart: Decision 74"/>
          <p:cNvSpPr>
            <a:spLocks noChangeArrowheads="1"/>
          </p:cNvSpPr>
          <p:nvPr/>
        </p:nvSpPr>
        <p:spPr bwMode="auto">
          <a:xfrm>
            <a:off x="4191000" y="5257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8" name="Flowchart: Decision 75"/>
          <p:cNvSpPr>
            <a:spLocks noChangeArrowheads="1"/>
          </p:cNvSpPr>
          <p:nvPr/>
        </p:nvSpPr>
        <p:spPr bwMode="auto">
          <a:xfrm>
            <a:off x="4724400" y="4419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19" name="Flowchart: Decision 76"/>
          <p:cNvSpPr>
            <a:spLocks noChangeArrowheads="1"/>
          </p:cNvSpPr>
          <p:nvPr/>
        </p:nvSpPr>
        <p:spPr bwMode="auto">
          <a:xfrm>
            <a:off x="7696200" y="4114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0" name="Flowchart: Decision 77"/>
          <p:cNvSpPr>
            <a:spLocks noChangeArrowheads="1"/>
          </p:cNvSpPr>
          <p:nvPr/>
        </p:nvSpPr>
        <p:spPr bwMode="auto">
          <a:xfrm>
            <a:off x="7924800" y="3962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1" name="Flowchart: Decision 78"/>
          <p:cNvSpPr>
            <a:spLocks noChangeArrowheads="1"/>
          </p:cNvSpPr>
          <p:nvPr/>
        </p:nvSpPr>
        <p:spPr bwMode="auto">
          <a:xfrm>
            <a:off x="7391400" y="4419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2" name="Flowchart: Decision 79"/>
          <p:cNvSpPr>
            <a:spLocks noChangeArrowheads="1"/>
          </p:cNvSpPr>
          <p:nvPr/>
        </p:nvSpPr>
        <p:spPr bwMode="auto">
          <a:xfrm>
            <a:off x="7315200" y="5029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3" name="Flowchart: Decision 80"/>
          <p:cNvSpPr>
            <a:spLocks noChangeArrowheads="1"/>
          </p:cNvSpPr>
          <p:nvPr/>
        </p:nvSpPr>
        <p:spPr bwMode="auto">
          <a:xfrm>
            <a:off x="6705600" y="4724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4" name="Flowchart: Decision 81"/>
          <p:cNvSpPr>
            <a:spLocks noChangeArrowheads="1"/>
          </p:cNvSpPr>
          <p:nvPr/>
        </p:nvSpPr>
        <p:spPr bwMode="auto">
          <a:xfrm>
            <a:off x="6629400" y="4648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5" name="Flowchart: Decision 82"/>
          <p:cNvSpPr>
            <a:spLocks noChangeArrowheads="1"/>
          </p:cNvSpPr>
          <p:nvPr/>
        </p:nvSpPr>
        <p:spPr bwMode="auto">
          <a:xfrm>
            <a:off x="7924800" y="4419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6" name="Flowchart: Decision 83"/>
          <p:cNvSpPr>
            <a:spLocks noChangeArrowheads="1"/>
          </p:cNvSpPr>
          <p:nvPr/>
        </p:nvSpPr>
        <p:spPr bwMode="auto">
          <a:xfrm>
            <a:off x="7391400" y="4648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7" name="Flowchart: Decision 84"/>
          <p:cNvSpPr>
            <a:spLocks noChangeArrowheads="1"/>
          </p:cNvSpPr>
          <p:nvPr/>
        </p:nvSpPr>
        <p:spPr bwMode="auto">
          <a:xfrm>
            <a:off x="6553200" y="4648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8" name="Flowchart: Decision 85"/>
          <p:cNvSpPr>
            <a:spLocks noChangeArrowheads="1"/>
          </p:cNvSpPr>
          <p:nvPr/>
        </p:nvSpPr>
        <p:spPr bwMode="auto">
          <a:xfrm>
            <a:off x="7086600" y="4724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29" name="Flowchart: Decision 86"/>
          <p:cNvSpPr>
            <a:spLocks noChangeArrowheads="1"/>
          </p:cNvSpPr>
          <p:nvPr/>
        </p:nvSpPr>
        <p:spPr bwMode="auto">
          <a:xfrm>
            <a:off x="7086600" y="5029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0" name="Flowchart: Decision 87"/>
          <p:cNvSpPr>
            <a:spLocks noChangeArrowheads="1"/>
          </p:cNvSpPr>
          <p:nvPr/>
        </p:nvSpPr>
        <p:spPr bwMode="auto">
          <a:xfrm>
            <a:off x="6934200" y="4648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1" name="Flowchart: Decision 88"/>
          <p:cNvSpPr>
            <a:spLocks noChangeArrowheads="1"/>
          </p:cNvSpPr>
          <p:nvPr/>
        </p:nvSpPr>
        <p:spPr bwMode="auto">
          <a:xfrm>
            <a:off x="8229600" y="4114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2" name="Flowchart: Decision 89"/>
          <p:cNvSpPr>
            <a:spLocks noChangeArrowheads="1"/>
          </p:cNvSpPr>
          <p:nvPr/>
        </p:nvSpPr>
        <p:spPr bwMode="auto">
          <a:xfrm>
            <a:off x="8382000" y="3733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3" name="Flowchart: Decision 90"/>
          <p:cNvSpPr>
            <a:spLocks noChangeArrowheads="1"/>
          </p:cNvSpPr>
          <p:nvPr/>
        </p:nvSpPr>
        <p:spPr bwMode="auto">
          <a:xfrm>
            <a:off x="8229600" y="3124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4" name="Flowchart: Decision 91"/>
          <p:cNvSpPr>
            <a:spLocks noChangeArrowheads="1"/>
          </p:cNvSpPr>
          <p:nvPr/>
        </p:nvSpPr>
        <p:spPr bwMode="auto">
          <a:xfrm>
            <a:off x="8077200" y="2743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5" name="Flowchart: Decision 92"/>
          <p:cNvSpPr>
            <a:spLocks noChangeArrowheads="1"/>
          </p:cNvSpPr>
          <p:nvPr/>
        </p:nvSpPr>
        <p:spPr bwMode="auto">
          <a:xfrm>
            <a:off x="8077200" y="2971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6" name="Flowchart: Decision 93"/>
          <p:cNvSpPr>
            <a:spLocks noChangeArrowheads="1"/>
          </p:cNvSpPr>
          <p:nvPr/>
        </p:nvSpPr>
        <p:spPr bwMode="auto">
          <a:xfrm>
            <a:off x="8305800" y="2819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7" name="Flowchart: Decision 94"/>
          <p:cNvSpPr>
            <a:spLocks noChangeArrowheads="1"/>
          </p:cNvSpPr>
          <p:nvPr/>
        </p:nvSpPr>
        <p:spPr bwMode="auto">
          <a:xfrm>
            <a:off x="4191000" y="2819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8" name="Flowchart: Decision 95"/>
          <p:cNvSpPr>
            <a:spLocks noChangeArrowheads="1"/>
          </p:cNvSpPr>
          <p:nvPr/>
        </p:nvSpPr>
        <p:spPr bwMode="auto">
          <a:xfrm>
            <a:off x="7848600" y="4267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39" name="Flowchart: Decision 96"/>
          <p:cNvSpPr>
            <a:spLocks noChangeArrowheads="1"/>
          </p:cNvSpPr>
          <p:nvPr/>
        </p:nvSpPr>
        <p:spPr bwMode="auto">
          <a:xfrm>
            <a:off x="7848600" y="5257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0" name="Flowchart: Decision 97"/>
          <p:cNvSpPr>
            <a:spLocks noChangeArrowheads="1"/>
          </p:cNvSpPr>
          <p:nvPr/>
        </p:nvSpPr>
        <p:spPr bwMode="auto">
          <a:xfrm>
            <a:off x="7162800" y="4495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1" name="Flowchart: Decision 98"/>
          <p:cNvSpPr>
            <a:spLocks noChangeArrowheads="1"/>
          </p:cNvSpPr>
          <p:nvPr/>
        </p:nvSpPr>
        <p:spPr bwMode="auto">
          <a:xfrm>
            <a:off x="7162800" y="5257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2" name="Flowchart: Decision 99"/>
          <p:cNvSpPr>
            <a:spLocks noChangeArrowheads="1"/>
          </p:cNvSpPr>
          <p:nvPr/>
        </p:nvSpPr>
        <p:spPr bwMode="auto">
          <a:xfrm>
            <a:off x="6934200" y="5029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3" name="Flowchart: Decision 100"/>
          <p:cNvSpPr>
            <a:spLocks noChangeArrowheads="1"/>
          </p:cNvSpPr>
          <p:nvPr/>
        </p:nvSpPr>
        <p:spPr bwMode="auto">
          <a:xfrm>
            <a:off x="4572000" y="5410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4" name="Flowchart: Decision 101"/>
          <p:cNvSpPr>
            <a:spLocks noChangeArrowheads="1"/>
          </p:cNvSpPr>
          <p:nvPr/>
        </p:nvSpPr>
        <p:spPr bwMode="auto">
          <a:xfrm>
            <a:off x="4267200" y="5791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5" name="Flowchart: Decision 102"/>
          <p:cNvSpPr>
            <a:spLocks noChangeArrowheads="1"/>
          </p:cNvSpPr>
          <p:nvPr/>
        </p:nvSpPr>
        <p:spPr bwMode="auto">
          <a:xfrm>
            <a:off x="3886200" y="51816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6" name="Flowchart: Decision 103"/>
          <p:cNvSpPr>
            <a:spLocks noChangeArrowheads="1"/>
          </p:cNvSpPr>
          <p:nvPr/>
        </p:nvSpPr>
        <p:spPr bwMode="auto">
          <a:xfrm>
            <a:off x="7467600" y="57912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7" name="Flowchart: Decision 104"/>
          <p:cNvSpPr>
            <a:spLocks noChangeArrowheads="1"/>
          </p:cNvSpPr>
          <p:nvPr/>
        </p:nvSpPr>
        <p:spPr bwMode="auto">
          <a:xfrm>
            <a:off x="7315200" y="54864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8" name="Flowchart: Decision 105"/>
          <p:cNvSpPr>
            <a:spLocks noChangeArrowheads="1"/>
          </p:cNvSpPr>
          <p:nvPr/>
        </p:nvSpPr>
        <p:spPr bwMode="auto">
          <a:xfrm>
            <a:off x="6858000" y="4495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49" name="Flowchart: Decision 106"/>
          <p:cNvSpPr>
            <a:spLocks noChangeArrowheads="1"/>
          </p:cNvSpPr>
          <p:nvPr/>
        </p:nvSpPr>
        <p:spPr bwMode="auto">
          <a:xfrm>
            <a:off x="7543800" y="4114800"/>
            <a:ext cx="76200" cy="76200"/>
          </a:xfrm>
          <a:prstGeom prst="flowChartDecision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50" name="Can 107"/>
          <p:cNvSpPr>
            <a:spLocks noChangeArrowheads="1"/>
          </p:cNvSpPr>
          <p:nvPr/>
        </p:nvSpPr>
        <p:spPr bwMode="auto">
          <a:xfrm>
            <a:off x="3352800" y="2362200"/>
            <a:ext cx="2209800" cy="381000"/>
          </a:xfrm>
          <a:prstGeom prst="ca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8451" name="Can 108"/>
          <p:cNvSpPr>
            <a:spLocks noChangeArrowheads="1"/>
          </p:cNvSpPr>
          <p:nvPr/>
        </p:nvSpPr>
        <p:spPr bwMode="auto">
          <a:xfrm>
            <a:off x="6553200" y="2362200"/>
            <a:ext cx="2209800" cy="381000"/>
          </a:xfrm>
          <a:prstGeom prst="ca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85" name="Rectangle 2">
            <a:extLst>
              <a:ext uri="{FF2B5EF4-FFF2-40B4-BE49-F238E27FC236}">
                <a16:creationId xmlns:a16="http://schemas.microsoft.com/office/drawing/2014/main" id="{F119F927-B355-4904-9FF9-DE2BEC39CAED}"/>
              </a:ext>
            </a:extLst>
          </p:cNvPr>
          <p:cNvSpPr txBox="1">
            <a:spLocks noChangeArrowheads="1"/>
          </p:cNvSpPr>
          <p:nvPr/>
        </p:nvSpPr>
        <p:spPr>
          <a:xfrm>
            <a:off x="479011" y="1287221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Concrete Discharge from Mixer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34888" y="2411896"/>
            <a:ext cx="9833112" cy="3379304"/>
          </a:xfrm>
          <a:noFill/>
        </p:spPr>
        <p:txBody>
          <a:bodyPr/>
          <a:lstStyle/>
          <a:p>
            <a:r>
              <a:rPr lang="en-US" altLang="en-US" dirty="0"/>
              <a:t>Avoid</a:t>
            </a:r>
          </a:p>
          <a:p>
            <a:pPr lvl="1"/>
            <a:r>
              <a:rPr lang="en-US" altLang="en-US" sz="2500" dirty="0"/>
              <a:t>Segregation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z="2500" dirty="0"/>
          </a:p>
          <a:p>
            <a:pPr lvl="1"/>
            <a:r>
              <a:rPr lang="en-US" altLang="en-US" sz="2500" dirty="0"/>
              <a:t>Loss Of Mortar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z="2500" dirty="0"/>
          </a:p>
          <a:p>
            <a:pPr lvl="1"/>
            <a:r>
              <a:rPr lang="en-US" altLang="en-US" sz="2500" dirty="0"/>
              <a:t>Loss of Slump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934200" y="457200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4000" dirty="0">
              <a:latin typeface="FluxRegular" pitchFamily="2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9AF4EF7-7365-4515-9891-8A8CC176DAC4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Handling Concrete</a:t>
            </a:r>
          </a:p>
        </p:txBody>
      </p:sp>
      <p:pic>
        <p:nvPicPr>
          <p:cNvPr id="7170" name="Picture 2" descr="What is segregation of concrete? - Quora">
            <a:extLst>
              <a:ext uri="{FF2B5EF4-FFF2-40B4-BE49-F238E27FC236}">
                <a16:creationId xmlns:a16="http://schemas.microsoft.com/office/drawing/2014/main" id="{443F3FD0-68F9-4253-8CE8-53D2AE26D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6" t="25625" r="20166" b="24509"/>
          <a:stretch/>
        </p:blipFill>
        <p:spPr bwMode="auto">
          <a:xfrm>
            <a:off x="6101583" y="1796533"/>
            <a:ext cx="5399034" cy="349857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4887" y="2327275"/>
            <a:ext cx="9475303" cy="3742221"/>
          </a:xfrm>
          <a:noFill/>
        </p:spPr>
        <p:txBody>
          <a:bodyPr/>
          <a:lstStyle/>
          <a:p>
            <a:r>
              <a:rPr lang="en-US" altLang="en-US" dirty="0"/>
              <a:t>Most common cause of damage occurs:</a:t>
            </a:r>
          </a:p>
          <a:p>
            <a:pPr marL="800100" lvl="1" indent="-342900"/>
            <a:r>
              <a:rPr lang="en-US" altLang="en-US" sz="2200" dirty="0"/>
              <a:t>if concrete is not discharged vertically</a:t>
            </a:r>
          </a:p>
          <a:p>
            <a:pPr lvl="1"/>
            <a:r>
              <a:rPr lang="en-US" altLang="en-US" sz="2200" dirty="0"/>
              <a:t> at free-fall distances more than 6 feet</a:t>
            </a:r>
          </a:p>
          <a:p>
            <a:pPr marL="800100" lvl="1" indent="-342900"/>
            <a:r>
              <a:rPr lang="en-US" altLang="en-US" sz="2200" dirty="0"/>
              <a:t>when jarring or shaking during transportation</a:t>
            </a:r>
          </a:p>
          <a:p>
            <a:pPr lvl="1"/>
            <a:endParaRPr lang="en-US" altLang="en-US" sz="2200" dirty="0"/>
          </a:p>
          <a:p>
            <a:r>
              <a:rPr lang="en-US" altLang="en-US" dirty="0"/>
              <a:t>Open chutes </a:t>
            </a:r>
          </a:p>
          <a:p>
            <a:pPr marL="800100" lvl="1" indent="-342900"/>
            <a:r>
              <a:rPr lang="en-US" altLang="en-US" sz="2200" dirty="0"/>
              <a:t>more than 20’ Long</a:t>
            </a:r>
          </a:p>
          <a:p>
            <a:pPr marL="800100" lvl="1" indent="-342900"/>
            <a:r>
              <a:rPr lang="en-US" altLang="en-US" sz="2200" dirty="0"/>
              <a:t>chutes that are too steep (slide not tumble)</a:t>
            </a:r>
          </a:p>
          <a:p>
            <a:pPr lvl="1"/>
            <a:endParaRPr lang="en-US" altLang="en-US" sz="2200" dirty="0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6934200" y="457200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800" dirty="0">
              <a:latin typeface="FluxRegular" pitchFamily="2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6E76C4D-86A8-4D25-BF09-545015A47E97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Segregation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4888" y="2327275"/>
            <a:ext cx="10760764" cy="4073525"/>
          </a:xfrm>
          <a:noFill/>
        </p:spPr>
        <p:txBody>
          <a:bodyPr/>
          <a:lstStyle/>
          <a:p>
            <a:r>
              <a:rPr lang="en-US" altLang="en-US" dirty="0"/>
              <a:t>Place concrete in the form near its final location</a:t>
            </a:r>
          </a:p>
          <a:p>
            <a:r>
              <a:rPr lang="en-US" altLang="en-US" dirty="0"/>
              <a:t>Keep free-fall to a minimum </a:t>
            </a:r>
          </a:p>
          <a:p>
            <a:r>
              <a:rPr lang="en-US" altLang="en-US" dirty="0"/>
              <a:t>Use flat forms</a:t>
            </a:r>
          </a:p>
          <a:p>
            <a:pPr lvl="1"/>
            <a:r>
              <a:rPr lang="en-US" altLang="en-US" sz="2200" dirty="0"/>
              <a:t>Begin pour at corner or edge</a:t>
            </a:r>
          </a:p>
          <a:p>
            <a:pPr lvl="1"/>
            <a:r>
              <a:rPr lang="en-US" altLang="en-US" sz="2200" dirty="0"/>
              <a:t>Pour in equal lifts</a:t>
            </a:r>
          </a:p>
          <a:p>
            <a:r>
              <a:rPr lang="en-US" altLang="en-US" dirty="0"/>
              <a:t>Vertical Forms</a:t>
            </a:r>
          </a:p>
          <a:p>
            <a:pPr lvl="1"/>
            <a:r>
              <a:rPr lang="en-US" altLang="en-US" sz="2200" dirty="0"/>
              <a:t>Pour in horizontal layers </a:t>
            </a:r>
          </a:p>
          <a:p>
            <a:pPr lvl="1"/>
            <a:r>
              <a:rPr lang="en-US" altLang="en-US" sz="2200" dirty="0"/>
              <a:t>For large blockouts, pour on one side - allow concrete to flow underneath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934200" y="457200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800" dirty="0">
              <a:latin typeface="FluxRegular" pitchFamily="2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347C24A-E632-4CB6-93AA-F6704B495206}"/>
              </a:ext>
            </a:extLst>
          </p:cNvPr>
          <p:cNvSpPr txBox="1">
            <a:spLocks noChangeArrowheads="1"/>
          </p:cNvSpPr>
          <p:nvPr/>
        </p:nvSpPr>
        <p:spPr>
          <a:xfrm>
            <a:off x="834888" y="1499222"/>
            <a:ext cx="10230678" cy="5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Pouring Concrete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 descr="PipeStack1">
            <a:extLst>
              <a:ext uri="{FF2B5EF4-FFF2-40B4-BE49-F238E27FC236}">
                <a16:creationId xmlns:a16="http://schemas.microsoft.com/office/drawing/2014/main" id="{DD25F3BF-DDE7-7A41-982A-8D314F42226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r="10274" b="14724"/>
          <a:stretch/>
        </p:blipFill>
        <p:spPr>
          <a:xfrm>
            <a:off x="-130630" y="0"/>
            <a:ext cx="12322629" cy="6858000"/>
          </a:xfr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1B42B1-E692-4457-95AF-FF13C558D86A}"/>
              </a:ext>
            </a:extLst>
          </p:cNvPr>
          <p:cNvSpPr txBox="1">
            <a:spLocks noChangeArrowheads="1"/>
          </p:cNvSpPr>
          <p:nvPr/>
        </p:nvSpPr>
        <p:spPr>
          <a:xfrm>
            <a:off x="2813856" y="1725928"/>
            <a:ext cx="7924800" cy="1219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000" kern="0" dirty="0"/>
              <a:t>Questions?</a:t>
            </a: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993E1E7F-15B7-4669-BEFE-2B6FA4377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8238" y="6218238"/>
            <a:ext cx="487362" cy="48736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7085918-9322-495C-A8DA-CEBC5034DC9F}"/>
              </a:ext>
            </a:extLst>
          </p:cNvPr>
          <p:cNvSpPr txBox="1">
            <a:spLocks noChangeArrowheads="1"/>
          </p:cNvSpPr>
          <p:nvPr/>
        </p:nvSpPr>
        <p:spPr>
          <a:xfrm>
            <a:off x="1453344" y="2670808"/>
            <a:ext cx="10363200" cy="9955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altLang="en-US" sz="3200" dirty="0">
                <a:solidFill>
                  <a:srgbClr val="CD6F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Umek</a:t>
            </a:r>
          </a:p>
          <a:p>
            <a:r>
              <a:rPr lang="de-CH" altLang="en-US" sz="3200" dirty="0">
                <a:solidFill>
                  <a:srgbClr val="CD6F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Tom.Umek@cam-hp.com</a:t>
            </a:r>
          </a:p>
        </p:txBody>
      </p:sp>
    </p:spTree>
    <p:extLst>
      <p:ext uri="{BB962C8B-B14F-4D97-AF65-F5344CB8AC3E}">
        <p14:creationId xmlns:p14="http://schemas.microsoft.com/office/powerpoint/2010/main" val="3453602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6591" y="2172067"/>
            <a:ext cx="11396869" cy="4109967"/>
          </a:xfrm>
          <a:noFill/>
        </p:spPr>
        <p:txBody>
          <a:bodyPr/>
          <a:lstStyle/>
          <a:p>
            <a:r>
              <a:rPr lang="en-US" altLang="en-US" dirty="0"/>
              <a:t>Minimize Segregation </a:t>
            </a:r>
            <a:endParaRPr lang="en-US" altLang="en-US" sz="1000" dirty="0"/>
          </a:p>
          <a:p>
            <a:r>
              <a:rPr lang="en-US" altLang="en-US" sz="1000" dirty="0"/>
              <a:t>		</a:t>
            </a:r>
            <a:r>
              <a:rPr lang="en-US" altLang="en-US" sz="2500" dirty="0"/>
              <a:t>Do not store in conical piles </a:t>
            </a:r>
            <a:endParaRPr lang="en-US" altLang="en-US" sz="1000" dirty="0"/>
          </a:p>
          <a:p>
            <a:r>
              <a:rPr lang="en-US" altLang="en-US" sz="1000" dirty="0"/>
              <a:t>		</a:t>
            </a:r>
            <a:r>
              <a:rPr lang="en-US" altLang="en-US" sz="2500" dirty="0"/>
              <a:t>Store in horizontal layers</a:t>
            </a:r>
          </a:p>
          <a:p>
            <a:r>
              <a:rPr lang="en-US" altLang="en-US" dirty="0"/>
              <a:t>Prevent Contamination </a:t>
            </a:r>
            <a:endParaRPr lang="en-US" altLang="en-US" sz="1000" dirty="0"/>
          </a:p>
          <a:p>
            <a:r>
              <a:rPr lang="en-US" altLang="en-US" sz="1000" dirty="0"/>
              <a:t>		</a:t>
            </a:r>
            <a:r>
              <a:rPr lang="en-US" altLang="en-US" sz="2500" dirty="0"/>
              <a:t>Store on slabs or planking </a:t>
            </a:r>
            <a:endParaRPr lang="en-US" altLang="en-US" sz="1000" dirty="0"/>
          </a:p>
          <a:p>
            <a:r>
              <a:rPr lang="en-US" altLang="en-US" sz="1000" dirty="0"/>
              <a:t>		</a:t>
            </a:r>
            <a:r>
              <a:rPr lang="en-US" altLang="en-US" sz="2500" dirty="0"/>
              <a:t>Have storage bins separated by walls</a:t>
            </a:r>
          </a:p>
          <a:p>
            <a:r>
              <a:rPr lang="en-US" altLang="en-US" dirty="0"/>
              <a:t>Keep gradations within specified limits</a:t>
            </a:r>
          </a:p>
          <a:p>
            <a:r>
              <a:rPr lang="en-US" altLang="en-US" dirty="0"/>
              <a:t>Reference ACI 304, “Guide for Measuring and Placing Concrete”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7315200" y="457200"/>
            <a:ext cx="3352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800" dirty="0">
              <a:latin typeface="FluxRegular" pitchFamily="2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A72358E-0B66-4103-B96B-73C399781EE2}"/>
              </a:ext>
            </a:extLst>
          </p:cNvPr>
          <p:cNvSpPr txBox="1">
            <a:spLocks noChangeArrowheads="1"/>
          </p:cNvSpPr>
          <p:nvPr/>
        </p:nvSpPr>
        <p:spPr>
          <a:xfrm>
            <a:off x="556591" y="1444345"/>
            <a:ext cx="10363200" cy="6083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Proper Aggregate Storage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http://www.picture-newsletter.com/quarry/quarry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73062"/>
            <a:ext cx="8153400" cy="61118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F3E78E4B-A754-4DCA-9438-C476AEB4C038}"/>
              </a:ext>
            </a:extLst>
          </p:cNvPr>
          <p:cNvSpPr/>
          <p:nvPr/>
        </p:nvSpPr>
        <p:spPr bwMode="auto">
          <a:xfrm>
            <a:off x="6149181" y="3775557"/>
            <a:ext cx="685800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DB936E8E-BBC6-415D-A641-D92E4ACD5293}"/>
              </a:ext>
            </a:extLst>
          </p:cNvPr>
          <p:cNvSpPr/>
          <p:nvPr/>
        </p:nvSpPr>
        <p:spPr bwMode="auto">
          <a:xfrm>
            <a:off x="7673181" y="4613757"/>
            <a:ext cx="685800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>
            <a:spLocks/>
          </p:cNvSpPr>
          <p:nvPr/>
        </p:nvSpPr>
        <p:spPr bwMode="auto">
          <a:xfrm>
            <a:off x="3369366" y="3143112"/>
            <a:ext cx="2657475" cy="2660650"/>
          </a:xfrm>
          <a:custGeom>
            <a:avLst/>
            <a:gdLst>
              <a:gd name="T0" fmla="*/ 12700 w 2443154"/>
              <a:gd name="T1" fmla="*/ 88900 h 2667000"/>
              <a:gd name="T2" fmla="*/ 76200 w 2443154"/>
              <a:gd name="T3" fmla="*/ 203200 h 2667000"/>
              <a:gd name="T4" fmla="*/ 228604 w 2443154"/>
              <a:gd name="T5" fmla="*/ 342900 h 2667000"/>
              <a:gd name="T6" fmla="*/ 342904 w 2443154"/>
              <a:gd name="T7" fmla="*/ 558800 h 2667000"/>
              <a:gd name="T8" fmla="*/ 368304 w 2443154"/>
              <a:gd name="T9" fmla="*/ 635000 h 2667000"/>
              <a:gd name="T10" fmla="*/ 457204 w 2443154"/>
              <a:gd name="T11" fmla="*/ 736600 h 2667000"/>
              <a:gd name="T12" fmla="*/ 533408 w 2443154"/>
              <a:gd name="T13" fmla="*/ 990600 h 2667000"/>
              <a:gd name="T14" fmla="*/ 596908 w 2443154"/>
              <a:gd name="T15" fmla="*/ 1155700 h 2667000"/>
              <a:gd name="T16" fmla="*/ 647708 w 2443154"/>
              <a:gd name="T17" fmla="*/ 1371600 h 2667000"/>
              <a:gd name="T18" fmla="*/ 698508 w 2443154"/>
              <a:gd name="T19" fmla="*/ 1460500 h 2667000"/>
              <a:gd name="T20" fmla="*/ 812812 w 2443154"/>
              <a:gd name="T21" fmla="*/ 1562100 h 2667000"/>
              <a:gd name="T22" fmla="*/ 939812 w 2443154"/>
              <a:gd name="T23" fmla="*/ 1689100 h 2667000"/>
              <a:gd name="T24" fmla="*/ 1066816 w 2443154"/>
              <a:gd name="T25" fmla="*/ 1828800 h 2667000"/>
              <a:gd name="T26" fmla="*/ 1244616 w 2443154"/>
              <a:gd name="T27" fmla="*/ 1917700 h 2667000"/>
              <a:gd name="T28" fmla="*/ 1371616 w 2443154"/>
              <a:gd name="T29" fmla="*/ 2057400 h 2667000"/>
              <a:gd name="T30" fmla="*/ 1435120 w 2443154"/>
              <a:gd name="T31" fmla="*/ 2133600 h 2667000"/>
              <a:gd name="T32" fmla="*/ 1524020 w 2443154"/>
              <a:gd name="T33" fmla="*/ 2184400 h 2667000"/>
              <a:gd name="T34" fmla="*/ 1625620 w 2443154"/>
              <a:gd name="T35" fmla="*/ 2209800 h 2667000"/>
              <a:gd name="T36" fmla="*/ 1778024 w 2443154"/>
              <a:gd name="T37" fmla="*/ 2311400 h 2667000"/>
              <a:gd name="T38" fmla="*/ 1879624 w 2443154"/>
              <a:gd name="T39" fmla="*/ 2387600 h 2667000"/>
              <a:gd name="T40" fmla="*/ 2006624 w 2443154"/>
              <a:gd name="T41" fmla="*/ 2476500 h 2667000"/>
              <a:gd name="T42" fmla="*/ 2082824 w 2443154"/>
              <a:gd name="T43" fmla="*/ 2514600 h 2667000"/>
              <a:gd name="T44" fmla="*/ 2197125 w 2443154"/>
              <a:gd name="T45" fmla="*/ 2552700 h 2667000"/>
              <a:gd name="T46" fmla="*/ 2374932 w 2443154"/>
              <a:gd name="T47" fmla="*/ 2628900 h 2667000"/>
              <a:gd name="T48" fmla="*/ 2095528 w 2443154"/>
              <a:gd name="T49" fmla="*/ 2628900 h 2667000"/>
              <a:gd name="T50" fmla="*/ 1854224 w 2443154"/>
              <a:gd name="T51" fmla="*/ 2641600 h 2667000"/>
              <a:gd name="T52" fmla="*/ 1473220 w 2443154"/>
              <a:gd name="T53" fmla="*/ 2654300 h 2667000"/>
              <a:gd name="T54" fmla="*/ 1320816 w 2443154"/>
              <a:gd name="T55" fmla="*/ 2578100 h 2667000"/>
              <a:gd name="T56" fmla="*/ 1130316 w 2443154"/>
              <a:gd name="T57" fmla="*/ 2552700 h 2667000"/>
              <a:gd name="T58" fmla="*/ 1003312 w 2443154"/>
              <a:gd name="T59" fmla="*/ 2362200 h 2667000"/>
              <a:gd name="T60" fmla="*/ 927112 w 2443154"/>
              <a:gd name="T61" fmla="*/ 2349500 h 2667000"/>
              <a:gd name="T62" fmla="*/ 838212 w 2443154"/>
              <a:gd name="T63" fmla="*/ 2171700 h 2667000"/>
              <a:gd name="T64" fmla="*/ 800112 w 2443154"/>
              <a:gd name="T65" fmla="*/ 2057400 h 2667000"/>
              <a:gd name="T66" fmla="*/ 723908 w 2443154"/>
              <a:gd name="T67" fmla="*/ 1905000 h 2667000"/>
              <a:gd name="T68" fmla="*/ 685808 w 2443154"/>
              <a:gd name="T69" fmla="*/ 1790700 h 2667000"/>
              <a:gd name="T70" fmla="*/ 635008 w 2443154"/>
              <a:gd name="T71" fmla="*/ 1651000 h 2667000"/>
              <a:gd name="T72" fmla="*/ 584208 w 2443154"/>
              <a:gd name="T73" fmla="*/ 1574800 h 2667000"/>
              <a:gd name="T74" fmla="*/ 469904 w 2443154"/>
              <a:gd name="T75" fmla="*/ 1409700 h 2667000"/>
              <a:gd name="T76" fmla="*/ 431804 w 2443154"/>
              <a:gd name="T77" fmla="*/ 1155700 h 2667000"/>
              <a:gd name="T78" fmla="*/ 406404 w 2443154"/>
              <a:gd name="T79" fmla="*/ 1003300 h 2667000"/>
              <a:gd name="T80" fmla="*/ 292104 w 2443154"/>
              <a:gd name="T81" fmla="*/ 812800 h 2667000"/>
              <a:gd name="T82" fmla="*/ 266704 w 2443154"/>
              <a:gd name="T83" fmla="*/ 711200 h 2667000"/>
              <a:gd name="T84" fmla="*/ 190504 w 2443154"/>
              <a:gd name="T85" fmla="*/ 596900 h 2667000"/>
              <a:gd name="T86" fmla="*/ 101600 w 2443154"/>
              <a:gd name="T87" fmla="*/ 431800 h 2667000"/>
              <a:gd name="T88" fmla="*/ 63500 w 2443154"/>
              <a:gd name="T89" fmla="*/ 292100 h 2667000"/>
              <a:gd name="T90" fmla="*/ 25400 w 2443154"/>
              <a:gd name="T91" fmla="*/ 139700 h 26670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443154"/>
              <a:gd name="T139" fmla="*/ 0 h 2667000"/>
              <a:gd name="T140" fmla="*/ 2443154 w 2443154"/>
              <a:gd name="T141" fmla="*/ 2667000 h 266700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443154" h="2667000">
                <a:moveTo>
                  <a:pt x="0" y="0"/>
                </a:moveTo>
                <a:cubicBezTo>
                  <a:pt x="4233" y="29633"/>
                  <a:pt x="5969" y="59732"/>
                  <a:pt x="12700" y="88900"/>
                </a:cubicBezTo>
                <a:cubicBezTo>
                  <a:pt x="18720" y="114988"/>
                  <a:pt x="19168" y="146168"/>
                  <a:pt x="38100" y="165100"/>
                </a:cubicBezTo>
                <a:cubicBezTo>
                  <a:pt x="50800" y="177800"/>
                  <a:pt x="62563" y="191511"/>
                  <a:pt x="76200" y="203200"/>
                </a:cubicBezTo>
                <a:cubicBezTo>
                  <a:pt x="103767" y="226829"/>
                  <a:pt x="134947" y="246598"/>
                  <a:pt x="165100" y="266700"/>
                </a:cubicBezTo>
                <a:cubicBezTo>
                  <a:pt x="228163" y="361295"/>
                  <a:pt x="147112" y="245114"/>
                  <a:pt x="228600" y="342900"/>
                </a:cubicBezTo>
                <a:cubicBezTo>
                  <a:pt x="281517" y="406400"/>
                  <a:pt x="222250" y="359833"/>
                  <a:pt x="292100" y="406400"/>
                </a:cubicBezTo>
                <a:lnTo>
                  <a:pt x="342900" y="558800"/>
                </a:lnTo>
                <a:lnTo>
                  <a:pt x="355600" y="596900"/>
                </a:lnTo>
                <a:cubicBezTo>
                  <a:pt x="359833" y="609600"/>
                  <a:pt x="360874" y="623861"/>
                  <a:pt x="368300" y="635000"/>
                </a:cubicBezTo>
                <a:cubicBezTo>
                  <a:pt x="385233" y="660400"/>
                  <a:pt x="393700" y="694267"/>
                  <a:pt x="419100" y="711200"/>
                </a:cubicBezTo>
                <a:lnTo>
                  <a:pt x="457200" y="736600"/>
                </a:lnTo>
                <a:cubicBezTo>
                  <a:pt x="488587" y="830761"/>
                  <a:pt x="470626" y="788853"/>
                  <a:pt x="508000" y="863600"/>
                </a:cubicBezTo>
                <a:cubicBezTo>
                  <a:pt x="509595" y="873167"/>
                  <a:pt x="523927" y="971655"/>
                  <a:pt x="533400" y="990600"/>
                </a:cubicBezTo>
                <a:cubicBezTo>
                  <a:pt x="547052" y="1017904"/>
                  <a:pt x="584200" y="1066800"/>
                  <a:pt x="584200" y="1066800"/>
                </a:cubicBezTo>
                <a:cubicBezTo>
                  <a:pt x="588433" y="1096433"/>
                  <a:pt x="590169" y="1126532"/>
                  <a:pt x="596900" y="1155700"/>
                </a:cubicBezTo>
                <a:cubicBezTo>
                  <a:pt x="602920" y="1181788"/>
                  <a:pt x="622300" y="1231900"/>
                  <a:pt x="622300" y="1231900"/>
                </a:cubicBezTo>
                <a:cubicBezTo>
                  <a:pt x="643315" y="1400024"/>
                  <a:pt x="621597" y="1280239"/>
                  <a:pt x="647700" y="1371600"/>
                </a:cubicBezTo>
                <a:cubicBezTo>
                  <a:pt x="652495" y="1388383"/>
                  <a:pt x="651740" y="1407245"/>
                  <a:pt x="660400" y="1422400"/>
                </a:cubicBezTo>
                <a:cubicBezTo>
                  <a:pt x="669311" y="1437994"/>
                  <a:pt x="687002" y="1446702"/>
                  <a:pt x="698500" y="1460500"/>
                </a:cubicBezTo>
                <a:cubicBezTo>
                  <a:pt x="708271" y="1472226"/>
                  <a:pt x="713107" y="1487807"/>
                  <a:pt x="723900" y="1498600"/>
                </a:cubicBezTo>
                <a:cubicBezTo>
                  <a:pt x="739653" y="1514353"/>
                  <a:pt x="791167" y="1547678"/>
                  <a:pt x="812800" y="1562100"/>
                </a:cubicBezTo>
                <a:cubicBezTo>
                  <a:pt x="880533" y="1663700"/>
                  <a:pt x="791633" y="1540933"/>
                  <a:pt x="876300" y="1625600"/>
                </a:cubicBezTo>
                <a:cubicBezTo>
                  <a:pt x="960967" y="1710267"/>
                  <a:pt x="838200" y="1621367"/>
                  <a:pt x="939800" y="1689100"/>
                </a:cubicBezTo>
                <a:cubicBezTo>
                  <a:pt x="956733" y="1714500"/>
                  <a:pt x="965200" y="1748367"/>
                  <a:pt x="990600" y="1765300"/>
                </a:cubicBezTo>
                <a:cubicBezTo>
                  <a:pt x="1126746" y="1856064"/>
                  <a:pt x="920121" y="1714717"/>
                  <a:pt x="1066800" y="1828800"/>
                </a:cubicBezTo>
                <a:cubicBezTo>
                  <a:pt x="1094302" y="1850190"/>
                  <a:pt x="1155666" y="1890700"/>
                  <a:pt x="1193800" y="1905000"/>
                </a:cubicBezTo>
                <a:cubicBezTo>
                  <a:pt x="1210143" y="1911129"/>
                  <a:pt x="1227667" y="1913467"/>
                  <a:pt x="1244600" y="1917700"/>
                </a:cubicBezTo>
                <a:cubicBezTo>
                  <a:pt x="1327012" y="1972642"/>
                  <a:pt x="1244932" y="1905582"/>
                  <a:pt x="1295400" y="1993900"/>
                </a:cubicBezTo>
                <a:cubicBezTo>
                  <a:pt x="1315638" y="2029317"/>
                  <a:pt x="1342908" y="2033490"/>
                  <a:pt x="1371600" y="2057400"/>
                </a:cubicBezTo>
                <a:cubicBezTo>
                  <a:pt x="1385398" y="2068898"/>
                  <a:pt x="1398202" y="2081702"/>
                  <a:pt x="1409700" y="2095500"/>
                </a:cubicBezTo>
                <a:cubicBezTo>
                  <a:pt x="1419471" y="2107226"/>
                  <a:pt x="1423181" y="2124065"/>
                  <a:pt x="1435100" y="2133600"/>
                </a:cubicBezTo>
                <a:cubicBezTo>
                  <a:pt x="1445553" y="2141963"/>
                  <a:pt x="1460500" y="2142067"/>
                  <a:pt x="1473200" y="2146300"/>
                </a:cubicBezTo>
                <a:cubicBezTo>
                  <a:pt x="1490133" y="2159000"/>
                  <a:pt x="1504658" y="2175803"/>
                  <a:pt x="1524000" y="2184400"/>
                </a:cubicBezTo>
                <a:cubicBezTo>
                  <a:pt x="1543725" y="2193167"/>
                  <a:pt x="1566559" y="2191865"/>
                  <a:pt x="1587500" y="2197100"/>
                </a:cubicBezTo>
                <a:cubicBezTo>
                  <a:pt x="1600487" y="2200347"/>
                  <a:pt x="1612900" y="2205567"/>
                  <a:pt x="1625600" y="2209800"/>
                </a:cubicBezTo>
                <a:cubicBezTo>
                  <a:pt x="1653687" y="2237887"/>
                  <a:pt x="1666437" y="2255619"/>
                  <a:pt x="1701800" y="2273300"/>
                </a:cubicBezTo>
                <a:cubicBezTo>
                  <a:pt x="1806960" y="2325880"/>
                  <a:pt x="1668811" y="2238607"/>
                  <a:pt x="1778000" y="2311400"/>
                </a:cubicBezTo>
                <a:cubicBezTo>
                  <a:pt x="1786467" y="2324100"/>
                  <a:pt x="1792607" y="2338707"/>
                  <a:pt x="1803400" y="2349500"/>
                </a:cubicBezTo>
                <a:cubicBezTo>
                  <a:pt x="1828019" y="2374119"/>
                  <a:pt x="1848612" y="2377271"/>
                  <a:pt x="1879600" y="2387600"/>
                </a:cubicBezTo>
                <a:cubicBezTo>
                  <a:pt x="1982694" y="2490694"/>
                  <a:pt x="1849108" y="2370176"/>
                  <a:pt x="1968500" y="2438400"/>
                </a:cubicBezTo>
                <a:cubicBezTo>
                  <a:pt x="1984094" y="2447311"/>
                  <a:pt x="1991656" y="2466537"/>
                  <a:pt x="2006600" y="2476500"/>
                </a:cubicBezTo>
                <a:cubicBezTo>
                  <a:pt x="2017739" y="2483926"/>
                  <a:pt x="2032726" y="2483213"/>
                  <a:pt x="2044700" y="2489200"/>
                </a:cubicBezTo>
                <a:cubicBezTo>
                  <a:pt x="2058352" y="2496026"/>
                  <a:pt x="2068852" y="2508401"/>
                  <a:pt x="2082800" y="2514600"/>
                </a:cubicBezTo>
                <a:cubicBezTo>
                  <a:pt x="2107266" y="2525474"/>
                  <a:pt x="2133600" y="2531533"/>
                  <a:pt x="2159000" y="2540000"/>
                </a:cubicBezTo>
                <a:cubicBezTo>
                  <a:pt x="2171700" y="2544233"/>
                  <a:pt x="2185961" y="2545274"/>
                  <a:pt x="2197100" y="2552700"/>
                </a:cubicBezTo>
                <a:cubicBezTo>
                  <a:pt x="2222500" y="2569633"/>
                  <a:pt x="2244340" y="2593847"/>
                  <a:pt x="2273300" y="2603500"/>
                </a:cubicBezTo>
                <a:cubicBezTo>
                  <a:pt x="2341383" y="2626194"/>
                  <a:pt x="2282948" y="2608466"/>
                  <a:pt x="2374900" y="2628900"/>
                </a:cubicBezTo>
                <a:cubicBezTo>
                  <a:pt x="2391939" y="2632686"/>
                  <a:pt x="2443154" y="2641600"/>
                  <a:pt x="2425700" y="2641600"/>
                </a:cubicBezTo>
                <a:cubicBezTo>
                  <a:pt x="2315552" y="2641600"/>
                  <a:pt x="2205567" y="2633133"/>
                  <a:pt x="2095500" y="2628900"/>
                </a:cubicBezTo>
                <a:cubicBezTo>
                  <a:pt x="2053167" y="2624667"/>
                  <a:pt x="2011044" y="2616200"/>
                  <a:pt x="1968500" y="2616200"/>
                </a:cubicBezTo>
                <a:cubicBezTo>
                  <a:pt x="1948989" y="2616200"/>
                  <a:pt x="1880393" y="2628504"/>
                  <a:pt x="1854200" y="2641600"/>
                </a:cubicBezTo>
                <a:cubicBezTo>
                  <a:pt x="1840548" y="2648426"/>
                  <a:pt x="1828800" y="2658533"/>
                  <a:pt x="1816100" y="2667000"/>
                </a:cubicBezTo>
                <a:cubicBezTo>
                  <a:pt x="1701800" y="2662767"/>
                  <a:pt x="1587325" y="2661908"/>
                  <a:pt x="1473200" y="2654300"/>
                </a:cubicBezTo>
                <a:cubicBezTo>
                  <a:pt x="1415906" y="2650480"/>
                  <a:pt x="1447457" y="2631532"/>
                  <a:pt x="1397000" y="2603500"/>
                </a:cubicBezTo>
                <a:cubicBezTo>
                  <a:pt x="1373595" y="2590497"/>
                  <a:pt x="1343077" y="2592952"/>
                  <a:pt x="1320800" y="2578100"/>
                </a:cubicBezTo>
                <a:cubicBezTo>
                  <a:pt x="1271561" y="2545274"/>
                  <a:pt x="1297180" y="2557527"/>
                  <a:pt x="1244600" y="2540000"/>
                </a:cubicBezTo>
                <a:cubicBezTo>
                  <a:pt x="1155700" y="2569633"/>
                  <a:pt x="1193800" y="2573867"/>
                  <a:pt x="1130300" y="2552700"/>
                </a:cubicBezTo>
                <a:cubicBezTo>
                  <a:pt x="1071033" y="2463800"/>
                  <a:pt x="1104900" y="2493433"/>
                  <a:pt x="1041400" y="2451100"/>
                </a:cubicBezTo>
                <a:cubicBezTo>
                  <a:pt x="1032577" y="2424631"/>
                  <a:pt x="1020737" y="2383125"/>
                  <a:pt x="1003300" y="2362200"/>
                </a:cubicBezTo>
                <a:cubicBezTo>
                  <a:pt x="993529" y="2350474"/>
                  <a:pt x="977900" y="2345267"/>
                  <a:pt x="965200" y="2336800"/>
                </a:cubicBezTo>
                <a:cubicBezTo>
                  <a:pt x="952500" y="2341033"/>
                  <a:pt x="937553" y="2357863"/>
                  <a:pt x="927100" y="2349500"/>
                </a:cubicBezTo>
                <a:cubicBezTo>
                  <a:pt x="909298" y="2335259"/>
                  <a:pt x="909491" y="2307425"/>
                  <a:pt x="901700" y="2286000"/>
                </a:cubicBezTo>
                <a:cubicBezTo>
                  <a:pt x="866180" y="2188321"/>
                  <a:pt x="898210" y="2231710"/>
                  <a:pt x="838200" y="2171700"/>
                </a:cubicBezTo>
                <a:lnTo>
                  <a:pt x="812800" y="2095500"/>
                </a:lnTo>
                <a:cubicBezTo>
                  <a:pt x="808567" y="2082800"/>
                  <a:pt x="807526" y="2068539"/>
                  <a:pt x="800100" y="2057400"/>
                </a:cubicBezTo>
                <a:cubicBezTo>
                  <a:pt x="791633" y="2044700"/>
                  <a:pt x="780899" y="2033248"/>
                  <a:pt x="774700" y="2019300"/>
                </a:cubicBezTo>
                <a:cubicBezTo>
                  <a:pt x="714247" y="1883280"/>
                  <a:pt x="781383" y="1991225"/>
                  <a:pt x="723900" y="1905000"/>
                </a:cubicBezTo>
                <a:cubicBezTo>
                  <a:pt x="719667" y="1879600"/>
                  <a:pt x="719343" y="1853229"/>
                  <a:pt x="711200" y="1828800"/>
                </a:cubicBezTo>
                <a:cubicBezTo>
                  <a:pt x="706373" y="1814320"/>
                  <a:pt x="692626" y="1804352"/>
                  <a:pt x="685800" y="1790700"/>
                </a:cubicBezTo>
                <a:cubicBezTo>
                  <a:pt x="679813" y="1778726"/>
                  <a:pt x="676347" y="1765587"/>
                  <a:pt x="673100" y="1752600"/>
                </a:cubicBezTo>
                <a:cubicBezTo>
                  <a:pt x="636346" y="1605585"/>
                  <a:pt x="687266" y="1755531"/>
                  <a:pt x="635000" y="1651000"/>
                </a:cubicBezTo>
                <a:cubicBezTo>
                  <a:pt x="629013" y="1639026"/>
                  <a:pt x="629726" y="1624039"/>
                  <a:pt x="622300" y="1612900"/>
                </a:cubicBezTo>
                <a:cubicBezTo>
                  <a:pt x="612337" y="1597956"/>
                  <a:pt x="594639" y="1589415"/>
                  <a:pt x="584200" y="1574800"/>
                </a:cubicBezTo>
                <a:cubicBezTo>
                  <a:pt x="522092" y="1487848"/>
                  <a:pt x="593394" y="1557892"/>
                  <a:pt x="533400" y="1485900"/>
                </a:cubicBezTo>
                <a:cubicBezTo>
                  <a:pt x="451912" y="1388114"/>
                  <a:pt x="532963" y="1504295"/>
                  <a:pt x="469900" y="1409700"/>
                </a:cubicBezTo>
                <a:cubicBezTo>
                  <a:pt x="465667" y="1350433"/>
                  <a:pt x="466014" y="1290660"/>
                  <a:pt x="457200" y="1231900"/>
                </a:cubicBezTo>
                <a:cubicBezTo>
                  <a:pt x="453228" y="1205422"/>
                  <a:pt x="440267" y="1181100"/>
                  <a:pt x="431800" y="1155700"/>
                </a:cubicBezTo>
                <a:lnTo>
                  <a:pt x="419100" y="1117600"/>
                </a:lnTo>
                <a:cubicBezTo>
                  <a:pt x="414867" y="1079500"/>
                  <a:pt x="422611" y="1038038"/>
                  <a:pt x="406400" y="1003300"/>
                </a:cubicBezTo>
                <a:cubicBezTo>
                  <a:pt x="391210" y="970749"/>
                  <a:pt x="330200" y="927100"/>
                  <a:pt x="330200" y="927100"/>
                </a:cubicBezTo>
                <a:lnTo>
                  <a:pt x="292100" y="812800"/>
                </a:lnTo>
                <a:cubicBezTo>
                  <a:pt x="287867" y="800100"/>
                  <a:pt x="282025" y="787827"/>
                  <a:pt x="279400" y="774700"/>
                </a:cubicBezTo>
                <a:cubicBezTo>
                  <a:pt x="275167" y="753533"/>
                  <a:pt x="271383" y="732272"/>
                  <a:pt x="266700" y="711200"/>
                </a:cubicBezTo>
                <a:cubicBezTo>
                  <a:pt x="258372" y="673725"/>
                  <a:pt x="256621" y="650321"/>
                  <a:pt x="228600" y="622300"/>
                </a:cubicBezTo>
                <a:cubicBezTo>
                  <a:pt x="217807" y="611507"/>
                  <a:pt x="203200" y="605367"/>
                  <a:pt x="190500" y="596900"/>
                </a:cubicBezTo>
                <a:cubicBezTo>
                  <a:pt x="141687" y="523681"/>
                  <a:pt x="183948" y="594312"/>
                  <a:pt x="152400" y="520700"/>
                </a:cubicBezTo>
                <a:cubicBezTo>
                  <a:pt x="133064" y="475584"/>
                  <a:pt x="127109" y="470064"/>
                  <a:pt x="101600" y="431800"/>
                </a:cubicBezTo>
                <a:cubicBezTo>
                  <a:pt x="97367" y="410633"/>
                  <a:pt x="94580" y="389125"/>
                  <a:pt x="88900" y="368300"/>
                </a:cubicBezTo>
                <a:cubicBezTo>
                  <a:pt x="81855" y="342469"/>
                  <a:pt x="71967" y="317500"/>
                  <a:pt x="63500" y="292100"/>
                </a:cubicBezTo>
                <a:cubicBezTo>
                  <a:pt x="59267" y="279400"/>
                  <a:pt x="53001" y="267205"/>
                  <a:pt x="50800" y="254000"/>
                </a:cubicBezTo>
                <a:cubicBezTo>
                  <a:pt x="45922" y="224734"/>
                  <a:pt x="41032" y="170964"/>
                  <a:pt x="25400" y="139700"/>
                </a:cubicBezTo>
                <a:cubicBezTo>
                  <a:pt x="22723" y="134345"/>
                  <a:pt x="16933" y="131233"/>
                  <a:pt x="12700" y="127000"/>
                </a:cubicBezTo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78566" y="3197087"/>
            <a:ext cx="2143125" cy="2622550"/>
          </a:xfrm>
          <a:custGeom>
            <a:avLst/>
            <a:gdLst>
              <a:gd name="T0" fmla="*/ 2103582 w 2143618"/>
              <a:gd name="T1" fmla="*/ 25392 h 2622721"/>
              <a:gd name="T2" fmla="*/ 2014762 w 2143618"/>
              <a:gd name="T3" fmla="*/ 50788 h 2622721"/>
              <a:gd name="T4" fmla="*/ 1887878 w 2143618"/>
              <a:gd name="T5" fmla="*/ 241236 h 2622721"/>
              <a:gd name="T6" fmla="*/ 1849814 w 2143618"/>
              <a:gd name="T7" fmla="*/ 355508 h 2622721"/>
              <a:gd name="T8" fmla="*/ 1773684 w 2143618"/>
              <a:gd name="T9" fmla="*/ 520564 h 2622721"/>
              <a:gd name="T10" fmla="*/ 1659490 w 2143618"/>
              <a:gd name="T11" fmla="*/ 799892 h 2622721"/>
              <a:gd name="T12" fmla="*/ 1621425 w 2143618"/>
              <a:gd name="T13" fmla="*/ 1041128 h 2622721"/>
              <a:gd name="T14" fmla="*/ 1519918 w 2143618"/>
              <a:gd name="T15" fmla="*/ 1155400 h 2622721"/>
              <a:gd name="T16" fmla="*/ 1393034 w 2143618"/>
              <a:gd name="T17" fmla="*/ 1333156 h 2622721"/>
              <a:gd name="T18" fmla="*/ 1354970 w 2143618"/>
              <a:gd name="T19" fmla="*/ 1422032 h 2622721"/>
              <a:gd name="T20" fmla="*/ 1316906 w 2143618"/>
              <a:gd name="T21" fmla="*/ 1498212 h 2622721"/>
              <a:gd name="T22" fmla="*/ 1215398 w 2143618"/>
              <a:gd name="T23" fmla="*/ 1739448 h 2622721"/>
              <a:gd name="T24" fmla="*/ 1190022 w 2143618"/>
              <a:gd name="T25" fmla="*/ 1853720 h 2622721"/>
              <a:gd name="T26" fmla="*/ 1088516 w 2143618"/>
              <a:gd name="T27" fmla="*/ 1967988 h 2622721"/>
              <a:gd name="T28" fmla="*/ 974322 w 2143618"/>
              <a:gd name="T29" fmla="*/ 2031472 h 2622721"/>
              <a:gd name="T30" fmla="*/ 860126 w 2143618"/>
              <a:gd name="T31" fmla="*/ 2120349 h 2622721"/>
              <a:gd name="T32" fmla="*/ 695178 w 2143618"/>
              <a:gd name="T33" fmla="*/ 2260016 h 2622721"/>
              <a:gd name="T34" fmla="*/ 619048 w 2143618"/>
              <a:gd name="T35" fmla="*/ 2298101 h 2622721"/>
              <a:gd name="T36" fmla="*/ 530230 w 2143618"/>
              <a:gd name="T37" fmla="*/ 2361585 h 2622721"/>
              <a:gd name="T38" fmla="*/ 454098 w 2143618"/>
              <a:gd name="T39" fmla="*/ 2386977 h 2622721"/>
              <a:gd name="T40" fmla="*/ 289150 w 2143618"/>
              <a:gd name="T41" fmla="*/ 2437768 h 2622721"/>
              <a:gd name="T42" fmla="*/ 200334 w 2143618"/>
              <a:gd name="T43" fmla="*/ 2539337 h 2622721"/>
              <a:gd name="T44" fmla="*/ 73450 w 2143618"/>
              <a:gd name="T45" fmla="*/ 2564736 h 2622721"/>
              <a:gd name="T46" fmla="*/ 898190 w 2143618"/>
              <a:gd name="T47" fmla="*/ 2602821 h 2622721"/>
              <a:gd name="T48" fmla="*/ 1266153 w 2143618"/>
              <a:gd name="T49" fmla="*/ 2552037 h 2622721"/>
              <a:gd name="T50" fmla="*/ 1367658 w 2143618"/>
              <a:gd name="T51" fmla="*/ 2488553 h 2622721"/>
              <a:gd name="T52" fmla="*/ 1443789 w 2143618"/>
              <a:gd name="T53" fmla="*/ 2450461 h 2622721"/>
              <a:gd name="T54" fmla="*/ 1519918 w 2143618"/>
              <a:gd name="T55" fmla="*/ 2336193 h 2622721"/>
              <a:gd name="T56" fmla="*/ 1557982 w 2143618"/>
              <a:gd name="T57" fmla="*/ 2044168 h 2622721"/>
              <a:gd name="T58" fmla="*/ 1634114 w 2143618"/>
              <a:gd name="T59" fmla="*/ 1891808 h 2622721"/>
              <a:gd name="T60" fmla="*/ 1722930 w 2143618"/>
              <a:gd name="T61" fmla="*/ 1599784 h 2622721"/>
              <a:gd name="T62" fmla="*/ 1811750 w 2143618"/>
              <a:gd name="T63" fmla="*/ 1091916 h 2622721"/>
              <a:gd name="T64" fmla="*/ 1849814 w 2143618"/>
              <a:gd name="T65" fmla="*/ 977645 h 2622721"/>
              <a:gd name="T66" fmla="*/ 1887878 w 2143618"/>
              <a:gd name="T67" fmla="*/ 901464 h 2622721"/>
              <a:gd name="T68" fmla="*/ 1925943 w 2143618"/>
              <a:gd name="T69" fmla="*/ 457080 h 2622721"/>
              <a:gd name="T70" fmla="*/ 1976698 w 2143618"/>
              <a:gd name="T71" fmla="*/ 342812 h 2622721"/>
              <a:gd name="T72" fmla="*/ 2027450 w 2143618"/>
              <a:gd name="T73" fmla="*/ 165056 h 2622721"/>
              <a:gd name="T74" fmla="*/ 2078202 w 2143618"/>
              <a:gd name="T75" fmla="*/ 88876 h 262272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143618"/>
              <a:gd name="T115" fmla="*/ 0 h 2622721"/>
              <a:gd name="T116" fmla="*/ 2143618 w 2143618"/>
              <a:gd name="T117" fmla="*/ 2622721 h 262272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143618" h="2622721">
                <a:moveTo>
                  <a:pt x="2143618" y="0"/>
                </a:moveTo>
                <a:cubicBezTo>
                  <a:pt x="2130918" y="8467"/>
                  <a:pt x="2119547" y="19387"/>
                  <a:pt x="2105518" y="25400"/>
                </a:cubicBezTo>
                <a:cubicBezTo>
                  <a:pt x="2089475" y="32276"/>
                  <a:pt x="2071501" y="33305"/>
                  <a:pt x="2054718" y="38100"/>
                </a:cubicBezTo>
                <a:cubicBezTo>
                  <a:pt x="2041846" y="41778"/>
                  <a:pt x="2029318" y="46567"/>
                  <a:pt x="2016618" y="50800"/>
                </a:cubicBezTo>
                <a:lnTo>
                  <a:pt x="1915018" y="203200"/>
                </a:lnTo>
                <a:cubicBezTo>
                  <a:pt x="1906551" y="215900"/>
                  <a:pt x="1894445" y="226820"/>
                  <a:pt x="1889618" y="241300"/>
                </a:cubicBezTo>
                <a:lnTo>
                  <a:pt x="1864218" y="317500"/>
                </a:lnTo>
                <a:cubicBezTo>
                  <a:pt x="1859985" y="330200"/>
                  <a:pt x="1858944" y="344461"/>
                  <a:pt x="1851518" y="355600"/>
                </a:cubicBezTo>
                <a:cubicBezTo>
                  <a:pt x="1806036" y="423823"/>
                  <a:pt x="1804783" y="411222"/>
                  <a:pt x="1788018" y="469900"/>
                </a:cubicBezTo>
                <a:cubicBezTo>
                  <a:pt x="1783223" y="486683"/>
                  <a:pt x="1779551" y="503767"/>
                  <a:pt x="1775318" y="520700"/>
                </a:cubicBezTo>
                <a:cubicBezTo>
                  <a:pt x="1774494" y="528117"/>
                  <a:pt x="1765630" y="654375"/>
                  <a:pt x="1749918" y="685800"/>
                </a:cubicBezTo>
                <a:cubicBezTo>
                  <a:pt x="1701770" y="782095"/>
                  <a:pt x="1713282" y="737383"/>
                  <a:pt x="1661018" y="800100"/>
                </a:cubicBezTo>
                <a:cubicBezTo>
                  <a:pt x="1651247" y="811826"/>
                  <a:pt x="1644085" y="825500"/>
                  <a:pt x="1635618" y="838200"/>
                </a:cubicBezTo>
                <a:cubicBezTo>
                  <a:pt x="1631385" y="905933"/>
                  <a:pt x="1633502" y="974365"/>
                  <a:pt x="1622918" y="1041400"/>
                </a:cubicBezTo>
                <a:cubicBezTo>
                  <a:pt x="1620537" y="1056477"/>
                  <a:pt x="1607659" y="1068092"/>
                  <a:pt x="1597518" y="1079500"/>
                </a:cubicBezTo>
                <a:cubicBezTo>
                  <a:pt x="1573653" y="1106348"/>
                  <a:pt x="1551206" y="1135775"/>
                  <a:pt x="1521318" y="1155700"/>
                </a:cubicBezTo>
                <a:cubicBezTo>
                  <a:pt x="1483856" y="1180675"/>
                  <a:pt x="1475676" y="1182530"/>
                  <a:pt x="1445118" y="1219200"/>
                </a:cubicBezTo>
                <a:cubicBezTo>
                  <a:pt x="1411575" y="1259452"/>
                  <a:pt x="1412777" y="1278123"/>
                  <a:pt x="1394318" y="1333500"/>
                </a:cubicBezTo>
                <a:cubicBezTo>
                  <a:pt x="1390085" y="1346200"/>
                  <a:pt x="1387605" y="1359626"/>
                  <a:pt x="1381618" y="1371600"/>
                </a:cubicBezTo>
                <a:cubicBezTo>
                  <a:pt x="1373151" y="1388533"/>
                  <a:pt x="1363676" y="1404999"/>
                  <a:pt x="1356218" y="1422400"/>
                </a:cubicBezTo>
                <a:cubicBezTo>
                  <a:pt x="1350945" y="1434705"/>
                  <a:pt x="1349505" y="1448526"/>
                  <a:pt x="1343518" y="1460500"/>
                </a:cubicBezTo>
                <a:cubicBezTo>
                  <a:pt x="1336692" y="1474152"/>
                  <a:pt x="1324317" y="1484652"/>
                  <a:pt x="1318118" y="1498600"/>
                </a:cubicBezTo>
                <a:cubicBezTo>
                  <a:pt x="1273573" y="1598826"/>
                  <a:pt x="1323158" y="1554507"/>
                  <a:pt x="1254618" y="1600200"/>
                </a:cubicBezTo>
                <a:cubicBezTo>
                  <a:pt x="1207385" y="1671049"/>
                  <a:pt x="1237597" y="1613426"/>
                  <a:pt x="1216518" y="1739900"/>
                </a:cubicBezTo>
                <a:cubicBezTo>
                  <a:pt x="1213649" y="1757117"/>
                  <a:pt x="1207604" y="1773661"/>
                  <a:pt x="1203818" y="1790700"/>
                </a:cubicBezTo>
                <a:cubicBezTo>
                  <a:pt x="1199135" y="1811772"/>
                  <a:pt x="1196798" y="1833375"/>
                  <a:pt x="1191118" y="1854200"/>
                </a:cubicBezTo>
                <a:cubicBezTo>
                  <a:pt x="1184073" y="1880031"/>
                  <a:pt x="1187995" y="1915548"/>
                  <a:pt x="1165718" y="1930400"/>
                </a:cubicBezTo>
                <a:cubicBezTo>
                  <a:pt x="1056529" y="2003193"/>
                  <a:pt x="1194678" y="1915920"/>
                  <a:pt x="1089518" y="1968500"/>
                </a:cubicBezTo>
                <a:cubicBezTo>
                  <a:pt x="1075866" y="1975326"/>
                  <a:pt x="1065070" y="1987074"/>
                  <a:pt x="1051418" y="1993900"/>
                </a:cubicBezTo>
                <a:cubicBezTo>
                  <a:pt x="994140" y="2022539"/>
                  <a:pt x="1029813" y="1986504"/>
                  <a:pt x="975218" y="2032000"/>
                </a:cubicBezTo>
                <a:cubicBezTo>
                  <a:pt x="961420" y="2043498"/>
                  <a:pt x="951295" y="2059073"/>
                  <a:pt x="937118" y="2070100"/>
                </a:cubicBezTo>
                <a:cubicBezTo>
                  <a:pt x="913021" y="2088842"/>
                  <a:pt x="860918" y="2120900"/>
                  <a:pt x="860918" y="2120900"/>
                </a:cubicBezTo>
                <a:cubicBezTo>
                  <a:pt x="847895" y="2140435"/>
                  <a:pt x="803616" y="2217645"/>
                  <a:pt x="772018" y="2235200"/>
                </a:cubicBezTo>
                <a:cubicBezTo>
                  <a:pt x="748613" y="2248203"/>
                  <a:pt x="721218" y="2252133"/>
                  <a:pt x="695818" y="2260600"/>
                </a:cubicBezTo>
                <a:cubicBezTo>
                  <a:pt x="683118" y="2264833"/>
                  <a:pt x="668857" y="2265874"/>
                  <a:pt x="657718" y="2273300"/>
                </a:cubicBezTo>
                <a:lnTo>
                  <a:pt x="619618" y="2298700"/>
                </a:lnTo>
                <a:cubicBezTo>
                  <a:pt x="615385" y="2311400"/>
                  <a:pt x="617811" y="2329019"/>
                  <a:pt x="606918" y="2336800"/>
                </a:cubicBezTo>
                <a:cubicBezTo>
                  <a:pt x="585131" y="2352362"/>
                  <a:pt x="556118" y="2353733"/>
                  <a:pt x="530718" y="2362200"/>
                </a:cubicBezTo>
                <a:lnTo>
                  <a:pt x="492618" y="2374900"/>
                </a:lnTo>
                <a:cubicBezTo>
                  <a:pt x="479918" y="2379133"/>
                  <a:pt x="467770" y="2385707"/>
                  <a:pt x="454518" y="2387600"/>
                </a:cubicBezTo>
                <a:lnTo>
                  <a:pt x="365618" y="2400300"/>
                </a:lnTo>
                <a:cubicBezTo>
                  <a:pt x="334630" y="2410629"/>
                  <a:pt x="314037" y="2413781"/>
                  <a:pt x="289418" y="2438400"/>
                </a:cubicBezTo>
                <a:cubicBezTo>
                  <a:pt x="204751" y="2523067"/>
                  <a:pt x="327518" y="2434167"/>
                  <a:pt x="225918" y="2501900"/>
                </a:cubicBezTo>
                <a:cubicBezTo>
                  <a:pt x="217451" y="2514600"/>
                  <a:pt x="214466" y="2533801"/>
                  <a:pt x="200518" y="2540000"/>
                </a:cubicBezTo>
                <a:cubicBezTo>
                  <a:pt x="173164" y="2552157"/>
                  <a:pt x="140971" y="2546829"/>
                  <a:pt x="111618" y="2552700"/>
                </a:cubicBezTo>
                <a:cubicBezTo>
                  <a:pt x="98491" y="2555325"/>
                  <a:pt x="86218" y="2561167"/>
                  <a:pt x="73518" y="2565400"/>
                </a:cubicBezTo>
                <a:cubicBezTo>
                  <a:pt x="50611" y="2588307"/>
                  <a:pt x="0" y="2616200"/>
                  <a:pt x="73518" y="2616200"/>
                </a:cubicBezTo>
                <a:cubicBezTo>
                  <a:pt x="348717" y="2616200"/>
                  <a:pt x="623851" y="2607733"/>
                  <a:pt x="899018" y="2603500"/>
                </a:cubicBezTo>
                <a:cubicBezTo>
                  <a:pt x="1039052" y="2556822"/>
                  <a:pt x="829807" y="2622721"/>
                  <a:pt x="1216518" y="2578100"/>
                </a:cubicBezTo>
                <a:cubicBezTo>
                  <a:pt x="1235325" y="2575930"/>
                  <a:pt x="1250385" y="2561167"/>
                  <a:pt x="1267318" y="2552700"/>
                </a:cubicBezTo>
                <a:cubicBezTo>
                  <a:pt x="1275785" y="2540000"/>
                  <a:pt x="1279775" y="2522690"/>
                  <a:pt x="1292718" y="2514600"/>
                </a:cubicBezTo>
                <a:cubicBezTo>
                  <a:pt x="1315422" y="2500410"/>
                  <a:pt x="1343518" y="2497667"/>
                  <a:pt x="1368918" y="2489200"/>
                </a:cubicBezTo>
                <a:cubicBezTo>
                  <a:pt x="1381618" y="2484967"/>
                  <a:pt x="1395879" y="2483926"/>
                  <a:pt x="1407018" y="2476500"/>
                </a:cubicBezTo>
                <a:lnTo>
                  <a:pt x="1445118" y="2451100"/>
                </a:lnTo>
                <a:cubicBezTo>
                  <a:pt x="1449351" y="2438400"/>
                  <a:pt x="1451831" y="2424974"/>
                  <a:pt x="1457818" y="2413000"/>
                </a:cubicBezTo>
                <a:cubicBezTo>
                  <a:pt x="1481467" y="2365702"/>
                  <a:pt x="1486209" y="2378931"/>
                  <a:pt x="1521318" y="2336800"/>
                </a:cubicBezTo>
                <a:cubicBezTo>
                  <a:pt x="1531089" y="2325074"/>
                  <a:pt x="1538251" y="2311400"/>
                  <a:pt x="1546718" y="2298700"/>
                </a:cubicBezTo>
                <a:cubicBezTo>
                  <a:pt x="1550951" y="2214033"/>
                  <a:pt x="1543409" y="2127947"/>
                  <a:pt x="1559418" y="2044700"/>
                </a:cubicBezTo>
                <a:cubicBezTo>
                  <a:pt x="1565183" y="2014722"/>
                  <a:pt x="1600565" y="1997460"/>
                  <a:pt x="1610218" y="1968500"/>
                </a:cubicBezTo>
                <a:lnTo>
                  <a:pt x="1635618" y="1892300"/>
                </a:lnTo>
                <a:cubicBezTo>
                  <a:pt x="1636666" y="1881822"/>
                  <a:pt x="1652595" y="1704475"/>
                  <a:pt x="1661018" y="1676400"/>
                </a:cubicBezTo>
                <a:cubicBezTo>
                  <a:pt x="1669886" y="1646839"/>
                  <a:pt x="1706801" y="1621460"/>
                  <a:pt x="1724518" y="1600200"/>
                </a:cubicBezTo>
                <a:cubicBezTo>
                  <a:pt x="1812925" y="1494112"/>
                  <a:pt x="1676708" y="1635310"/>
                  <a:pt x="1788018" y="1524000"/>
                </a:cubicBezTo>
                <a:cubicBezTo>
                  <a:pt x="1788846" y="1501657"/>
                  <a:pt x="1787940" y="1202606"/>
                  <a:pt x="1813418" y="1092200"/>
                </a:cubicBezTo>
                <a:cubicBezTo>
                  <a:pt x="1819438" y="1066112"/>
                  <a:pt x="1830351" y="1041400"/>
                  <a:pt x="1838818" y="1016000"/>
                </a:cubicBezTo>
                <a:lnTo>
                  <a:pt x="1851518" y="977900"/>
                </a:lnTo>
                <a:cubicBezTo>
                  <a:pt x="1855751" y="965200"/>
                  <a:pt x="1856792" y="950939"/>
                  <a:pt x="1864218" y="939800"/>
                </a:cubicBezTo>
                <a:lnTo>
                  <a:pt x="1889618" y="901700"/>
                </a:lnTo>
                <a:cubicBezTo>
                  <a:pt x="1893851" y="766233"/>
                  <a:pt x="1890743" y="630338"/>
                  <a:pt x="1902318" y="495300"/>
                </a:cubicBezTo>
                <a:cubicBezTo>
                  <a:pt x="1903622" y="480092"/>
                  <a:pt x="1916925" y="467993"/>
                  <a:pt x="1927718" y="457200"/>
                </a:cubicBezTo>
                <a:cubicBezTo>
                  <a:pt x="1938511" y="446407"/>
                  <a:pt x="1953118" y="440267"/>
                  <a:pt x="1965818" y="431800"/>
                </a:cubicBezTo>
                <a:cubicBezTo>
                  <a:pt x="1970051" y="402167"/>
                  <a:pt x="1972647" y="372253"/>
                  <a:pt x="1978518" y="342900"/>
                </a:cubicBezTo>
                <a:cubicBezTo>
                  <a:pt x="1981143" y="329773"/>
                  <a:pt x="1988823" y="317971"/>
                  <a:pt x="1991218" y="304800"/>
                </a:cubicBezTo>
                <a:cubicBezTo>
                  <a:pt x="2030396" y="89319"/>
                  <a:pt x="1973991" y="275754"/>
                  <a:pt x="2029318" y="165100"/>
                </a:cubicBezTo>
                <a:cubicBezTo>
                  <a:pt x="2035305" y="153126"/>
                  <a:pt x="2034592" y="138139"/>
                  <a:pt x="2042018" y="127000"/>
                </a:cubicBezTo>
                <a:cubicBezTo>
                  <a:pt x="2051981" y="112056"/>
                  <a:pt x="2066320" y="100398"/>
                  <a:pt x="2080118" y="88900"/>
                </a:cubicBezTo>
                <a:cubicBezTo>
                  <a:pt x="2121740" y="54215"/>
                  <a:pt x="2118218" y="80687"/>
                  <a:pt x="2118218" y="50800"/>
                </a:cubicBezTo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3293166" y="3044687"/>
            <a:ext cx="3276600" cy="2819400"/>
          </a:xfrm>
          <a:custGeom>
            <a:avLst/>
            <a:gdLst>
              <a:gd name="T0" fmla="*/ 88900 w 2501900"/>
              <a:gd name="T1" fmla="*/ 114296 h 1927236"/>
              <a:gd name="T2" fmla="*/ 139700 w 2501900"/>
              <a:gd name="T3" fmla="*/ 228596 h 1927236"/>
              <a:gd name="T4" fmla="*/ 190500 w 2501900"/>
              <a:gd name="T5" fmla="*/ 368292 h 1927236"/>
              <a:gd name="T6" fmla="*/ 330200 w 2501900"/>
              <a:gd name="T7" fmla="*/ 533388 h 1927236"/>
              <a:gd name="T8" fmla="*/ 495300 w 2501900"/>
              <a:gd name="T9" fmla="*/ 723884 h 1927236"/>
              <a:gd name="T10" fmla="*/ 558800 w 2501900"/>
              <a:gd name="T11" fmla="*/ 774684 h 1927236"/>
              <a:gd name="T12" fmla="*/ 660400 w 2501900"/>
              <a:gd name="T13" fmla="*/ 876280 h 1927236"/>
              <a:gd name="T14" fmla="*/ 774700 w 2501900"/>
              <a:gd name="T15" fmla="*/ 977876 h 1927236"/>
              <a:gd name="T16" fmla="*/ 850900 w 2501900"/>
              <a:gd name="T17" fmla="*/ 1015976 h 1927236"/>
              <a:gd name="T18" fmla="*/ 1016000 w 2501900"/>
              <a:gd name="T19" fmla="*/ 1104876 h 1927236"/>
              <a:gd name="T20" fmla="*/ 1117600 w 2501900"/>
              <a:gd name="T21" fmla="*/ 1193772 h 1927236"/>
              <a:gd name="T22" fmla="*/ 1270000 w 2501900"/>
              <a:gd name="T23" fmla="*/ 1320772 h 1927236"/>
              <a:gd name="T24" fmla="*/ 1346200 w 2501900"/>
              <a:gd name="T25" fmla="*/ 1358868 h 1927236"/>
              <a:gd name="T26" fmla="*/ 1473200 w 2501900"/>
              <a:gd name="T27" fmla="*/ 1409668 h 1927236"/>
              <a:gd name="T28" fmla="*/ 1600200 w 2501900"/>
              <a:gd name="T29" fmla="*/ 1485868 h 1927236"/>
              <a:gd name="T30" fmla="*/ 1689100 w 2501900"/>
              <a:gd name="T31" fmla="*/ 1511264 h 1927236"/>
              <a:gd name="T32" fmla="*/ 1790700 w 2501900"/>
              <a:gd name="T33" fmla="*/ 1562064 h 1927236"/>
              <a:gd name="T34" fmla="*/ 1981200 w 2501900"/>
              <a:gd name="T35" fmla="*/ 1625564 h 1927236"/>
              <a:gd name="T36" fmla="*/ 2146300 w 2501900"/>
              <a:gd name="T37" fmla="*/ 1676360 h 1927236"/>
              <a:gd name="T38" fmla="*/ 2298700 w 2501900"/>
              <a:gd name="T39" fmla="*/ 1752560 h 1927236"/>
              <a:gd name="T40" fmla="*/ 2463800 w 2501900"/>
              <a:gd name="T41" fmla="*/ 1841460 h 1927236"/>
              <a:gd name="T42" fmla="*/ 1955800 w 2501900"/>
              <a:gd name="T43" fmla="*/ 1879556 h 1927236"/>
              <a:gd name="T44" fmla="*/ 1790700 w 2501900"/>
              <a:gd name="T45" fmla="*/ 1866856 h 1927236"/>
              <a:gd name="T46" fmla="*/ 1676400 w 2501900"/>
              <a:gd name="T47" fmla="*/ 1803360 h 1927236"/>
              <a:gd name="T48" fmla="*/ 1587500 w 2501900"/>
              <a:gd name="T49" fmla="*/ 1765260 h 1927236"/>
              <a:gd name="T50" fmla="*/ 1397000 w 2501900"/>
              <a:gd name="T51" fmla="*/ 1676360 h 1927236"/>
              <a:gd name="T52" fmla="*/ 1320800 w 2501900"/>
              <a:gd name="T53" fmla="*/ 1612864 h 1927236"/>
              <a:gd name="T54" fmla="*/ 1231900 w 2501900"/>
              <a:gd name="T55" fmla="*/ 1549364 h 1927236"/>
              <a:gd name="T56" fmla="*/ 1066800 w 2501900"/>
              <a:gd name="T57" fmla="*/ 1473168 h 1927236"/>
              <a:gd name="T58" fmla="*/ 939800 w 2501900"/>
              <a:gd name="T59" fmla="*/ 1384268 h 1927236"/>
              <a:gd name="T60" fmla="*/ 825500 w 2501900"/>
              <a:gd name="T61" fmla="*/ 1282672 h 1927236"/>
              <a:gd name="T62" fmla="*/ 711200 w 2501900"/>
              <a:gd name="T63" fmla="*/ 1193772 h 1927236"/>
              <a:gd name="T64" fmla="*/ 546100 w 2501900"/>
              <a:gd name="T65" fmla="*/ 1066776 h 1927236"/>
              <a:gd name="T66" fmla="*/ 469900 w 2501900"/>
              <a:gd name="T67" fmla="*/ 952480 h 1927236"/>
              <a:gd name="T68" fmla="*/ 355600 w 2501900"/>
              <a:gd name="T69" fmla="*/ 838180 h 1927236"/>
              <a:gd name="T70" fmla="*/ 292100 w 2501900"/>
              <a:gd name="T71" fmla="*/ 774684 h 1927236"/>
              <a:gd name="T72" fmla="*/ 177800 w 2501900"/>
              <a:gd name="T73" fmla="*/ 647684 h 1927236"/>
              <a:gd name="T74" fmla="*/ 101600 w 2501900"/>
              <a:gd name="T75" fmla="*/ 495288 h 1927236"/>
              <a:gd name="T76" fmla="*/ 76200 w 2501900"/>
              <a:gd name="T77" fmla="*/ 292092 h 1927236"/>
              <a:gd name="T78" fmla="*/ 50800 w 2501900"/>
              <a:gd name="T79" fmla="*/ 126996 h 1927236"/>
              <a:gd name="T80" fmla="*/ 0 w 2501900"/>
              <a:gd name="T81" fmla="*/ 50800 h 19272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501900"/>
              <a:gd name="T124" fmla="*/ 0 h 1927236"/>
              <a:gd name="T125" fmla="*/ 2501900 w 2501900"/>
              <a:gd name="T126" fmla="*/ 1927236 h 19272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501900" h="1927236">
                <a:moveTo>
                  <a:pt x="0" y="0"/>
                </a:moveTo>
                <a:cubicBezTo>
                  <a:pt x="150224" y="150224"/>
                  <a:pt x="40782" y="18063"/>
                  <a:pt x="88900" y="114300"/>
                </a:cubicBezTo>
                <a:cubicBezTo>
                  <a:pt x="95726" y="127952"/>
                  <a:pt x="108101" y="138452"/>
                  <a:pt x="114300" y="152400"/>
                </a:cubicBezTo>
                <a:cubicBezTo>
                  <a:pt x="125174" y="176866"/>
                  <a:pt x="139700" y="228600"/>
                  <a:pt x="139700" y="228600"/>
                </a:cubicBezTo>
                <a:cubicBezTo>
                  <a:pt x="143933" y="258233"/>
                  <a:pt x="142170" y="289368"/>
                  <a:pt x="152400" y="317500"/>
                </a:cubicBezTo>
                <a:cubicBezTo>
                  <a:pt x="159634" y="337392"/>
                  <a:pt x="178197" y="351076"/>
                  <a:pt x="190500" y="368300"/>
                </a:cubicBezTo>
                <a:cubicBezTo>
                  <a:pt x="228985" y="422179"/>
                  <a:pt x="198582" y="394855"/>
                  <a:pt x="254000" y="431800"/>
                </a:cubicBezTo>
                <a:cubicBezTo>
                  <a:pt x="278676" y="505828"/>
                  <a:pt x="251621" y="443596"/>
                  <a:pt x="330200" y="533400"/>
                </a:cubicBezTo>
                <a:cubicBezTo>
                  <a:pt x="389467" y="601133"/>
                  <a:pt x="317500" y="546100"/>
                  <a:pt x="393700" y="596900"/>
                </a:cubicBezTo>
                <a:cubicBezTo>
                  <a:pt x="503921" y="762231"/>
                  <a:pt x="386721" y="597225"/>
                  <a:pt x="495300" y="723900"/>
                </a:cubicBezTo>
                <a:cubicBezTo>
                  <a:pt x="505233" y="735489"/>
                  <a:pt x="508781" y="752465"/>
                  <a:pt x="520700" y="762000"/>
                </a:cubicBezTo>
                <a:cubicBezTo>
                  <a:pt x="531153" y="770363"/>
                  <a:pt x="546826" y="768713"/>
                  <a:pt x="558800" y="774700"/>
                </a:cubicBezTo>
                <a:cubicBezTo>
                  <a:pt x="572452" y="781526"/>
                  <a:pt x="584200" y="791633"/>
                  <a:pt x="596900" y="800100"/>
                </a:cubicBezTo>
                <a:cubicBezTo>
                  <a:pt x="659963" y="894695"/>
                  <a:pt x="578912" y="778514"/>
                  <a:pt x="660400" y="876300"/>
                </a:cubicBezTo>
                <a:cubicBezTo>
                  <a:pt x="693163" y="915615"/>
                  <a:pt x="678067" y="919762"/>
                  <a:pt x="723900" y="952500"/>
                </a:cubicBezTo>
                <a:cubicBezTo>
                  <a:pt x="739306" y="963504"/>
                  <a:pt x="758262" y="968507"/>
                  <a:pt x="774700" y="977900"/>
                </a:cubicBezTo>
                <a:cubicBezTo>
                  <a:pt x="787952" y="985473"/>
                  <a:pt x="799148" y="996474"/>
                  <a:pt x="812800" y="1003300"/>
                </a:cubicBezTo>
                <a:cubicBezTo>
                  <a:pt x="824774" y="1009287"/>
                  <a:pt x="838028" y="1012322"/>
                  <a:pt x="850900" y="1016000"/>
                </a:cubicBezTo>
                <a:cubicBezTo>
                  <a:pt x="869889" y="1021425"/>
                  <a:pt x="919500" y="1031250"/>
                  <a:pt x="939800" y="1041400"/>
                </a:cubicBezTo>
                <a:cubicBezTo>
                  <a:pt x="987098" y="1065049"/>
                  <a:pt x="973869" y="1069791"/>
                  <a:pt x="1016000" y="1104900"/>
                </a:cubicBezTo>
                <a:cubicBezTo>
                  <a:pt x="1027726" y="1114671"/>
                  <a:pt x="1041400" y="1121833"/>
                  <a:pt x="1054100" y="1130300"/>
                </a:cubicBezTo>
                <a:cubicBezTo>
                  <a:pt x="1121833" y="1231900"/>
                  <a:pt x="1032933" y="1109133"/>
                  <a:pt x="1117600" y="1193800"/>
                </a:cubicBezTo>
                <a:cubicBezTo>
                  <a:pt x="1186798" y="1262998"/>
                  <a:pt x="1121031" y="1233044"/>
                  <a:pt x="1193800" y="1257300"/>
                </a:cubicBezTo>
                <a:cubicBezTo>
                  <a:pt x="1221887" y="1285387"/>
                  <a:pt x="1234637" y="1303119"/>
                  <a:pt x="1270000" y="1320800"/>
                </a:cubicBezTo>
                <a:cubicBezTo>
                  <a:pt x="1281974" y="1326787"/>
                  <a:pt x="1296126" y="1327513"/>
                  <a:pt x="1308100" y="1333500"/>
                </a:cubicBezTo>
                <a:cubicBezTo>
                  <a:pt x="1321752" y="1340326"/>
                  <a:pt x="1332548" y="1352074"/>
                  <a:pt x="1346200" y="1358900"/>
                </a:cubicBezTo>
                <a:cubicBezTo>
                  <a:pt x="1364420" y="1368010"/>
                  <a:pt x="1418824" y="1380231"/>
                  <a:pt x="1435100" y="1384300"/>
                </a:cubicBezTo>
                <a:cubicBezTo>
                  <a:pt x="1447800" y="1392767"/>
                  <a:pt x="1459548" y="1402874"/>
                  <a:pt x="1473200" y="1409700"/>
                </a:cubicBezTo>
                <a:cubicBezTo>
                  <a:pt x="1485174" y="1415687"/>
                  <a:pt x="1500161" y="1414974"/>
                  <a:pt x="1511300" y="1422400"/>
                </a:cubicBezTo>
                <a:cubicBezTo>
                  <a:pt x="1594444" y="1477829"/>
                  <a:pt x="1499967" y="1448312"/>
                  <a:pt x="1600200" y="1485900"/>
                </a:cubicBezTo>
                <a:cubicBezTo>
                  <a:pt x="1616543" y="1492029"/>
                  <a:pt x="1634217" y="1493805"/>
                  <a:pt x="1651000" y="1498600"/>
                </a:cubicBezTo>
                <a:cubicBezTo>
                  <a:pt x="1663872" y="1502278"/>
                  <a:pt x="1676400" y="1507067"/>
                  <a:pt x="1689100" y="1511300"/>
                </a:cubicBezTo>
                <a:cubicBezTo>
                  <a:pt x="1706033" y="1524000"/>
                  <a:pt x="1720968" y="1539934"/>
                  <a:pt x="1739900" y="1549400"/>
                </a:cubicBezTo>
                <a:cubicBezTo>
                  <a:pt x="1755512" y="1557206"/>
                  <a:pt x="1774141" y="1556580"/>
                  <a:pt x="1790700" y="1562100"/>
                </a:cubicBezTo>
                <a:cubicBezTo>
                  <a:pt x="1913946" y="1603182"/>
                  <a:pt x="1789676" y="1578282"/>
                  <a:pt x="1943100" y="1600200"/>
                </a:cubicBezTo>
                <a:cubicBezTo>
                  <a:pt x="1955800" y="1608667"/>
                  <a:pt x="1967171" y="1619587"/>
                  <a:pt x="1981200" y="1625600"/>
                </a:cubicBezTo>
                <a:cubicBezTo>
                  <a:pt x="2005312" y="1635934"/>
                  <a:pt x="2091010" y="1648135"/>
                  <a:pt x="2108200" y="1651000"/>
                </a:cubicBezTo>
                <a:cubicBezTo>
                  <a:pt x="2120900" y="1659467"/>
                  <a:pt x="2132352" y="1670201"/>
                  <a:pt x="2146300" y="1676400"/>
                </a:cubicBezTo>
                <a:cubicBezTo>
                  <a:pt x="2170766" y="1687274"/>
                  <a:pt x="2200223" y="1686948"/>
                  <a:pt x="2222500" y="1701800"/>
                </a:cubicBezTo>
                <a:cubicBezTo>
                  <a:pt x="2247900" y="1718733"/>
                  <a:pt x="2269740" y="1742947"/>
                  <a:pt x="2298700" y="1752600"/>
                </a:cubicBezTo>
                <a:cubicBezTo>
                  <a:pt x="2338115" y="1765738"/>
                  <a:pt x="2348366" y="1767160"/>
                  <a:pt x="2387600" y="1790700"/>
                </a:cubicBezTo>
                <a:cubicBezTo>
                  <a:pt x="2413777" y="1806406"/>
                  <a:pt x="2438400" y="1824567"/>
                  <a:pt x="2463800" y="1841500"/>
                </a:cubicBezTo>
                <a:lnTo>
                  <a:pt x="2501900" y="1866900"/>
                </a:lnTo>
                <a:cubicBezTo>
                  <a:pt x="2319867" y="1871133"/>
                  <a:pt x="2137711" y="1871691"/>
                  <a:pt x="1955800" y="1879600"/>
                </a:cubicBezTo>
                <a:cubicBezTo>
                  <a:pt x="1785861" y="1886989"/>
                  <a:pt x="2162255" y="1927236"/>
                  <a:pt x="1828800" y="1879600"/>
                </a:cubicBezTo>
                <a:cubicBezTo>
                  <a:pt x="1816100" y="1875367"/>
                  <a:pt x="1802402" y="1873401"/>
                  <a:pt x="1790700" y="1866900"/>
                </a:cubicBezTo>
                <a:cubicBezTo>
                  <a:pt x="1764015" y="1852075"/>
                  <a:pt x="1743460" y="1825753"/>
                  <a:pt x="1714500" y="1816100"/>
                </a:cubicBezTo>
                <a:cubicBezTo>
                  <a:pt x="1701800" y="1811867"/>
                  <a:pt x="1688374" y="1809387"/>
                  <a:pt x="1676400" y="1803400"/>
                </a:cubicBezTo>
                <a:cubicBezTo>
                  <a:pt x="1662748" y="1796574"/>
                  <a:pt x="1652329" y="1784013"/>
                  <a:pt x="1638300" y="1778000"/>
                </a:cubicBezTo>
                <a:cubicBezTo>
                  <a:pt x="1622257" y="1771124"/>
                  <a:pt x="1604539" y="1769086"/>
                  <a:pt x="1587500" y="1765300"/>
                </a:cubicBezTo>
                <a:cubicBezTo>
                  <a:pt x="1442392" y="1733054"/>
                  <a:pt x="1597090" y="1770873"/>
                  <a:pt x="1473200" y="1739900"/>
                </a:cubicBezTo>
                <a:cubicBezTo>
                  <a:pt x="1378605" y="1676837"/>
                  <a:pt x="1494786" y="1757888"/>
                  <a:pt x="1397000" y="1676400"/>
                </a:cubicBezTo>
                <a:cubicBezTo>
                  <a:pt x="1385274" y="1666629"/>
                  <a:pt x="1370626" y="1660771"/>
                  <a:pt x="1358900" y="1651000"/>
                </a:cubicBezTo>
                <a:cubicBezTo>
                  <a:pt x="1345102" y="1639502"/>
                  <a:pt x="1334598" y="1624398"/>
                  <a:pt x="1320800" y="1612900"/>
                </a:cubicBezTo>
                <a:cubicBezTo>
                  <a:pt x="1309074" y="1603129"/>
                  <a:pt x="1295120" y="1596372"/>
                  <a:pt x="1282700" y="1587500"/>
                </a:cubicBezTo>
                <a:cubicBezTo>
                  <a:pt x="1265476" y="1575197"/>
                  <a:pt x="1249240" y="1561538"/>
                  <a:pt x="1231900" y="1549400"/>
                </a:cubicBezTo>
                <a:cubicBezTo>
                  <a:pt x="1206891" y="1531894"/>
                  <a:pt x="1185316" y="1506004"/>
                  <a:pt x="1155700" y="1498600"/>
                </a:cubicBezTo>
                <a:cubicBezTo>
                  <a:pt x="1091913" y="1482653"/>
                  <a:pt x="1121459" y="1491420"/>
                  <a:pt x="1066800" y="1473200"/>
                </a:cubicBezTo>
                <a:cubicBezTo>
                  <a:pt x="1054100" y="1460500"/>
                  <a:pt x="1043315" y="1445539"/>
                  <a:pt x="1028700" y="1435100"/>
                </a:cubicBezTo>
                <a:cubicBezTo>
                  <a:pt x="970160" y="1393286"/>
                  <a:pt x="988886" y="1427932"/>
                  <a:pt x="939800" y="1384300"/>
                </a:cubicBezTo>
                <a:cubicBezTo>
                  <a:pt x="912952" y="1360435"/>
                  <a:pt x="893488" y="1328025"/>
                  <a:pt x="863600" y="1308100"/>
                </a:cubicBezTo>
                <a:cubicBezTo>
                  <a:pt x="850900" y="1299633"/>
                  <a:pt x="837226" y="1292471"/>
                  <a:pt x="825500" y="1282700"/>
                </a:cubicBezTo>
                <a:cubicBezTo>
                  <a:pt x="811702" y="1271202"/>
                  <a:pt x="801577" y="1255627"/>
                  <a:pt x="787400" y="1244600"/>
                </a:cubicBezTo>
                <a:cubicBezTo>
                  <a:pt x="763303" y="1225858"/>
                  <a:pt x="740160" y="1203453"/>
                  <a:pt x="711200" y="1193800"/>
                </a:cubicBezTo>
                <a:cubicBezTo>
                  <a:pt x="676402" y="1182201"/>
                  <a:pt x="663964" y="1181768"/>
                  <a:pt x="635000" y="1155700"/>
                </a:cubicBezTo>
                <a:cubicBezTo>
                  <a:pt x="603850" y="1127665"/>
                  <a:pt x="569346" y="1101669"/>
                  <a:pt x="546100" y="1066800"/>
                </a:cubicBezTo>
                <a:lnTo>
                  <a:pt x="495300" y="990600"/>
                </a:lnTo>
                <a:cubicBezTo>
                  <a:pt x="486833" y="977900"/>
                  <a:pt x="480693" y="963293"/>
                  <a:pt x="469900" y="952500"/>
                </a:cubicBezTo>
                <a:lnTo>
                  <a:pt x="393700" y="876300"/>
                </a:lnTo>
                <a:cubicBezTo>
                  <a:pt x="381000" y="863600"/>
                  <a:pt x="370544" y="848163"/>
                  <a:pt x="355600" y="838200"/>
                </a:cubicBezTo>
                <a:lnTo>
                  <a:pt x="317500" y="812800"/>
                </a:lnTo>
                <a:cubicBezTo>
                  <a:pt x="309033" y="800100"/>
                  <a:pt x="303587" y="784751"/>
                  <a:pt x="292100" y="774700"/>
                </a:cubicBezTo>
                <a:cubicBezTo>
                  <a:pt x="269126" y="754598"/>
                  <a:pt x="215900" y="723900"/>
                  <a:pt x="215900" y="723900"/>
                </a:cubicBezTo>
                <a:cubicBezTo>
                  <a:pt x="143107" y="614711"/>
                  <a:pt x="230380" y="752860"/>
                  <a:pt x="177800" y="647700"/>
                </a:cubicBezTo>
                <a:cubicBezTo>
                  <a:pt x="170974" y="634048"/>
                  <a:pt x="158599" y="623548"/>
                  <a:pt x="152400" y="609600"/>
                </a:cubicBezTo>
                <a:cubicBezTo>
                  <a:pt x="91947" y="473580"/>
                  <a:pt x="159083" y="581525"/>
                  <a:pt x="101600" y="495300"/>
                </a:cubicBezTo>
                <a:cubicBezTo>
                  <a:pt x="97367" y="444500"/>
                  <a:pt x="95223" y="393482"/>
                  <a:pt x="88900" y="342900"/>
                </a:cubicBezTo>
                <a:cubicBezTo>
                  <a:pt x="86735" y="325580"/>
                  <a:pt x="78668" y="309379"/>
                  <a:pt x="76200" y="292100"/>
                </a:cubicBezTo>
                <a:cubicBezTo>
                  <a:pt x="70183" y="249983"/>
                  <a:pt x="69969" y="207150"/>
                  <a:pt x="63500" y="165100"/>
                </a:cubicBezTo>
                <a:cubicBezTo>
                  <a:pt x="61464" y="151869"/>
                  <a:pt x="58226" y="138139"/>
                  <a:pt x="50800" y="127000"/>
                </a:cubicBezTo>
                <a:cubicBezTo>
                  <a:pt x="40837" y="112056"/>
                  <a:pt x="25400" y="101600"/>
                  <a:pt x="12700" y="88900"/>
                </a:cubicBezTo>
                <a:lnTo>
                  <a:pt x="0" y="50800"/>
                </a:lnTo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321365" y="3654288"/>
            <a:ext cx="2286000" cy="2149475"/>
          </a:xfrm>
          <a:custGeom>
            <a:avLst/>
            <a:gdLst>
              <a:gd name="T0" fmla="*/ 2197100 w 2286000"/>
              <a:gd name="T1" fmla="*/ 63500 h 2149484"/>
              <a:gd name="T2" fmla="*/ 2171700 w 2286000"/>
              <a:gd name="T3" fmla="*/ 177796 h 2149484"/>
              <a:gd name="T4" fmla="*/ 2044700 w 2286000"/>
              <a:gd name="T5" fmla="*/ 317496 h 2149484"/>
              <a:gd name="T6" fmla="*/ 1955800 w 2286000"/>
              <a:gd name="T7" fmla="*/ 431792 h 2149484"/>
              <a:gd name="T8" fmla="*/ 1879600 w 2286000"/>
              <a:gd name="T9" fmla="*/ 546092 h 2149484"/>
              <a:gd name="T10" fmla="*/ 1841500 w 2286000"/>
              <a:gd name="T11" fmla="*/ 647688 h 2149484"/>
              <a:gd name="T12" fmla="*/ 1803400 w 2286000"/>
              <a:gd name="T13" fmla="*/ 723888 h 2149484"/>
              <a:gd name="T14" fmla="*/ 1752600 w 2286000"/>
              <a:gd name="T15" fmla="*/ 876284 h 2149484"/>
              <a:gd name="T16" fmla="*/ 1651000 w 2286000"/>
              <a:gd name="T17" fmla="*/ 990584 h 2149484"/>
              <a:gd name="T18" fmla="*/ 1536700 w 2286000"/>
              <a:gd name="T19" fmla="*/ 1117580 h 2149484"/>
              <a:gd name="T20" fmla="*/ 1485900 w 2286000"/>
              <a:gd name="T21" fmla="*/ 1181080 h 2149484"/>
              <a:gd name="T22" fmla="*/ 1384300 w 2286000"/>
              <a:gd name="T23" fmla="*/ 1269980 h 2149484"/>
              <a:gd name="T24" fmla="*/ 1270000 w 2286000"/>
              <a:gd name="T25" fmla="*/ 1346176 h 2149484"/>
              <a:gd name="T26" fmla="*/ 1092200 w 2286000"/>
              <a:gd name="T27" fmla="*/ 1409676 h 2149484"/>
              <a:gd name="T28" fmla="*/ 965200 w 2286000"/>
              <a:gd name="T29" fmla="*/ 1562072 h 2149484"/>
              <a:gd name="T30" fmla="*/ 850900 w 2286000"/>
              <a:gd name="T31" fmla="*/ 1689072 h 2149484"/>
              <a:gd name="T32" fmla="*/ 495300 w 2286000"/>
              <a:gd name="T33" fmla="*/ 1777968 h 2149484"/>
              <a:gd name="T34" fmla="*/ 292100 w 2286000"/>
              <a:gd name="T35" fmla="*/ 1854168 h 2149484"/>
              <a:gd name="T36" fmla="*/ 215900 w 2286000"/>
              <a:gd name="T37" fmla="*/ 1917668 h 2149484"/>
              <a:gd name="T38" fmla="*/ 0 w 2286000"/>
              <a:gd name="T39" fmla="*/ 2031964 h 2149484"/>
              <a:gd name="T40" fmla="*/ 63500 w 2286000"/>
              <a:gd name="T41" fmla="*/ 2108161 h 2149484"/>
              <a:gd name="T42" fmla="*/ 177800 w 2286000"/>
              <a:gd name="T43" fmla="*/ 2108161 h 2149484"/>
              <a:gd name="T44" fmla="*/ 355600 w 2286000"/>
              <a:gd name="T45" fmla="*/ 2095464 h 2149484"/>
              <a:gd name="T46" fmla="*/ 444500 w 2286000"/>
              <a:gd name="T47" fmla="*/ 2146261 h 2149484"/>
              <a:gd name="T48" fmla="*/ 596900 w 2286000"/>
              <a:gd name="T49" fmla="*/ 2108161 h 2149484"/>
              <a:gd name="T50" fmla="*/ 774700 w 2286000"/>
              <a:gd name="T51" fmla="*/ 2044664 h 2149484"/>
              <a:gd name="T52" fmla="*/ 838200 w 2286000"/>
              <a:gd name="T53" fmla="*/ 1993864 h 2149484"/>
              <a:gd name="T54" fmla="*/ 1016000 w 2286000"/>
              <a:gd name="T55" fmla="*/ 1943064 h 2149484"/>
              <a:gd name="T56" fmla="*/ 1117600 w 2286000"/>
              <a:gd name="T57" fmla="*/ 1866868 h 2149484"/>
              <a:gd name="T58" fmla="*/ 1320800 w 2286000"/>
              <a:gd name="T59" fmla="*/ 1752568 h 2149484"/>
              <a:gd name="T60" fmla="*/ 1485900 w 2286000"/>
              <a:gd name="T61" fmla="*/ 1638272 h 2149484"/>
              <a:gd name="T62" fmla="*/ 1600200 w 2286000"/>
              <a:gd name="T63" fmla="*/ 1574772 h 2149484"/>
              <a:gd name="T64" fmla="*/ 1638300 w 2286000"/>
              <a:gd name="T65" fmla="*/ 1460476 h 2149484"/>
              <a:gd name="T66" fmla="*/ 1701800 w 2286000"/>
              <a:gd name="T67" fmla="*/ 1244580 h 2149484"/>
              <a:gd name="T68" fmla="*/ 1816100 w 2286000"/>
              <a:gd name="T69" fmla="*/ 1142980 h 2149484"/>
              <a:gd name="T70" fmla="*/ 1879600 w 2286000"/>
              <a:gd name="T71" fmla="*/ 977884 h 2149484"/>
              <a:gd name="T72" fmla="*/ 1917700 w 2286000"/>
              <a:gd name="T73" fmla="*/ 838184 h 2149484"/>
              <a:gd name="T74" fmla="*/ 2057400 w 2286000"/>
              <a:gd name="T75" fmla="*/ 685788 h 2149484"/>
              <a:gd name="T76" fmla="*/ 2120900 w 2286000"/>
              <a:gd name="T77" fmla="*/ 571492 h 2149484"/>
              <a:gd name="T78" fmla="*/ 2146300 w 2286000"/>
              <a:gd name="T79" fmla="*/ 342896 h 2149484"/>
              <a:gd name="T80" fmla="*/ 2222500 w 2286000"/>
              <a:gd name="T81" fmla="*/ 228596 h 2149484"/>
              <a:gd name="T82" fmla="*/ 2260600 w 2286000"/>
              <a:gd name="T83" fmla="*/ 76200 h 21494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286000"/>
              <a:gd name="T127" fmla="*/ 0 h 2149484"/>
              <a:gd name="T128" fmla="*/ 2286000 w 2286000"/>
              <a:gd name="T129" fmla="*/ 2149484 h 214948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286000" h="2149484">
                <a:moveTo>
                  <a:pt x="2286000" y="0"/>
                </a:moveTo>
                <a:cubicBezTo>
                  <a:pt x="2272385" y="9077"/>
                  <a:pt x="2201733" y="55160"/>
                  <a:pt x="2197100" y="63500"/>
                </a:cubicBezTo>
                <a:cubicBezTo>
                  <a:pt x="2184595" y="86010"/>
                  <a:pt x="2189986" y="114563"/>
                  <a:pt x="2184400" y="139700"/>
                </a:cubicBezTo>
                <a:cubicBezTo>
                  <a:pt x="2181496" y="152768"/>
                  <a:pt x="2181166" y="168334"/>
                  <a:pt x="2171700" y="177800"/>
                </a:cubicBezTo>
                <a:cubicBezTo>
                  <a:pt x="2150114" y="199386"/>
                  <a:pt x="2095500" y="228600"/>
                  <a:pt x="2095500" y="228600"/>
                </a:cubicBezTo>
                <a:cubicBezTo>
                  <a:pt x="2074338" y="292085"/>
                  <a:pt x="2093628" y="247603"/>
                  <a:pt x="2044700" y="317500"/>
                </a:cubicBezTo>
                <a:cubicBezTo>
                  <a:pt x="2027194" y="342509"/>
                  <a:pt x="2015486" y="372114"/>
                  <a:pt x="1993900" y="393700"/>
                </a:cubicBezTo>
                <a:cubicBezTo>
                  <a:pt x="1981200" y="406400"/>
                  <a:pt x="1967298" y="418002"/>
                  <a:pt x="1955800" y="431800"/>
                </a:cubicBezTo>
                <a:cubicBezTo>
                  <a:pt x="1867393" y="537888"/>
                  <a:pt x="2003610" y="396690"/>
                  <a:pt x="1892300" y="508000"/>
                </a:cubicBezTo>
                <a:cubicBezTo>
                  <a:pt x="1888067" y="520700"/>
                  <a:pt x="1883278" y="533228"/>
                  <a:pt x="1879600" y="546100"/>
                </a:cubicBezTo>
                <a:cubicBezTo>
                  <a:pt x="1874805" y="562883"/>
                  <a:pt x="1873029" y="580557"/>
                  <a:pt x="1866900" y="596900"/>
                </a:cubicBezTo>
                <a:cubicBezTo>
                  <a:pt x="1860253" y="614627"/>
                  <a:pt x="1848958" y="630299"/>
                  <a:pt x="1841500" y="647700"/>
                </a:cubicBezTo>
                <a:cubicBezTo>
                  <a:pt x="1836227" y="660005"/>
                  <a:pt x="1834787" y="673826"/>
                  <a:pt x="1828800" y="685800"/>
                </a:cubicBezTo>
                <a:cubicBezTo>
                  <a:pt x="1821974" y="699452"/>
                  <a:pt x="1809599" y="709952"/>
                  <a:pt x="1803400" y="723900"/>
                </a:cubicBezTo>
                <a:lnTo>
                  <a:pt x="1765300" y="838200"/>
                </a:lnTo>
                <a:cubicBezTo>
                  <a:pt x="1761067" y="850900"/>
                  <a:pt x="1760026" y="865161"/>
                  <a:pt x="1752600" y="876300"/>
                </a:cubicBezTo>
                <a:cubicBezTo>
                  <a:pt x="1744133" y="889000"/>
                  <a:pt x="1737341" y="902992"/>
                  <a:pt x="1727200" y="914400"/>
                </a:cubicBezTo>
                <a:cubicBezTo>
                  <a:pt x="1703335" y="941248"/>
                  <a:pt x="1670925" y="960712"/>
                  <a:pt x="1651000" y="990600"/>
                </a:cubicBezTo>
                <a:cubicBezTo>
                  <a:pt x="1592774" y="1077939"/>
                  <a:pt x="1629160" y="1057147"/>
                  <a:pt x="1562100" y="1079500"/>
                </a:cubicBezTo>
                <a:cubicBezTo>
                  <a:pt x="1553633" y="1092200"/>
                  <a:pt x="1547493" y="1106807"/>
                  <a:pt x="1536700" y="1117600"/>
                </a:cubicBezTo>
                <a:cubicBezTo>
                  <a:pt x="1525907" y="1128393"/>
                  <a:pt x="1508135" y="1131081"/>
                  <a:pt x="1498600" y="1143000"/>
                </a:cubicBezTo>
                <a:cubicBezTo>
                  <a:pt x="1490237" y="1153453"/>
                  <a:pt x="1493326" y="1169961"/>
                  <a:pt x="1485900" y="1181100"/>
                </a:cubicBezTo>
                <a:cubicBezTo>
                  <a:pt x="1475937" y="1196044"/>
                  <a:pt x="1459298" y="1205402"/>
                  <a:pt x="1447800" y="1219200"/>
                </a:cubicBezTo>
                <a:cubicBezTo>
                  <a:pt x="1403611" y="1272226"/>
                  <a:pt x="1446846" y="1249151"/>
                  <a:pt x="1384300" y="1270000"/>
                </a:cubicBezTo>
                <a:cubicBezTo>
                  <a:pt x="1312075" y="1342225"/>
                  <a:pt x="1381618" y="1284041"/>
                  <a:pt x="1308100" y="1320800"/>
                </a:cubicBezTo>
                <a:cubicBezTo>
                  <a:pt x="1294448" y="1327626"/>
                  <a:pt x="1284726" y="1342184"/>
                  <a:pt x="1270000" y="1346200"/>
                </a:cubicBezTo>
                <a:cubicBezTo>
                  <a:pt x="1237072" y="1355180"/>
                  <a:pt x="1202267" y="1354667"/>
                  <a:pt x="1168400" y="1358900"/>
                </a:cubicBezTo>
                <a:lnTo>
                  <a:pt x="1092200" y="1409700"/>
                </a:lnTo>
                <a:lnTo>
                  <a:pt x="1054100" y="1435100"/>
                </a:lnTo>
                <a:cubicBezTo>
                  <a:pt x="991559" y="1528912"/>
                  <a:pt x="1021616" y="1486878"/>
                  <a:pt x="965200" y="1562100"/>
                </a:cubicBezTo>
                <a:cubicBezTo>
                  <a:pt x="961970" y="1571791"/>
                  <a:pt x="939261" y="1662194"/>
                  <a:pt x="914400" y="1676400"/>
                </a:cubicBezTo>
                <a:cubicBezTo>
                  <a:pt x="895658" y="1687110"/>
                  <a:pt x="872067" y="1684867"/>
                  <a:pt x="850900" y="1689100"/>
                </a:cubicBezTo>
                <a:cubicBezTo>
                  <a:pt x="721748" y="1775202"/>
                  <a:pt x="805159" y="1737869"/>
                  <a:pt x="584200" y="1752600"/>
                </a:cubicBezTo>
                <a:cubicBezTo>
                  <a:pt x="551556" y="1763481"/>
                  <a:pt x="530383" y="1771621"/>
                  <a:pt x="495300" y="1778000"/>
                </a:cubicBezTo>
                <a:cubicBezTo>
                  <a:pt x="465849" y="1783355"/>
                  <a:pt x="436033" y="1786467"/>
                  <a:pt x="406400" y="1790700"/>
                </a:cubicBezTo>
                <a:cubicBezTo>
                  <a:pt x="364873" y="1804542"/>
                  <a:pt x="321213" y="1815383"/>
                  <a:pt x="292100" y="1854200"/>
                </a:cubicBezTo>
                <a:cubicBezTo>
                  <a:pt x="279400" y="1871133"/>
                  <a:pt x="270261" y="1891449"/>
                  <a:pt x="254000" y="1905000"/>
                </a:cubicBezTo>
                <a:cubicBezTo>
                  <a:pt x="243716" y="1913570"/>
                  <a:pt x="227652" y="1911290"/>
                  <a:pt x="215900" y="1917700"/>
                </a:cubicBezTo>
                <a:cubicBezTo>
                  <a:pt x="180839" y="1936824"/>
                  <a:pt x="152188" y="1968571"/>
                  <a:pt x="114300" y="1981200"/>
                </a:cubicBezTo>
                <a:cubicBezTo>
                  <a:pt x="49259" y="2002880"/>
                  <a:pt x="88174" y="1987913"/>
                  <a:pt x="0" y="2032000"/>
                </a:cubicBezTo>
                <a:cubicBezTo>
                  <a:pt x="12700" y="2040467"/>
                  <a:pt x="28329" y="2045674"/>
                  <a:pt x="38100" y="2057400"/>
                </a:cubicBezTo>
                <a:cubicBezTo>
                  <a:pt x="50220" y="2071944"/>
                  <a:pt x="48956" y="2096080"/>
                  <a:pt x="63500" y="2108200"/>
                </a:cubicBezTo>
                <a:cubicBezTo>
                  <a:pt x="76909" y="2119374"/>
                  <a:pt x="97367" y="2116667"/>
                  <a:pt x="114300" y="2120900"/>
                </a:cubicBezTo>
                <a:cubicBezTo>
                  <a:pt x="135467" y="2116667"/>
                  <a:pt x="157589" y="2115779"/>
                  <a:pt x="177800" y="2108200"/>
                </a:cubicBezTo>
                <a:cubicBezTo>
                  <a:pt x="192092" y="2102841"/>
                  <a:pt x="200675" y="2083887"/>
                  <a:pt x="215900" y="2082800"/>
                </a:cubicBezTo>
                <a:cubicBezTo>
                  <a:pt x="262540" y="2079469"/>
                  <a:pt x="309033" y="2091267"/>
                  <a:pt x="355600" y="2095500"/>
                </a:cubicBezTo>
                <a:cubicBezTo>
                  <a:pt x="372533" y="2103967"/>
                  <a:pt x="389962" y="2111507"/>
                  <a:pt x="406400" y="2120900"/>
                </a:cubicBezTo>
                <a:cubicBezTo>
                  <a:pt x="419652" y="2128473"/>
                  <a:pt x="429289" y="2145032"/>
                  <a:pt x="444500" y="2146300"/>
                </a:cubicBezTo>
                <a:cubicBezTo>
                  <a:pt x="482702" y="2149484"/>
                  <a:pt x="520700" y="2137833"/>
                  <a:pt x="558800" y="2133600"/>
                </a:cubicBezTo>
                <a:cubicBezTo>
                  <a:pt x="571500" y="2125133"/>
                  <a:pt x="582871" y="2114213"/>
                  <a:pt x="596900" y="2108200"/>
                </a:cubicBezTo>
                <a:cubicBezTo>
                  <a:pt x="626840" y="2095369"/>
                  <a:pt x="715999" y="2085743"/>
                  <a:pt x="736600" y="2082800"/>
                </a:cubicBezTo>
                <a:cubicBezTo>
                  <a:pt x="749300" y="2070100"/>
                  <a:pt x="763202" y="2058498"/>
                  <a:pt x="774700" y="2044700"/>
                </a:cubicBezTo>
                <a:cubicBezTo>
                  <a:pt x="784471" y="2032974"/>
                  <a:pt x="788181" y="2016135"/>
                  <a:pt x="800100" y="2006600"/>
                </a:cubicBezTo>
                <a:cubicBezTo>
                  <a:pt x="810553" y="1998237"/>
                  <a:pt x="825328" y="1997578"/>
                  <a:pt x="838200" y="1993900"/>
                </a:cubicBezTo>
                <a:cubicBezTo>
                  <a:pt x="898080" y="1976791"/>
                  <a:pt x="905952" y="1978778"/>
                  <a:pt x="977900" y="1968500"/>
                </a:cubicBezTo>
                <a:cubicBezTo>
                  <a:pt x="990600" y="1960033"/>
                  <a:pt x="1002348" y="1949926"/>
                  <a:pt x="1016000" y="1943100"/>
                </a:cubicBezTo>
                <a:cubicBezTo>
                  <a:pt x="1034220" y="1933990"/>
                  <a:pt x="1088624" y="1921769"/>
                  <a:pt x="1104900" y="1917700"/>
                </a:cubicBezTo>
                <a:cubicBezTo>
                  <a:pt x="1109133" y="1900767"/>
                  <a:pt x="1105258" y="1879242"/>
                  <a:pt x="1117600" y="1866900"/>
                </a:cubicBezTo>
                <a:cubicBezTo>
                  <a:pt x="1145570" y="1838930"/>
                  <a:pt x="1260466" y="1865708"/>
                  <a:pt x="1270000" y="1866900"/>
                </a:cubicBezTo>
                <a:cubicBezTo>
                  <a:pt x="1279460" y="1838519"/>
                  <a:pt x="1292387" y="1777461"/>
                  <a:pt x="1320800" y="1752600"/>
                </a:cubicBezTo>
                <a:cubicBezTo>
                  <a:pt x="1343774" y="1732498"/>
                  <a:pt x="1375414" y="1723386"/>
                  <a:pt x="1397000" y="1701800"/>
                </a:cubicBezTo>
                <a:cubicBezTo>
                  <a:pt x="1440558" y="1658242"/>
                  <a:pt x="1427394" y="1663374"/>
                  <a:pt x="1485900" y="1638300"/>
                </a:cubicBezTo>
                <a:cubicBezTo>
                  <a:pt x="1498205" y="1633027"/>
                  <a:pt x="1512298" y="1632101"/>
                  <a:pt x="1524000" y="1625600"/>
                </a:cubicBezTo>
                <a:cubicBezTo>
                  <a:pt x="1550685" y="1610775"/>
                  <a:pt x="1600200" y="1574800"/>
                  <a:pt x="1600200" y="1574800"/>
                </a:cubicBezTo>
                <a:lnTo>
                  <a:pt x="1625600" y="1498600"/>
                </a:lnTo>
                <a:cubicBezTo>
                  <a:pt x="1629833" y="1485900"/>
                  <a:pt x="1627161" y="1467926"/>
                  <a:pt x="1638300" y="1460500"/>
                </a:cubicBezTo>
                <a:lnTo>
                  <a:pt x="1676400" y="1435100"/>
                </a:lnTo>
                <a:cubicBezTo>
                  <a:pt x="1712474" y="1326877"/>
                  <a:pt x="1660365" y="1493211"/>
                  <a:pt x="1701800" y="1244600"/>
                </a:cubicBezTo>
                <a:cubicBezTo>
                  <a:pt x="1706202" y="1218190"/>
                  <a:pt x="1701225" y="1174894"/>
                  <a:pt x="1727200" y="1168400"/>
                </a:cubicBezTo>
                <a:cubicBezTo>
                  <a:pt x="1790987" y="1152453"/>
                  <a:pt x="1761441" y="1161220"/>
                  <a:pt x="1816100" y="1143000"/>
                </a:cubicBezTo>
                <a:cubicBezTo>
                  <a:pt x="1823199" y="1114603"/>
                  <a:pt x="1841832" y="1034552"/>
                  <a:pt x="1854200" y="1016000"/>
                </a:cubicBezTo>
                <a:cubicBezTo>
                  <a:pt x="1862667" y="1003300"/>
                  <a:pt x="1872774" y="991552"/>
                  <a:pt x="1879600" y="977900"/>
                </a:cubicBezTo>
                <a:cubicBezTo>
                  <a:pt x="1894115" y="948870"/>
                  <a:pt x="1897754" y="905283"/>
                  <a:pt x="1905000" y="876300"/>
                </a:cubicBezTo>
                <a:cubicBezTo>
                  <a:pt x="1908247" y="863313"/>
                  <a:pt x="1911713" y="850174"/>
                  <a:pt x="1917700" y="838200"/>
                </a:cubicBezTo>
                <a:cubicBezTo>
                  <a:pt x="1940363" y="792875"/>
                  <a:pt x="1985641" y="757559"/>
                  <a:pt x="2019300" y="723900"/>
                </a:cubicBezTo>
                <a:lnTo>
                  <a:pt x="2057400" y="685800"/>
                </a:lnTo>
                <a:cubicBezTo>
                  <a:pt x="2061633" y="673100"/>
                  <a:pt x="2063599" y="659402"/>
                  <a:pt x="2070100" y="647700"/>
                </a:cubicBezTo>
                <a:cubicBezTo>
                  <a:pt x="2084925" y="621015"/>
                  <a:pt x="2111247" y="600460"/>
                  <a:pt x="2120900" y="571500"/>
                </a:cubicBezTo>
                <a:lnTo>
                  <a:pt x="2133600" y="533400"/>
                </a:lnTo>
                <a:cubicBezTo>
                  <a:pt x="2137833" y="469900"/>
                  <a:pt x="2132494" y="405025"/>
                  <a:pt x="2146300" y="342900"/>
                </a:cubicBezTo>
                <a:cubicBezTo>
                  <a:pt x="2150196" y="325367"/>
                  <a:pt x="2172902" y="318598"/>
                  <a:pt x="2184400" y="304800"/>
                </a:cubicBezTo>
                <a:cubicBezTo>
                  <a:pt x="2229896" y="250205"/>
                  <a:pt x="2193861" y="285878"/>
                  <a:pt x="2222500" y="228600"/>
                </a:cubicBezTo>
                <a:cubicBezTo>
                  <a:pt x="2229326" y="214948"/>
                  <a:pt x="2239433" y="203200"/>
                  <a:pt x="2247900" y="190500"/>
                </a:cubicBezTo>
                <a:cubicBezTo>
                  <a:pt x="2262688" y="101773"/>
                  <a:pt x="2260600" y="140050"/>
                  <a:pt x="2260600" y="76200"/>
                </a:cubicBezTo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40565" y="3120887"/>
            <a:ext cx="1905000" cy="2743200"/>
          </a:xfrm>
          <a:custGeom>
            <a:avLst/>
            <a:gdLst>
              <a:gd name="T0" fmla="*/ 0 w 1636242"/>
              <a:gd name="T1" fmla="*/ 2920016 h 2698605"/>
              <a:gd name="T2" fmla="*/ 846962 w 1636242"/>
              <a:gd name="T3" fmla="*/ 2905771 h 2698605"/>
              <a:gd name="T4" fmla="*/ 1031082 w 1636242"/>
              <a:gd name="T5" fmla="*/ 2834551 h 2698605"/>
              <a:gd name="T6" fmla="*/ 1252031 w 1636242"/>
              <a:gd name="T7" fmla="*/ 2806062 h 2698605"/>
              <a:gd name="T8" fmla="*/ 1362505 w 1636242"/>
              <a:gd name="T9" fmla="*/ 2777577 h 2698605"/>
              <a:gd name="T10" fmla="*/ 1620276 w 1636242"/>
              <a:gd name="T11" fmla="*/ 2706357 h 2698605"/>
              <a:gd name="T12" fmla="*/ 1693923 w 1636242"/>
              <a:gd name="T13" fmla="*/ 2620892 h 2698605"/>
              <a:gd name="T14" fmla="*/ 1730750 w 1636242"/>
              <a:gd name="T15" fmla="*/ 2578161 h 2698605"/>
              <a:gd name="T16" fmla="*/ 1767573 w 1636242"/>
              <a:gd name="T17" fmla="*/ 2279036 h 2698605"/>
              <a:gd name="T18" fmla="*/ 1804398 w 1636242"/>
              <a:gd name="T19" fmla="*/ 2165086 h 2698605"/>
              <a:gd name="T20" fmla="*/ 1951696 w 1636242"/>
              <a:gd name="T21" fmla="*/ 2079623 h 2698605"/>
              <a:gd name="T22" fmla="*/ 1988518 w 1636242"/>
              <a:gd name="T23" fmla="*/ 1894450 h 2698605"/>
              <a:gd name="T24" fmla="*/ 2025343 w 1636242"/>
              <a:gd name="T25" fmla="*/ 1851719 h 2698605"/>
              <a:gd name="T26" fmla="*/ 2135817 w 1636242"/>
              <a:gd name="T27" fmla="*/ 1808985 h 2698605"/>
              <a:gd name="T28" fmla="*/ 2172640 w 1636242"/>
              <a:gd name="T29" fmla="*/ 1766255 h 2698605"/>
              <a:gd name="T30" fmla="*/ 2319939 w 1636242"/>
              <a:gd name="T31" fmla="*/ 1680789 h 2698605"/>
              <a:gd name="T32" fmla="*/ 2356763 w 1636242"/>
              <a:gd name="T33" fmla="*/ 1566840 h 2698605"/>
              <a:gd name="T34" fmla="*/ 2430411 w 1636242"/>
              <a:gd name="T35" fmla="*/ 1424400 h 2698605"/>
              <a:gd name="T36" fmla="*/ 2504058 w 1636242"/>
              <a:gd name="T37" fmla="*/ 1054055 h 2698605"/>
              <a:gd name="T38" fmla="*/ 2577708 w 1636242"/>
              <a:gd name="T39" fmla="*/ 968590 h 2698605"/>
              <a:gd name="T40" fmla="*/ 2614531 w 1636242"/>
              <a:gd name="T41" fmla="*/ 925859 h 2698605"/>
              <a:gd name="T42" fmla="*/ 2651359 w 1636242"/>
              <a:gd name="T43" fmla="*/ 854640 h 2698605"/>
              <a:gd name="T44" fmla="*/ 2688182 w 1636242"/>
              <a:gd name="T45" fmla="*/ 626736 h 2698605"/>
              <a:gd name="T46" fmla="*/ 2725005 w 1636242"/>
              <a:gd name="T47" fmla="*/ 584005 h 2698605"/>
              <a:gd name="T48" fmla="*/ 2835481 w 1636242"/>
              <a:gd name="T49" fmla="*/ 555516 h 2698605"/>
              <a:gd name="T50" fmla="*/ 2909129 w 1636242"/>
              <a:gd name="T51" fmla="*/ 455808 h 2698605"/>
              <a:gd name="T52" fmla="*/ 2945952 w 1636242"/>
              <a:gd name="T53" fmla="*/ 413075 h 2698605"/>
              <a:gd name="T54" fmla="*/ 3093253 w 1636242"/>
              <a:gd name="T55" fmla="*/ 327611 h 2698605"/>
              <a:gd name="T56" fmla="*/ 3240548 w 1636242"/>
              <a:gd name="T57" fmla="*/ 199415 h 2698605"/>
              <a:gd name="T58" fmla="*/ 3351021 w 1636242"/>
              <a:gd name="T59" fmla="*/ 170928 h 2698605"/>
              <a:gd name="T60" fmla="*/ 3240548 w 1636242"/>
              <a:gd name="T61" fmla="*/ 156685 h 2698605"/>
              <a:gd name="T62" fmla="*/ 3130076 w 1636242"/>
              <a:gd name="T63" fmla="*/ 170928 h 2698605"/>
              <a:gd name="T64" fmla="*/ 3203725 w 1636242"/>
              <a:gd name="T65" fmla="*/ 85464 h 2698605"/>
              <a:gd name="T66" fmla="*/ 3277371 w 1636242"/>
              <a:gd name="T67" fmla="*/ 42732 h 2698605"/>
              <a:gd name="T68" fmla="*/ 3645619 w 1636242"/>
              <a:gd name="T69" fmla="*/ 0 h 2698605"/>
              <a:gd name="T70" fmla="*/ 3829736 w 1636242"/>
              <a:gd name="T71" fmla="*/ 14244 h 2698605"/>
              <a:gd name="T72" fmla="*/ 3866562 w 1636242"/>
              <a:gd name="T73" fmla="*/ 56974 h 2698605"/>
              <a:gd name="T74" fmla="*/ 3940210 w 1636242"/>
              <a:gd name="T75" fmla="*/ 170928 h 2698605"/>
              <a:gd name="T76" fmla="*/ 4050686 w 1636242"/>
              <a:gd name="T77" fmla="*/ 441564 h 2698605"/>
              <a:gd name="T78" fmla="*/ 4124332 w 1636242"/>
              <a:gd name="T79" fmla="*/ 484296 h 2698605"/>
              <a:gd name="T80" fmla="*/ 4161157 w 1636242"/>
              <a:gd name="T81" fmla="*/ 1082543 h 2698605"/>
              <a:gd name="T82" fmla="*/ 4234806 w 1636242"/>
              <a:gd name="T83" fmla="*/ 1168008 h 2698605"/>
              <a:gd name="T84" fmla="*/ 4271631 w 1636242"/>
              <a:gd name="T85" fmla="*/ 1224985 h 2698605"/>
              <a:gd name="T86" fmla="*/ 4345277 w 1636242"/>
              <a:gd name="T87" fmla="*/ 1381668 h 2698605"/>
              <a:gd name="T88" fmla="*/ 4308454 w 1636242"/>
              <a:gd name="T89" fmla="*/ 1780498 h 2698605"/>
              <a:gd name="T90" fmla="*/ 4345277 w 1636242"/>
              <a:gd name="T91" fmla="*/ 2521187 h 2698605"/>
              <a:gd name="T92" fmla="*/ 4492574 w 1636242"/>
              <a:gd name="T93" fmla="*/ 2592403 h 2698605"/>
              <a:gd name="T94" fmla="*/ 4529401 w 1636242"/>
              <a:gd name="T95" fmla="*/ 2635137 h 2698605"/>
              <a:gd name="T96" fmla="*/ 4639872 w 1636242"/>
              <a:gd name="T97" fmla="*/ 2663624 h 2698605"/>
              <a:gd name="T98" fmla="*/ 4713521 w 1636242"/>
              <a:gd name="T99" fmla="*/ 2706357 h 2698605"/>
              <a:gd name="T100" fmla="*/ 4676698 w 1636242"/>
              <a:gd name="T101" fmla="*/ 2891527 h 2698605"/>
              <a:gd name="T102" fmla="*/ 4455753 w 1636242"/>
              <a:gd name="T103" fmla="*/ 2920016 h 2698605"/>
              <a:gd name="T104" fmla="*/ 3866562 w 1636242"/>
              <a:gd name="T105" fmla="*/ 2948508 h 2698605"/>
              <a:gd name="T106" fmla="*/ 2283113 w 1636242"/>
              <a:gd name="T107" fmla="*/ 2920016 h 2698605"/>
              <a:gd name="T108" fmla="*/ 920609 w 1636242"/>
              <a:gd name="T109" fmla="*/ 2891527 h 269860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36242"/>
              <a:gd name="T166" fmla="*/ 0 h 2698605"/>
              <a:gd name="T167" fmla="*/ 1636242 w 1636242"/>
              <a:gd name="T168" fmla="*/ 2698605 h 269860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36242" h="2698605">
                <a:moveTo>
                  <a:pt x="0" y="2603500"/>
                </a:moveTo>
                <a:cubicBezTo>
                  <a:pt x="97367" y="2599267"/>
                  <a:pt x="195284" y="2601971"/>
                  <a:pt x="292100" y="2590800"/>
                </a:cubicBezTo>
                <a:cubicBezTo>
                  <a:pt x="346095" y="2584570"/>
                  <a:pt x="318538" y="2550464"/>
                  <a:pt x="355600" y="2527300"/>
                </a:cubicBezTo>
                <a:cubicBezTo>
                  <a:pt x="378304" y="2513110"/>
                  <a:pt x="409523" y="2516752"/>
                  <a:pt x="431800" y="2501900"/>
                </a:cubicBezTo>
                <a:cubicBezTo>
                  <a:pt x="444500" y="2493433"/>
                  <a:pt x="457480" y="2485372"/>
                  <a:pt x="469900" y="2476500"/>
                </a:cubicBezTo>
                <a:cubicBezTo>
                  <a:pt x="580169" y="2397736"/>
                  <a:pt x="469010" y="2472860"/>
                  <a:pt x="558800" y="2413000"/>
                </a:cubicBezTo>
                <a:lnTo>
                  <a:pt x="584200" y="2336800"/>
                </a:lnTo>
                <a:lnTo>
                  <a:pt x="596900" y="2298700"/>
                </a:lnTo>
                <a:cubicBezTo>
                  <a:pt x="601133" y="2209800"/>
                  <a:pt x="603477" y="2120790"/>
                  <a:pt x="609600" y="2032000"/>
                </a:cubicBezTo>
                <a:cubicBezTo>
                  <a:pt x="611948" y="1997951"/>
                  <a:pt x="610821" y="1962542"/>
                  <a:pt x="622300" y="1930400"/>
                </a:cubicBezTo>
                <a:cubicBezTo>
                  <a:pt x="632567" y="1901651"/>
                  <a:pt x="673100" y="1854200"/>
                  <a:pt x="673100" y="1854200"/>
                </a:cubicBezTo>
                <a:cubicBezTo>
                  <a:pt x="677333" y="1799167"/>
                  <a:pt x="678954" y="1743870"/>
                  <a:pt x="685800" y="1689100"/>
                </a:cubicBezTo>
                <a:cubicBezTo>
                  <a:pt x="687460" y="1675816"/>
                  <a:pt x="691074" y="1662139"/>
                  <a:pt x="698500" y="1651000"/>
                </a:cubicBezTo>
                <a:cubicBezTo>
                  <a:pt x="708463" y="1636056"/>
                  <a:pt x="723900" y="1625600"/>
                  <a:pt x="736600" y="1612900"/>
                </a:cubicBezTo>
                <a:cubicBezTo>
                  <a:pt x="740833" y="1600200"/>
                  <a:pt x="742799" y="1586502"/>
                  <a:pt x="749300" y="1574800"/>
                </a:cubicBezTo>
                <a:cubicBezTo>
                  <a:pt x="764125" y="1548115"/>
                  <a:pt x="800100" y="1498600"/>
                  <a:pt x="800100" y="1498600"/>
                </a:cubicBezTo>
                <a:cubicBezTo>
                  <a:pt x="773195" y="1364075"/>
                  <a:pt x="783354" y="1492699"/>
                  <a:pt x="812800" y="1397000"/>
                </a:cubicBezTo>
                <a:cubicBezTo>
                  <a:pt x="825496" y="1355737"/>
                  <a:pt x="838200" y="1270000"/>
                  <a:pt x="838200" y="1270000"/>
                </a:cubicBezTo>
                <a:cubicBezTo>
                  <a:pt x="841225" y="1209506"/>
                  <a:pt x="840293" y="1033028"/>
                  <a:pt x="863600" y="939800"/>
                </a:cubicBezTo>
                <a:cubicBezTo>
                  <a:pt x="870094" y="913825"/>
                  <a:pt x="880533" y="889000"/>
                  <a:pt x="889000" y="863600"/>
                </a:cubicBezTo>
                <a:cubicBezTo>
                  <a:pt x="893233" y="850900"/>
                  <a:pt x="899075" y="838627"/>
                  <a:pt x="901700" y="825500"/>
                </a:cubicBezTo>
                <a:lnTo>
                  <a:pt x="914400" y="762000"/>
                </a:lnTo>
                <a:cubicBezTo>
                  <a:pt x="918633" y="694267"/>
                  <a:pt x="919996" y="626293"/>
                  <a:pt x="927100" y="558800"/>
                </a:cubicBezTo>
                <a:cubicBezTo>
                  <a:pt x="928501" y="545487"/>
                  <a:pt x="931437" y="531153"/>
                  <a:pt x="939800" y="520700"/>
                </a:cubicBezTo>
                <a:cubicBezTo>
                  <a:pt x="949335" y="508781"/>
                  <a:pt x="965200" y="503767"/>
                  <a:pt x="977900" y="495300"/>
                </a:cubicBezTo>
                <a:cubicBezTo>
                  <a:pt x="1008350" y="403949"/>
                  <a:pt x="971406" y="518028"/>
                  <a:pt x="1003300" y="406400"/>
                </a:cubicBezTo>
                <a:cubicBezTo>
                  <a:pt x="1006978" y="393528"/>
                  <a:pt x="1009499" y="380002"/>
                  <a:pt x="1016000" y="368300"/>
                </a:cubicBezTo>
                <a:cubicBezTo>
                  <a:pt x="1030825" y="341615"/>
                  <a:pt x="1057147" y="321060"/>
                  <a:pt x="1066800" y="292100"/>
                </a:cubicBezTo>
                <a:cubicBezTo>
                  <a:pt x="1079375" y="254374"/>
                  <a:pt x="1087411" y="207989"/>
                  <a:pt x="1117600" y="177800"/>
                </a:cubicBezTo>
                <a:cubicBezTo>
                  <a:pt x="1128393" y="167007"/>
                  <a:pt x="1143000" y="160867"/>
                  <a:pt x="1155700" y="152400"/>
                </a:cubicBezTo>
                <a:cubicBezTo>
                  <a:pt x="1143000" y="148167"/>
                  <a:pt x="1130987" y="139700"/>
                  <a:pt x="1117600" y="139700"/>
                </a:cubicBezTo>
                <a:cubicBezTo>
                  <a:pt x="1104213" y="139700"/>
                  <a:pt x="1082125" y="165527"/>
                  <a:pt x="1079500" y="152400"/>
                </a:cubicBezTo>
                <a:cubicBezTo>
                  <a:pt x="1074249" y="126146"/>
                  <a:pt x="1090048" y="98477"/>
                  <a:pt x="1104900" y="76200"/>
                </a:cubicBezTo>
                <a:cubicBezTo>
                  <a:pt x="1113367" y="63500"/>
                  <a:pt x="1117357" y="46190"/>
                  <a:pt x="1130300" y="38100"/>
                </a:cubicBezTo>
                <a:cubicBezTo>
                  <a:pt x="1150913" y="25217"/>
                  <a:pt x="1227559" y="7435"/>
                  <a:pt x="1257300" y="0"/>
                </a:cubicBezTo>
                <a:cubicBezTo>
                  <a:pt x="1278467" y="4233"/>
                  <a:pt x="1302839" y="726"/>
                  <a:pt x="1320800" y="12700"/>
                </a:cubicBezTo>
                <a:cubicBezTo>
                  <a:pt x="1331939" y="20126"/>
                  <a:pt x="1329978" y="37885"/>
                  <a:pt x="1333500" y="50800"/>
                </a:cubicBezTo>
                <a:cubicBezTo>
                  <a:pt x="1342685" y="84479"/>
                  <a:pt x="1354570" y="117761"/>
                  <a:pt x="1358900" y="152400"/>
                </a:cubicBezTo>
                <a:cubicBezTo>
                  <a:pt x="1367373" y="220186"/>
                  <a:pt x="1379497" y="332439"/>
                  <a:pt x="1397000" y="393700"/>
                </a:cubicBezTo>
                <a:cubicBezTo>
                  <a:pt x="1401193" y="408376"/>
                  <a:pt x="1413933" y="419100"/>
                  <a:pt x="1422400" y="431800"/>
                </a:cubicBezTo>
                <a:cubicBezTo>
                  <a:pt x="1426633" y="609600"/>
                  <a:pt x="1424006" y="787696"/>
                  <a:pt x="1435100" y="965200"/>
                </a:cubicBezTo>
                <a:cubicBezTo>
                  <a:pt x="1436770" y="991922"/>
                  <a:pt x="1454006" y="1015425"/>
                  <a:pt x="1460500" y="1041400"/>
                </a:cubicBezTo>
                <a:cubicBezTo>
                  <a:pt x="1464733" y="1058333"/>
                  <a:pt x="1470331" y="1074983"/>
                  <a:pt x="1473200" y="1092200"/>
                </a:cubicBezTo>
                <a:cubicBezTo>
                  <a:pt x="1497134" y="1235804"/>
                  <a:pt x="1471352" y="1150156"/>
                  <a:pt x="1498600" y="1231900"/>
                </a:cubicBezTo>
                <a:cubicBezTo>
                  <a:pt x="1494367" y="1350433"/>
                  <a:pt x="1485900" y="1468891"/>
                  <a:pt x="1485900" y="1587500"/>
                </a:cubicBezTo>
                <a:cubicBezTo>
                  <a:pt x="1485900" y="1807674"/>
                  <a:pt x="1490599" y="2027871"/>
                  <a:pt x="1498600" y="2247900"/>
                </a:cubicBezTo>
                <a:cubicBezTo>
                  <a:pt x="1500124" y="2289812"/>
                  <a:pt x="1518407" y="2290738"/>
                  <a:pt x="1549400" y="2311400"/>
                </a:cubicBezTo>
                <a:cubicBezTo>
                  <a:pt x="1553633" y="2324100"/>
                  <a:pt x="1553737" y="2339047"/>
                  <a:pt x="1562100" y="2349500"/>
                </a:cubicBezTo>
                <a:cubicBezTo>
                  <a:pt x="1571635" y="2361419"/>
                  <a:pt x="1589407" y="2364107"/>
                  <a:pt x="1600200" y="2374900"/>
                </a:cubicBezTo>
                <a:cubicBezTo>
                  <a:pt x="1610993" y="2385693"/>
                  <a:pt x="1617133" y="2400300"/>
                  <a:pt x="1625600" y="2413000"/>
                </a:cubicBezTo>
                <a:cubicBezTo>
                  <a:pt x="1621367" y="2468033"/>
                  <a:pt x="1636242" y="2528082"/>
                  <a:pt x="1612900" y="2578100"/>
                </a:cubicBezTo>
                <a:cubicBezTo>
                  <a:pt x="1601578" y="2602362"/>
                  <a:pt x="1563267" y="2600179"/>
                  <a:pt x="1536700" y="2603500"/>
                </a:cubicBezTo>
                <a:lnTo>
                  <a:pt x="1333500" y="2628900"/>
                </a:lnTo>
                <a:lnTo>
                  <a:pt x="787400" y="2603500"/>
                </a:lnTo>
                <a:cubicBezTo>
                  <a:pt x="324215" y="2590634"/>
                  <a:pt x="438005" y="2698605"/>
                  <a:pt x="317500" y="2578100"/>
                </a:cubicBezTo>
              </a:path>
            </a:pathLst>
          </a:cu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2997890" y="3044687"/>
            <a:ext cx="1895476" cy="2768600"/>
          </a:xfrm>
          <a:custGeom>
            <a:avLst/>
            <a:gdLst>
              <a:gd name="T0" fmla="*/ 479973 w 1791255"/>
              <a:gd name="T1" fmla="*/ 156200 h 2692400"/>
              <a:gd name="T2" fmla="*/ 432998 w 1791255"/>
              <a:gd name="T3" fmla="*/ 70999 h 2692400"/>
              <a:gd name="T4" fmla="*/ 339046 w 1791255"/>
              <a:gd name="T5" fmla="*/ 0 h 2692400"/>
              <a:gd name="T6" fmla="*/ 119823 w 1791255"/>
              <a:gd name="T7" fmla="*/ 28400 h 2692400"/>
              <a:gd name="T8" fmla="*/ 88506 w 1791255"/>
              <a:gd name="T9" fmla="*/ 425998 h 2692400"/>
              <a:gd name="T10" fmla="*/ 119823 w 1791255"/>
              <a:gd name="T11" fmla="*/ 653197 h 2692400"/>
              <a:gd name="T12" fmla="*/ 151141 w 1791255"/>
              <a:gd name="T13" fmla="*/ 1419993 h 2692400"/>
              <a:gd name="T14" fmla="*/ 198117 w 1791255"/>
              <a:gd name="T15" fmla="*/ 2626984 h 2692400"/>
              <a:gd name="T16" fmla="*/ 276411 w 1791255"/>
              <a:gd name="T17" fmla="*/ 2967786 h 2692400"/>
              <a:gd name="T18" fmla="*/ 1670035 w 1791255"/>
              <a:gd name="T19" fmla="*/ 2996184 h 2692400"/>
              <a:gd name="T20" fmla="*/ 1904917 w 1791255"/>
              <a:gd name="T21" fmla="*/ 2939384 h 2692400"/>
              <a:gd name="T22" fmla="*/ 2155456 w 1791255"/>
              <a:gd name="T23" fmla="*/ 2910985 h 2692400"/>
              <a:gd name="T24" fmla="*/ 2186773 w 1791255"/>
              <a:gd name="T25" fmla="*/ 2839983 h 2692400"/>
              <a:gd name="T26" fmla="*/ 2014528 w 1791255"/>
              <a:gd name="T27" fmla="*/ 2726384 h 2692400"/>
              <a:gd name="T28" fmla="*/ 1873599 w 1791255"/>
              <a:gd name="T29" fmla="*/ 2768985 h 2692400"/>
              <a:gd name="T30" fmla="*/ 1779648 w 1791255"/>
              <a:gd name="T31" fmla="*/ 2697984 h 2692400"/>
              <a:gd name="T32" fmla="*/ 1654377 w 1791255"/>
              <a:gd name="T33" fmla="*/ 2584386 h 2692400"/>
              <a:gd name="T34" fmla="*/ 1544767 w 1791255"/>
              <a:gd name="T35" fmla="*/ 2385586 h 2692400"/>
              <a:gd name="T36" fmla="*/ 1482133 w 1791255"/>
              <a:gd name="T37" fmla="*/ 2300388 h 2692400"/>
              <a:gd name="T38" fmla="*/ 1372520 w 1791255"/>
              <a:gd name="T39" fmla="*/ 2129989 h 2692400"/>
              <a:gd name="T40" fmla="*/ 1325544 w 1791255"/>
              <a:gd name="T41" fmla="*/ 1987990 h 2692400"/>
              <a:gd name="T42" fmla="*/ 1262909 w 1791255"/>
              <a:gd name="T43" fmla="*/ 1874391 h 2692400"/>
              <a:gd name="T44" fmla="*/ 1200274 w 1791255"/>
              <a:gd name="T45" fmla="*/ 1774991 h 2692400"/>
              <a:gd name="T46" fmla="*/ 1075005 w 1791255"/>
              <a:gd name="T47" fmla="*/ 1647191 h 2692400"/>
              <a:gd name="T48" fmla="*/ 1043687 w 1791255"/>
              <a:gd name="T49" fmla="*/ 1505192 h 2692400"/>
              <a:gd name="T50" fmla="*/ 981053 w 1791255"/>
              <a:gd name="T51" fmla="*/ 1135994 h 2692400"/>
              <a:gd name="T52" fmla="*/ 918417 w 1791255"/>
              <a:gd name="T53" fmla="*/ 1022395 h 2692400"/>
              <a:gd name="T54" fmla="*/ 808807 w 1791255"/>
              <a:gd name="T55" fmla="*/ 894595 h 2692400"/>
              <a:gd name="T56" fmla="*/ 714854 w 1791255"/>
              <a:gd name="T57" fmla="*/ 695796 h 2692400"/>
              <a:gd name="T58" fmla="*/ 620902 w 1791255"/>
              <a:gd name="T59" fmla="*/ 525396 h 2692400"/>
              <a:gd name="T60" fmla="*/ 526949 w 1791255"/>
              <a:gd name="T61" fmla="*/ 397598 h 2692400"/>
              <a:gd name="T62" fmla="*/ 464315 w 1791255"/>
              <a:gd name="T63" fmla="*/ 212999 h 2692400"/>
              <a:gd name="T64" fmla="*/ 401679 w 1791255"/>
              <a:gd name="T65" fmla="*/ 85200 h 26924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91255"/>
              <a:gd name="T100" fmla="*/ 0 h 2692400"/>
              <a:gd name="T101" fmla="*/ 1791255 w 1791255"/>
              <a:gd name="T102" fmla="*/ 2692400 h 26924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91255" h="2692400">
                <a:moveTo>
                  <a:pt x="389283" y="292100"/>
                </a:moveTo>
                <a:cubicBezTo>
                  <a:pt x="410569" y="228243"/>
                  <a:pt x="413589" y="236923"/>
                  <a:pt x="389283" y="139700"/>
                </a:cubicBezTo>
                <a:cubicBezTo>
                  <a:pt x="385581" y="124892"/>
                  <a:pt x="370709" y="115252"/>
                  <a:pt x="363883" y="101600"/>
                </a:cubicBezTo>
                <a:cubicBezTo>
                  <a:pt x="357896" y="89626"/>
                  <a:pt x="359546" y="73953"/>
                  <a:pt x="351183" y="63500"/>
                </a:cubicBezTo>
                <a:cubicBezTo>
                  <a:pt x="341648" y="51581"/>
                  <a:pt x="324809" y="47871"/>
                  <a:pt x="313083" y="38100"/>
                </a:cubicBezTo>
                <a:cubicBezTo>
                  <a:pt x="299285" y="26602"/>
                  <a:pt x="287683" y="12700"/>
                  <a:pt x="274983" y="0"/>
                </a:cubicBezTo>
                <a:cubicBezTo>
                  <a:pt x="232650" y="4233"/>
                  <a:pt x="190100" y="6683"/>
                  <a:pt x="147983" y="12700"/>
                </a:cubicBezTo>
                <a:cubicBezTo>
                  <a:pt x="130704" y="15168"/>
                  <a:pt x="101625" y="8520"/>
                  <a:pt x="97183" y="25400"/>
                </a:cubicBezTo>
                <a:cubicBezTo>
                  <a:pt x="0" y="394694"/>
                  <a:pt x="143544" y="165409"/>
                  <a:pt x="59083" y="292100"/>
                </a:cubicBezTo>
                <a:cubicBezTo>
                  <a:pt x="63316" y="321733"/>
                  <a:pt x="66428" y="351549"/>
                  <a:pt x="71783" y="381000"/>
                </a:cubicBezTo>
                <a:cubicBezTo>
                  <a:pt x="74905" y="398173"/>
                  <a:pt x="82318" y="414480"/>
                  <a:pt x="84483" y="431800"/>
                </a:cubicBezTo>
                <a:cubicBezTo>
                  <a:pt x="90806" y="482382"/>
                  <a:pt x="92950" y="533400"/>
                  <a:pt x="97183" y="584200"/>
                </a:cubicBezTo>
                <a:cubicBezTo>
                  <a:pt x="101416" y="800100"/>
                  <a:pt x="101891" y="1016106"/>
                  <a:pt x="109883" y="1231900"/>
                </a:cubicBezTo>
                <a:cubicBezTo>
                  <a:pt x="110378" y="1245278"/>
                  <a:pt x="120188" y="1256829"/>
                  <a:pt x="122583" y="1270000"/>
                </a:cubicBezTo>
                <a:cubicBezTo>
                  <a:pt x="151304" y="1427965"/>
                  <a:pt x="118857" y="1322323"/>
                  <a:pt x="147983" y="1409700"/>
                </a:cubicBezTo>
                <a:cubicBezTo>
                  <a:pt x="152216" y="1722967"/>
                  <a:pt x="148943" y="2036425"/>
                  <a:pt x="160683" y="2349500"/>
                </a:cubicBezTo>
                <a:cubicBezTo>
                  <a:pt x="161686" y="2376255"/>
                  <a:pt x="186083" y="2425700"/>
                  <a:pt x="186083" y="2425700"/>
                </a:cubicBezTo>
                <a:cubicBezTo>
                  <a:pt x="192062" y="2467553"/>
                  <a:pt x="214638" y="2633620"/>
                  <a:pt x="224183" y="2654300"/>
                </a:cubicBezTo>
                <a:cubicBezTo>
                  <a:pt x="229890" y="2666665"/>
                  <a:pt x="297375" y="2687164"/>
                  <a:pt x="313083" y="2692400"/>
                </a:cubicBezTo>
                <a:cubicBezTo>
                  <a:pt x="660216" y="2688167"/>
                  <a:pt x="1007525" y="2691528"/>
                  <a:pt x="1354483" y="2679700"/>
                </a:cubicBezTo>
                <a:cubicBezTo>
                  <a:pt x="1402380" y="2678067"/>
                  <a:pt x="1425784" y="2648766"/>
                  <a:pt x="1468783" y="2641600"/>
                </a:cubicBezTo>
                <a:cubicBezTo>
                  <a:pt x="1494183" y="2637367"/>
                  <a:pt x="1519846" y="2634486"/>
                  <a:pt x="1544983" y="2628900"/>
                </a:cubicBezTo>
                <a:cubicBezTo>
                  <a:pt x="1558051" y="2625996"/>
                  <a:pt x="1569799" y="2617860"/>
                  <a:pt x="1583083" y="2616200"/>
                </a:cubicBezTo>
                <a:cubicBezTo>
                  <a:pt x="1637853" y="2609354"/>
                  <a:pt x="1693150" y="2607733"/>
                  <a:pt x="1748183" y="2603500"/>
                </a:cubicBezTo>
                <a:cubicBezTo>
                  <a:pt x="1760883" y="2595033"/>
                  <a:pt x="1780614" y="2592272"/>
                  <a:pt x="1786283" y="2578100"/>
                </a:cubicBezTo>
                <a:cubicBezTo>
                  <a:pt x="1791255" y="2565671"/>
                  <a:pt x="1779570" y="2551974"/>
                  <a:pt x="1773583" y="2540000"/>
                </a:cubicBezTo>
                <a:cubicBezTo>
                  <a:pt x="1752840" y="2498513"/>
                  <a:pt x="1717703" y="2466340"/>
                  <a:pt x="1671983" y="2451100"/>
                </a:cubicBezTo>
                <a:lnTo>
                  <a:pt x="1633883" y="2438400"/>
                </a:lnTo>
                <a:cubicBezTo>
                  <a:pt x="1608483" y="2442633"/>
                  <a:pt x="1582112" y="2442957"/>
                  <a:pt x="1557683" y="2451100"/>
                </a:cubicBezTo>
                <a:cubicBezTo>
                  <a:pt x="1543203" y="2455927"/>
                  <a:pt x="1533235" y="2469674"/>
                  <a:pt x="1519583" y="2476500"/>
                </a:cubicBezTo>
                <a:cubicBezTo>
                  <a:pt x="1507609" y="2482487"/>
                  <a:pt x="1494183" y="2484967"/>
                  <a:pt x="1481483" y="2489200"/>
                </a:cubicBezTo>
                <a:cubicBezTo>
                  <a:pt x="1473853" y="2466310"/>
                  <a:pt x="1464925" y="2428387"/>
                  <a:pt x="1443383" y="2413000"/>
                </a:cubicBezTo>
                <a:cubicBezTo>
                  <a:pt x="1424832" y="2399749"/>
                  <a:pt x="1401050" y="2396067"/>
                  <a:pt x="1379883" y="2387600"/>
                </a:cubicBezTo>
                <a:cubicBezTo>
                  <a:pt x="1372963" y="2366840"/>
                  <a:pt x="1362515" y="2324358"/>
                  <a:pt x="1341783" y="2311400"/>
                </a:cubicBezTo>
                <a:cubicBezTo>
                  <a:pt x="1319079" y="2297210"/>
                  <a:pt x="1265583" y="2286000"/>
                  <a:pt x="1265583" y="2286000"/>
                </a:cubicBezTo>
                <a:cubicBezTo>
                  <a:pt x="1261350" y="2235200"/>
                  <a:pt x="1259620" y="2184129"/>
                  <a:pt x="1252883" y="2133600"/>
                </a:cubicBezTo>
                <a:cubicBezTo>
                  <a:pt x="1251114" y="2120330"/>
                  <a:pt x="1247609" y="2106639"/>
                  <a:pt x="1240183" y="2095500"/>
                </a:cubicBezTo>
                <a:cubicBezTo>
                  <a:pt x="1230220" y="2080556"/>
                  <a:pt x="1213581" y="2071198"/>
                  <a:pt x="1202083" y="2057400"/>
                </a:cubicBezTo>
                <a:cubicBezTo>
                  <a:pt x="1145703" y="1989744"/>
                  <a:pt x="1202168" y="2049933"/>
                  <a:pt x="1163983" y="1981200"/>
                </a:cubicBezTo>
                <a:cubicBezTo>
                  <a:pt x="1149158" y="1954515"/>
                  <a:pt x="1122836" y="1933960"/>
                  <a:pt x="1113183" y="1905000"/>
                </a:cubicBezTo>
                <a:cubicBezTo>
                  <a:pt x="1108950" y="1892300"/>
                  <a:pt x="1104161" y="1879772"/>
                  <a:pt x="1100483" y="1866900"/>
                </a:cubicBezTo>
                <a:cubicBezTo>
                  <a:pt x="1095058" y="1847911"/>
                  <a:pt x="1085233" y="1798300"/>
                  <a:pt x="1075083" y="1778000"/>
                </a:cubicBezTo>
                <a:cubicBezTo>
                  <a:pt x="1068257" y="1764348"/>
                  <a:pt x="1056509" y="1753552"/>
                  <a:pt x="1049683" y="1739900"/>
                </a:cubicBezTo>
                <a:cubicBezTo>
                  <a:pt x="1039488" y="1719510"/>
                  <a:pt x="1034478" y="1696790"/>
                  <a:pt x="1024283" y="1676400"/>
                </a:cubicBezTo>
                <a:cubicBezTo>
                  <a:pt x="1017457" y="1662748"/>
                  <a:pt x="1006456" y="1651552"/>
                  <a:pt x="998883" y="1638300"/>
                </a:cubicBezTo>
                <a:cubicBezTo>
                  <a:pt x="989490" y="1621862"/>
                  <a:pt x="982876" y="1603938"/>
                  <a:pt x="973483" y="1587500"/>
                </a:cubicBezTo>
                <a:cubicBezTo>
                  <a:pt x="965910" y="1574248"/>
                  <a:pt x="958224" y="1560808"/>
                  <a:pt x="948083" y="1549400"/>
                </a:cubicBezTo>
                <a:cubicBezTo>
                  <a:pt x="924218" y="1522552"/>
                  <a:pt x="891808" y="1503088"/>
                  <a:pt x="871883" y="1473200"/>
                </a:cubicBezTo>
                <a:cubicBezTo>
                  <a:pt x="839057" y="1423961"/>
                  <a:pt x="851310" y="1449580"/>
                  <a:pt x="833783" y="1397000"/>
                </a:cubicBezTo>
                <a:cubicBezTo>
                  <a:pt x="838016" y="1380067"/>
                  <a:pt x="839607" y="1362243"/>
                  <a:pt x="846483" y="1346200"/>
                </a:cubicBezTo>
                <a:cubicBezTo>
                  <a:pt x="852496" y="1332171"/>
                  <a:pt x="871883" y="1323364"/>
                  <a:pt x="871883" y="1308100"/>
                </a:cubicBezTo>
                <a:cubicBezTo>
                  <a:pt x="871883" y="1036151"/>
                  <a:pt x="920592" y="1078455"/>
                  <a:pt x="795683" y="1016000"/>
                </a:cubicBezTo>
                <a:cubicBezTo>
                  <a:pt x="791450" y="999067"/>
                  <a:pt x="790789" y="980812"/>
                  <a:pt x="782983" y="965200"/>
                </a:cubicBezTo>
                <a:cubicBezTo>
                  <a:pt x="773517" y="946268"/>
                  <a:pt x="757186" y="931624"/>
                  <a:pt x="744883" y="914400"/>
                </a:cubicBezTo>
                <a:cubicBezTo>
                  <a:pt x="736011" y="901980"/>
                  <a:pt x="729254" y="888026"/>
                  <a:pt x="719483" y="876300"/>
                </a:cubicBezTo>
                <a:cubicBezTo>
                  <a:pt x="637995" y="778514"/>
                  <a:pt x="719046" y="894695"/>
                  <a:pt x="655983" y="800100"/>
                </a:cubicBezTo>
                <a:cubicBezTo>
                  <a:pt x="648922" y="736553"/>
                  <a:pt x="661631" y="691448"/>
                  <a:pt x="617883" y="647700"/>
                </a:cubicBezTo>
                <a:cubicBezTo>
                  <a:pt x="607090" y="636907"/>
                  <a:pt x="592483" y="630767"/>
                  <a:pt x="579783" y="622300"/>
                </a:cubicBezTo>
                <a:cubicBezTo>
                  <a:pt x="562850" y="596900"/>
                  <a:pt x="538636" y="575060"/>
                  <a:pt x="528983" y="546100"/>
                </a:cubicBezTo>
                <a:cubicBezTo>
                  <a:pt x="520516" y="520700"/>
                  <a:pt x="518435" y="492177"/>
                  <a:pt x="503583" y="469900"/>
                </a:cubicBezTo>
                <a:lnTo>
                  <a:pt x="452783" y="393700"/>
                </a:lnTo>
                <a:cubicBezTo>
                  <a:pt x="444316" y="381000"/>
                  <a:pt x="432210" y="370080"/>
                  <a:pt x="427383" y="355600"/>
                </a:cubicBezTo>
                <a:lnTo>
                  <a:pt x="414683" y="317500"/>
                </a:lnTo>
                <a:cubicBezTo>
                  <a:pt x="386817" y="122441"/>
                  <a:pt x="425220" y="299933"/>
                  <a:pt x="376583" y="190500"/>
                </a:cubicBezTo>
                <a:cubicBezTo>
                  <a:pt x="365709" y="166034"/>
                  <a:pt x="366035" y="136577"/>
                  <a:pt x="351183" y="114300"/>
                </a:cubicBezTo>
                <a:lnTo>
                  <a:pt x="325783" y="76200"/>
                </a:lnTo>
              </a:path>
            </a:pathLst>
          </a:cu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6765234" y="1521480"/>
            <a:ext cx="49496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/>
              <a:t>Stockpiles that stack traditionally can segregate, with </a:t>
            </a:r>
            <a:r>
              <a:rPr lang="en-US" altLang="en-US" sz="2000" b="1" dirty="0"/>
              <a:t>coarser material falling to the bottom/outside, and finer material remaining in the center and top. </a:t>
            </a:r>
            <a:r>
              <a:rPr lang="en-US" altLang="en-US" sz="2000" dirty="0"/>
              <a:t>Degradation can occur if loaders or dozers drive onto the stockpile, or if material is falling from a great height — potentially splitting or crushing the gradated material. Equipment driving on stockpiles can also cause contamination,</a:t>
            </a:r>
          </a:p>
          <a:p>
            <a:r>
              <a:rPr lang="en-US" altLang="en-US" sz="2000" dirty="0"/>
              <a:t>as it tracks dirt or loose material onto the stockpile.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http://www.thorglobal.ca/data/product-photos/71-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3999"/>
          <a:stretch>
            <a:fillRect/>
          </a:stretch>
        </p:blipFill>
        <p:spPr bwMode="auto">
          <a:xfrm>
            <a:off x="1706562" y="503237"/>
            <a:ext cx="8778875" cy="58515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09B071-F508-4222-9AB9-34087DAE1747}"/>
              </a:ext>
            </a:extLst>
          </p:cNvPr>
          <p:cNvSpPr txBox="1"/>
          <p:nvPr/>
        </p:nvSpPr>
        <p:spPr>
          <a:xfrm>
            <a:off x="4114799" y="2828834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WOW!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7|4.5|2.5|4|10|5.5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|3.2|3.8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4.5|7.3|1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0.7|20.1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lity School Template" id="{15ED2C6E-5F5F-4D20-923C-689F1D049047}" vid="{D63B5F20-18DC-4B17-8C3D-9DD3BBAF08F2}"/>
    </a:ext>
  </a:extLst>
</a:theme>
</file>

<file path=ppt/theme/theme2.xml><?xml version="1.0" encoding="utf-8"?>
<a:theme xmlns:a="http://schemas.openxmlformats.org/drawingml/2006/main" name="2_Office Theme">
  <a:themeElements>
    <a:clrScheme name="ACPA">
      <a:dk1>
        <a:srgbClr val="0C0C0C"/>
      </a:dk1>
      <a:lt1>
        <a:sysClr val="window" lastClr="FFFFFF"/>
      </a:lt1>
      <a:dk2>
        <a:srgbClr val="142B4F"/>
      </a:dk2>
      <a:lt2>
        <a:srgbClr val="E7E6E6"/>
      </a:lt2>
      <a:accent1>
        <a:srgbClr val="CF7046"/>
      </a:accent1>
      <a:accent2>
        <a:srgbClr val="857667"/>
      </a:accent2>
      <a:accent3>
        <a:srgbClr val="676767"/>
      </a:accent3>
      <a:accent4>
        <a:srgbClr val="142B4F"/>
      </a:accent4>
      <a:accent5>
        <a:srgbClr val="CDE6F5"/>
      </a:accent5>
      <a:accent6>
        <a:srgbClr val="F7F3E3"/>
      </a:accent6>
      <a:hlink>
        <a:srgbClr val="CF7046"/>
      </a:hlink>
      <a:folHlink>
        <a:srgbClr val="857667"/>
      </a:folHlink>
    </a:clrScheme>
    <a:fontScheme name="ACPip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Quality School Template</Template>
  <TotalTime>343</TotalTime>
  <Words>1555</Words>
  <Application>Microsoft Office PowerPoint</Application>
  <PresentationFormat>Widescreen</PresentationFormat>
  <Paragraphs>263</Paragraphs>
  <Slides>58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Arial</vt:lpstr>
      <vt:lpstr>Arial Black</vt:lpstr>
      <vt:lpstr>Bodoni MT Condensed</vt:lpstr>
      <vt:lpstr>Calibri</vt:lpstr>
      <vt:lpstr>FluxRegular</vt:lpstr>
      <vt:lpstr>Montserrat</vt:lpstr>
      <vt:lpstr>Montserrat SemiBold</vt:lpstr>
      <vt:lpstr>Stencil</vt:lpstr>
      <vt:lpstr>Wingdings</vt:lpstr>
      <vt:lpstr>Office Theme</vt:lpstr>
      <vt:lpstr>2_Office Theme</vt:lpstr>
      <vt:lpstr>Acrobat Document</vt:lpstr>
      <vt:lpstr>Worksheet</vt:lpstr>
      <vt:lpstr>Concrete Production</vt:lpstr>
      <vt:lpstr>Concrete Production</vt:lpstr>
      <vt:lpstr>PowerPoint Presentation</vt:lpstr>
      <vt:lpstr>Concrete Production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Batching</vt:lpstr>
      <vt:lpstr>Batching</vt:lpstr>
      <vt:lpstr>Typical Batching Tolerances (C94)</vt:lpstr>
      <vt:lpstr>Accuracy</vt:lpstr>
      <vt:lpstr>Why Compensate for Moisture in Aggregates?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Microwave Bin Probe Calibration Plots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Mixers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Concrete Transport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Jaakko Jyrkama</dc:creator>
  <cp:lastModifiedBy>Rich Brewster</cp:lastModifiedBy>
  <cp:revision>37</cp:revision>
  <dcterms:created xsi:type="dcterms:W3CDTF">2020-06-08T13:05:55Z</dcterms:created>
  <dcterms:modified xsi:type="dcterms:W3CDTF">2024-01-04T21:19:55Z</dcterms:modified>
</cp:coreProperties>
</file>