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42"/>
  </p:notesMasterIdLst>
  <p:sldIdLst>
    <p:sldId id="270" r:id="rId3"/>
    <p:sldId id="271" r:id="rId4"/>
    <p:sldId id="272" r:id="rId5"/>
    <p:sldId id="273" r:id="rId6"/>
    <p:sldId id="274" r:id="rId7"/>
    <p:sldId id="276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90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9" r:id="rId33"/>
    <p:sldId id="310" r:id="rId34"/>
    <p:sldId id="304" r:id="rId35"/>
    <p:sldId id="305" r:id="rId36"/>
    <p:sldId id="308" r:id="rId37"/>
    <p:sldId id="306" r:id="rId38"/>
    <p:sldId id="307" r:id="rId39"/>
    <p:sldId id="312" r:id="rId40"/>
    <p:sldId id="3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DB20F-45BD-4799-B16E-BABCBC8E1F8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D5AFC-0926-4ABB-A2E3-51518B41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1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E2842F28-B606-44FC-A58A-2BF1AB653D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5B6B4E0C-0CC8-4FEC-8DEE-CB05C290B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Curing is more than the hardening of concrete</a:t>
            </a:r>
          </a:p>
          <a:p>
            <a:r>
              <a:rPr lang="en-US" altLang="en-US">
                <a:latin typeface="Arial" panose="020B0604020202020204" pitchFamily="34" charset="0"/>
              </a:rPr>
              <a:t>Hydration is not a “drying out” of concrete but rather a chemical reaction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326CA0CF-7055-4BD3-BADF-3D325CC89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D81568-BD57-4CD5-8A58-61BAD07A5668}" type="slidenum">
              <a:rPr lang="en-US" altLang="en-US" sz="1300" smtClean="0"/>
              <a:pPr/>
              <a:t>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A77D6928-088F-49F3-B468-7A7D76057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97F9D385-657F-44FD-B814-C5588C5E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Calcium Chloride is not recommended for use in reinforced concrete due increased corrosion of the reinforcement in its presence.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BC466289-C244-4BF0-BF78-4E41B211D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9C8D7A-BB5A-4559-8D59-DF713F9E0781}" type="slidenum">
              <a:rPr lang="en-US" altLang="en-US" sz="1300" smtClean="0"/>
              <a:pPr/>
              <a:t>13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2D11245-4B11-42D0-89EA-5C4D57CB35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13F54181-AFB8-4C93-BB28-BF29FE8C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Higher the temp = higher the rate of hydration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Note:  Type IV is not commercially available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BE20F8F4-CDF5-418E-A24B-2D2232965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B406FD-E2E0-43A7-831E-7C290A66317D}" type="slidenum">
              <a:rPr lang="en-US" altLang="en-US" sz="1300" smtClean="0"/>
              <a:pPr/>
              <a:t>15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0476FEF5-322F-4CF8-8312-24B1FC424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7BF9BFAB-0B27-47D2-A898-2DC5B1C5F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Example of poor curing because no moisture is being maintained or added.</a:t>
            </a: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50B2EDAD-2BF9-4B41-BA94-051E65A0F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B96F8E-0F75-4C19-B540-32C223F747FE}" type="slidenum">
              <a:rPr lang="en-US" altLang="en-US" sz="1300" smtClean="0"/>
              <a:pPr/>
              <a:t>16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CEDB841B-E9D3-447D-9C83-663F23555A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84A0AAA8-EE87-4CB6-AB99-92E40F4E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One method to use radiant heat while maintaining moist curing environment…Just an example, but is expensive</a:t>
            </a: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DAD94A7D-294C-4E7C-A1E2-4EC1E25F5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44F867-DBCF-4231-890C-342C965978C1}" type="slidenum">
              <a:rPr lang="en-US" altLang="en-US" sz="1300" smtClean="0"/>
              <a:pPr/>
              <a:t>17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19AB412-20C6-4731-9BB7-1BC548B05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C9CC7C46-087A-4C3C-BF99-7826C5690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Live steam is most common providing both the heat and the humidity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D8F7058D-F366-4B26-98D2-7B4A45490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AA4BB4-73A0-4A7B-B274-6CBE6BDE284D}" type="slidenum">
              <a:rPr lang="en-US" altLang="en-US" sz="1300" smtClean="0"/>
              <a:pPr/>
              <a:t>19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B4F163D9-512A-4DBD-9836-9C21DF3703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366578F0-8503-48C3-B281-A38DA5F59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9C893513-C2EE-4BBF-B10C-C35A03C16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892798-B0D6-4495-A354-9162F41B54B9}" type="slidenum">
              <a:rPr lang="en-US" altLang="en-US" sz="1300" smtClean="0"/>
              <a:pPr/>
              <a:t>20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0098E431-F137-4CB6-880A-121CD01EE8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C853DCBA-47EF-416D-B62F-9BE96237D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Curing showing a relative strength for a given amount of time and temperature.  i.e. Higher the temp, faster the curing for the same strength.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Caution students to not cure above 160 degrees per ASTM</a:t>
            </a: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5DE03EBC-9FD6-45CA-814B-92D69AAC1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4AADCD-950F-4E16-82B3-DD0EDB2F68EE}" type="slidenum">
              <a:rPr lang="en-US" altLang="en-US" sz="1300" smtClean="0"/>
              <a:pPr/>
              <a:t>21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7821235-DE62-495B-9BDA-A319F8020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6D2CDD0F-5DDE-4EA7-8F93-5221AF516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Mel uses the I-button at this time to show one way to monitor curing temps.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Determining preset times for dry cast is very difficult.   Preset could be 5 hours, but note that at least 1 hour…The longer the preset, the better the product will be.    Historically, a preset of 1 hour has proven to be effective for products cured in kilns.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Must test product to know how long to “hold” product to be most efficient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EE9710DC-8B01-4BCE-92D4-1CF1D5D4F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F978EA-BDB5-4E1A-9A93-55ECA7018396}" type="slidenum">
              <a:rPr lang="en-US" altLang="en-US" sz="1300" smtClean="0"/>
              <a:pPr/>
              <a:t>22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4AD075E0-194B-4715-A94D-6465D1F8D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213AE7C4-6B4E-419C-8FF5-0503060BD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Equilibrium Temp = temp where it no longer gains or loses moisture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DEF problems occur when concrete temp shoots up above the curing cell temp</a:t>
            </a:r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0CDFA2D6-5348-4DB1-B698-D32B4497B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927F0F-47CC-4357-97AB-50A810BE167C}" type="slidenum">
              <a:rPr lang="en-US" altLang="en-US" sz="1300" smtClean="0"/>
              <a:pPr/>
              <a:t>25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D2F7F859-77DF-44A7-80E4-0B97E75A8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0C65B846-1E97-4CA4-8098-F18FAE231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Note:  these are concrete temps, not air temps</a:t>
            </a: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24AF9C6D-FA8D-47C6-B879-EE3AE0722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D854A8-BA8A-4BCE-BCE6-1B3580C68541}" type="slidenum">
              <a:rPr lang="en-US" altLang="en-US" sz="1300" smtClean="0"/>
              <a:pPr/>
              <a:t>26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C68F4DF4-BB26-4770-A762-BEEDA6561F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855CA128-2B97-4C06-9636-7B71DDE9A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What’s wrong here:  product covered, but there is a rip in the plastic.  No moisture added, and therefore being cured in a dry atmosphere which can’t be done with exposed concrete.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4A75B53-FA25-47DE-88E0-9E62C181A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A042EC-0722-402E-A64B-C96CE43F1483}" type="slidenum">
              <a:rPr lang="en-US" altLang="en-US" sz="1300" smtClean="0"/>
              <a:pPr/>
              <a:t>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825739CA-8E6F-49EA-9C4D-74F1559F99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1AF7C437-7410-4DDF-9A95-DD15A53D1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Chillers are great, but if using a low w/c, there isn’t much water to cool.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When using ice, use crushed if possible</a:t>
            </a: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333FFE1B-81B1-4BCA-9B73-62B911A5F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6E3B50-5F6C-4377-8871-41337D8D50EF}" type="slidenum">
              <a:rPr lang="en-US" altLang="en-US" sz="1300" smtClean="0"/>
              <a:pPr/>
              <a:t>29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3B418AA7-BFCB-4EAB-99A0-659C40D46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AE459074-8380-4069-8421-7C7589E4C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If you need (by using chart) to heat the water over 160 degrees, heat aggregate as well.</a:t>
            </a: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35DB2B48-BBFF-412D-954E-09D7C25AC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42394B-7DAD-4400-9039-94D888E9201A}" type="slidenum">
              <a:rPr lang="en-US" altLang="en-US" sz="1300" smtClean="0"/>
              <a:pPr/>
              <a:t>30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EFCAADA9-08BA-47E8-B7D6-5A4FCF19A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D13AA18C-0AC4-467E-9BC2-74EFF1B8F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If you need (by using chart) to heat the water over 160 degrees, heat aggregate as well.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21E82CC4-9FAC-4152-8EE0-9250A1FF3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D857E8-09E8-4B7F-B076-3D23DCE2C929}" type="slidenum">
              <a:rPr lang="en-US" altLang="en-US" sz="1300" smtClean="0"/>
              <a:pPr/>
              <a:t>31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5FD9E81E-ECEF-4BCF-A411-2041D3612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CD48EBBF-ECDE-40D0-8FCB-B517364B7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Qcast REQUIRES that you monitor what happens in the curing cell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E807A4A5-7667-4AB2-AE52-6268E9193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3F820-0B9A-47F9-88A1-72EB674694AB}" type="slidenum">
              <a:rPr lang="en-US" altLang="en-US" sz="1300" smtClean="0"/>
              <a:pPr/>
              <a:t>33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333023C4-3ABF-416D-99A2-A3D266FA51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FE441EC5-8702-44AE-8471-EED89601A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Pic showing a plant who couldn’t get temp…this shows the problem of energy and stem being released out the top.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F8799BEB-32AE-4F05-915E-1C3EE000B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9AE540-ECAD-47BA-BB07-21F6C77FEC16}" type="slidenum">
              <a:rPr lang="en-US" altLang="en-US" sz="1300" smtClean="0"/>
              <a:pPr/>
              <a:t>34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33F98CBA-505E-46F2-AA73-398755921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30F92CCF-3C1D-44D8-BD09-753CAC195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Should only see stem coming out the bottom.  If they are having problems, put hand over any holes to see if heat is escaping.  Or put a match or cigarette or match under tarp…If smoke goes up, then there is flueing problems.  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231A6418-74B7-4E20-B79A-2DBBBF586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4B8803-CA9A-423D-8210-7F3164A0752B}" type="slidenum">
              <a:rPr lang="en-US" altLang="en-US" sz="1300" smtClean="0"/>
              <a:pPr/>
              <a:t>35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9663903B-A4C7-4F39-94D6-3A08F977E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0664C48-D724-4941-B712-3334047EB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If moist cured (water bath), you will get 100% design strength at 28 days. (Note: the difference in moist and air cured is generally not as severe as show in this graph, but it should be explained that there is some loss of strength)  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Explain that if they put a piece on the plant floor and throw a tarp over, they will notice water on the inside of the tarp…therefore if not covered, that water is just escaping…Suggest at least covering product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38976F9-BD40-441B-84ED-812971046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515CE6-38A6-4451-990F-9DC6AEED03B3}" type="slidenum">
              <a:rPr lang="en-US" altLang="en-US" sz="1300" smtClean="0"/>
              <a:pPr/>
              <a:t>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E43A3628-8B3B-4EEB-892D-1A52C2586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8DF65EBA-9859-4946-8FD8-A582A7D36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Show the lower temps = lower strengths…most pipe producers are curing at 120 degrees.  The 120 degree line would show a higher early strength, but lower final strength.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402FD887-A3EB-4B93-8260-CABA09781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234B11-CEB4-4709-A186-900CE2E80ACE}" type="slidenum">
              <a:rPr lang="en-US" altLang="en-US" sz="1300" smtClean="0"/>
              <a:pPr/>
              <a:t>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15F85D3-4D3E-4D23-8EA4-96428CC15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61E3F426-06D5-44F4-8A03-D7562F9FD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BECC0B5F-3708-41FF-8B1C-8E326289B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52AC93-2998-46C7-81F4-2E456D92DF19}" type="slidenum">
              <a:rPr lang="en-US" altLang="en-US" sz="1300" smtClean="0"/>
              <a:pPr/>
              <a:t>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6DBF12D2-260A-4E79-9FFB-4382DF487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33B20635-CEAA-407C-80D4-94F9BCF1B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Recommended by Mel to fog during the day while hot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Mention:  If burlap is not kept wet, it will wick away moisture and hurt you more than helping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5ADA296A-6374-48EE-A883-E28A3F8F1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008255-CA16-477B-9E40-9A540DC7A09D}" type="slidenum">
              <a:rPr lang="en-US" altLang="en-US" sz="1300" smtClean="0"/>
              <a:pPr/>
              <a:t>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7D7B205-514B-470C-B11A-4EE69CEE9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8EB710DC-28AB-4413-B7C5-EE47C039C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Caution:  If using a Jay Bird, they must be high enough to avoid air movement that will crack the pipe. 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Water should also be proper temperature to avoid cracking the pipe if the water is too cold.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522ED7CA-BA40-4D14-8D73-3C88E7756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93BCE7-B51E-4124-AF5B-A91984345A91}" type="slidenum">
              <a:rPr lang="en-US" altLang="en-US" sz="1300" smtClean="0"/>
              <a:pPr/>
              <a:t>10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CB4DB847-C786-4307-BE5F-37ABC3C75B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287D7959-0DEC-4DA3-B5F1-5409297C7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If wet casting at least cover the ends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If a curing compound is NOT membrane forming, there is a potential for moisture loss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Ask Mel about the Caution on pozzolanic mixes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AA001DA-DF7A-42C2-B055-636FB34E6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7F9E76-A34B-4B12-A62C-517E8676A0AC}" type="slidenum">
              <a:rPr lang="en-US" altLang="en-US" sz="1300" smtClean="0"/>
              <a:pPr/>
              <a:t>11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90C31AD9-2612-4FD2-933D-0FD95F770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A7A5CE6A-901A-4163-9141-C47B964AC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Admixes accelerate the set or strength gain, but are not a substitute for proper curing environments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E5120C06-D485-47F6-B9A8-39D41C87F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E1717E-DF50-42C2-BD03-8AFEA7345797}" type="slidenum">
              <a:rPr lang="en-US" altLang="en-US" sz="1300" smtClean="0"/>
              <a:pPr/>
              <a:t>12</a:t>
            </a:fld>
            <a:endParaRPr lang="en-US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9E0C-7011-4389-A137-DEA4C8DB6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571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7A098-6091-4580-9E12-B57A92BD3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692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634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EA105E-1FE5-2C4B-B0C9-B47F7C99E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4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24B766-FFF9-3540-C218-2F140D1D4F0D}"/>
              </a:ext>
            </a:extLst>
          </p:cNvPr>
          <p:cNvSpPr/>
          <p:nvPr userDrawn="1"/>
        </p:nvSpPr>
        <p:spPr>
          <a:xfrm>
            <a:off x="10746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393122-4203-93EB-E82F-149841FFEA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1300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ground, truck&#10;&#10;Description automatically generated">
            <a:extLst>
              <a:ext uri="{FF2B5EF4-FFF2-40B4-BE49-F238E27FC236}">
                <a16:creationId xmlns:a16="http://schemas.microsoft.com/office/drawing/2014/main" id="{F6D67C56-759D-078E-72DA-94B98E71E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7E18BA-8B3C-55C8-80C8-A8F017BE566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46A3C4-D666-6D65-8A61-1C796A4B10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55776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sunglasses&#10;&#10;Description automatically generated">
            <a:extLst>
              <a:ext uri="{FF2B5EF4-FFF2-40B4-BE49-F238E27FC236}">
                <a16:creationId xmlns:a16="http://schemas.microsoft.com/office/drawing/2014/main" id="{A1850B56-29B6-D341-A623-10C8D2AFB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92691D-1F94-8628-B410-89E54BD0C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DB45F-071C-20A5-6B61-A8608DB28B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0554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open, sitting, building&#10;&#10;Description automatically generated">
            <a:extLst>
              <a:ext uri="{FF2B5EF4-FFF2-40B4-BE49-F238E27FC236}">
                <a16:creationId xmlns:a16="http://schemas.microsoft.com/office/drawing/2014/main" id="{777D7A96-6ECB-5045-BA27-4CF2F432D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>
            <a:off x="0" y="-1"/>
            <a:ext cx="12191998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D6E765-BE56-FAB0-0706-F4A062DAC27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8DF2A0-EBA2-E960-9D7E-CE2A1052D2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84651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E9DF784-4D96-CDE4-F11F-3BE91C0ED6D3}"/>
              </a:ext>
            </a:extLst>
          </p:cNvPr>
          <p:cNvSpPr/>
          <p:nvPr userDrawn="1"/>
        </p:nvSpPr>
        <p:spPr>
          <a:xfrm rot="1314683">
            <a:off x="3352896" y="5376927"/>
            <a:ext cx="3657600" cy="845255"/>
          </a:xfrm>
          <a:custGeom>
            <a:avLst/>
            <a:gdLst>
              <a:gd name="connsiteX0" fmla="*/ 0 w 3657600"/>
              <a:gd name="connsiteY0" fmla="*/ 0 h 833833"/>
              <a:gd name="connsiteX1" fmla="*/ 3657600 w 3657600"/>
              <a:gd name="connsiteY1" fmla="*/ 0 h 833833"/>
              <a:gd name="connsiteX2" fmla="*/ 3657600 w 3657600"/>
              <a:gd name="connsiteY2" fmla="*/ 833833 h 833833"/>
              <a:gd name="connsiteX3" fmla="*/ 0 w 3657600"/>
              <a:gd name="connsiteY3" fmla="*/ 833833 h 833833"/>
              <a:gd name="connsiteX4" fmla="*/ 0 w 3657600"/>
              <a:gd name="connsiteY4" fmla="*/ 0 h 833833"/>
              <a:gd name="connsiteX0" fmla="*/ 0 w 3657600"/>
              <a:gd name="connsiteY0" fmla="*/ 11422 h 845255"/>
              <a:gd name="connsiteX1" fmla="*/ 2628302 w 3657600"/>
              <a:gd name="connsiteY1" fmla="*/ 0 h 845255"/>
              <a:gd name="connsiteX2" fmla="*/ 3657600 w 3657600"/>
              <a:gd name="connsiteY2" fmla="*/ 845255 h 845255"/>
              <a:gd name="connsiteX3" fmla="*/ 0 w 3657600"/>
              <a:gd name="connsiteY3" fmla="*/ 845255 h 845255"/>
              <a:gd name="connsiteX4" fmla="*/ 0 w 3657600"/>
              <a:gd name="connsiteY4" fmla="*/ 11422 h 84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845255">
                <a:moveTo>
                  <a:pt x="0" y="11422"/>
                </a:moveTo>
                <a:lnTo>
                  <a:pt x="2628302" y="0"/>
                </a:lnTo>
                <a:lnTo>
                  <a:pt x="3657600" y="845255"/>
                </a:lnTo>
                <a:lnTo>
                  <a:pt x="0" y="845255"/>
                </a:lnTo>
                <a:lnTo>
                  <a:pt x="0" y="11422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4000">
                <a:schemeClr val="accent5">
                  <a:lumMod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7E40B8-EAAD-7DDE-8D31-EE8BBAEC1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C217CC5-FF1E-ED11-6BB6-C566083C7636}"/>
              </a:ext>
            </a:extLst>
          </p:cNvPr>
          <p:cNvSpPr/>
          <p:nvPr userDrawn="1"/>
        </p:nvSpPr>
        <p:spPr>
          <a:xfrm rot="10800000" flipH="1" flipV="1">
            <a:off x="0" y="4178443"/>
            <a:ext cx="6726621" cy="2698409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3CE4D6D5-813D-6F2F-1F0F-FEB37FCE2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6201" y="584091"/>
            <a:ext cx="5472530" cy="1043261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33BFAB7-B314-FDFC-7911-B907A150B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201" y="1829543"/>
            <a:ext cx="5472530" cy="3976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AFD5B74-B116-F92E-E80F-F5FC802F3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924" y="5685228"/>
            <a:ext cx="2874690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9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3D8CC83-7838-E3F7-B357-BE3D7B51B6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924" y="304800"/>
            <a:ext cx="6096000" cy="3300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EA631F0-EE04-1F6A-AF0F-33F1DC326CE2}"/>
              </a:ext>
            </a:extLst>
          </p:cNvPr>
          <p:cNvSpPr/>
          <p:nvPr userDrawn="1"/>
        </p:nvSpPr>
        <p:spPr>
          <a:xfrm rot="10800000" flipH="1">
            <a:off x="0" y="-6958"/>
            <a:ext cx="6726621" cy="2698409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101C6C7-DBBF-B235-1B21-229690336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24" y="4549040"/>
            <a:ext cx="6096000" cy="1043261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AE6E579-63E3-352A-A48C-1F71E59D4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31421" y="328315"/>
            <a:ext cx="4839904" cy="6303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C4E6B10-2454-C86A-5575-8CC831832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923" y="5685228"/>
            <a:ext cx="6095999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60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668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1F576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6AA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36AAA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5C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5C863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577FFE-993A-12E3-9234-3F6506235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DC2E74-1C16-071C-BD1A-A874DAD43DB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1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980D-1916-4926-BDF9-EF9B3A80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112"/>
            <a:ext cx="10515600" cy="46907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D7476-29D3-4E92-B317-67398AB0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207"/>
            <a:ext cx="10515600" cy="4263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8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EEF864-E76F-4104-AFC9-830445287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939" y="5766927"/>
            <a:ext cx="800121" cy="8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17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DB84-B3FF-4061-8814-8B25BF9DC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59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0F572-C1C1-4780-89E5-E04BB1D80F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7365CF-2412-41D3-97B9-6930B69B799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3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D386-7DE0-41F0-8782-6630ACC1A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90254"/>
            <a:ext cx="10515600" cy="87749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29755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453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5194-A067-4A11-B1E4-BC4B92CEE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2CD95-C185-48ED-977E-87BFCEEA58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EAADCD-7B64-45F9-930B-64E72CD5CF5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83188" y="987425"/>
            <a:ext cx="6169024" cy="4881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96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DF5AF-4B8B-4ADA-B0DC-2E8D9B9D4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56D7-C5F3-437F-A7FF-FA2B7C702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087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52866-733D-45B9-A2CA-FC3D774558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50873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93617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9265F8-B3CB-7047-977A-3E0195A6D4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252" y="1094196"/>
            <a:ext cx="5105583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CLOSING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B2DA29-554E-1E4E-9E67-5C84165418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253" y="3564803"/>
            <a:ext cx="5105584" cy="1578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i="0">
                <a:solidFill>
                  <a:srgbClr val="CF682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Contact Info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F65B48-1852-4447-86A1-4924D3C67637}"/>
              </a:ext>
            </a:extLst>
          </p:cNvPr>
          <p:cNvSpPr/>
          <p:nvPr userDrawn="1"/>
        </p:nvSpPr>
        <p:spPr>
          <a:xfrm>
            <a:off x="6645529" y="748309"/>
            <a:ext cx="5361380" cy="53613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68939-4BCD-F3B7-0738-98D6B7626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528" y="633687"/>
            <a:ext cx="5361380" cy="5297045"/>
          </a:xfrm>
          <a:prstGeom prst="rect">
            <a:avLst/>
          </a:prstGeom>
        </p:spPr>
      </p:pic>
      <p:sp>
        <p:nvSpPr>
          <p:cNvPr id="4" name="Isosceles Triangle 9">
            <a:extLst>
              <a:ext uri="{FF2B5EF4-FFF2-40B4-BE49-F238E27FC236}">
                <a16:creationId xmlns:a16="http://schemas.microsoft.com/office/drawing/2014/main" id="{674136AC-6495-8D74-7B55-10142E9AAC69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1C1B4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1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0ABB7-C37F-4505-B8AA-AA607DB8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956"/>
            <a:ext cx="10515600" cy="5627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8FD36-B28D-4BC1-A4D5-C040E4168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3545"/>
            <a:ext cx="5181600" cy="4193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A341C-FEA3-4635-B998-39CDFCCC7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3545"/>
            <a:ext cx="5181600" cy="4193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39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5139"/>
            <a:ext cx="103632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0286-2380-4A1C-99E5-DD444D447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0384" y="631348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2D656-6B03-45BA-B392-C3DACE31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1584" y="631348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A97E4-9A26-4293-993E-088CEC9B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35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125F5-5CA0-4F4A-9D1D-05BE7FCBFA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96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5139"/>
            <a:ext cx="103632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C358-E832-4966-B0EC-F67A6B00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0384" y="631348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62638-9CD1-4CC1-8167-E5ADEF63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1584" y="631348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D5AF2-04C3-4434-9424-4E8CDA05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35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DE2D-C64D-4933-90D2-8C6869A2FC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06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6">
            <a:extLst>
              <a:ext uri="{FF2B5EF4-FFF2-40B4-BE49-F238E27FC236}">
                <a16:creationId xmlns:a16="http://schemas.microsoft.com/office/drawing/2014/main" id="{C42B1FDA-2B84-6045-AC9B-26E692016101}"/>
              </a:ext>
            </a:extLst>
          </p:cNvPr>
          <p:cNvSpPr/>
          <p:nvPr userDrawn="1"/>
        </p:nvSpPr>
        <p:spPr>
          <a:xfrm rot="10800000">
            <a:off x="1592493" y="-1"/>
            <a:ext cx="10607815" cy="5671335"/>
          </a:xfrm>
          <a:prstGeom prst="triangle">
            <a:avLst>
              <a:gd name="adj" fmla="val 0"/>
            </a:avLst>
          </a:prstGeom>
          <a:solidFill>
            <a:srgbClr val="1C1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DD805-4964-488A-8BD1-BBA60AF33E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8926" y="2031001"/>
            <a:ext cx="5864068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D43BA-963B-4C9D-AFE9-3851344FB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8926" y="4501608"/>
            <a:ext cx="5864069" cy="13093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0">
                <a:solidFill>
                  <a:srgbClr val="CF68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98ED13-F7E4-E947-AA40-FE3ECB1580C6}"/>
              </a:ext>
            </a:extLst>
          </p:cNvPr>
          <p:cNvSpPr/>
          <p:nvPr userDrawn="1"/>
        </p:nvSpPr>
        <p:spPr>
          <a:xfrm>
            <a:off x="6645529" y="748309"/>
            <a:ext cx="5361380" cy="53613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80BB2-5E2E-7549-69A5-A280B32E7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528" y="633687"/>
            <a:ext cx="5361380" cy="52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FC684-9F15-B300-8C9F-B63459006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6"/>
          <a:stretch/>
        </p:blipFill>
        <p:spPr>
          <a:xfrm>
            <a:off x="-10511" y="0"/>
            <a:ext cx="12202511" cy="6858000"/>
          </a:xfrm>
          <a:prstGeom prst="rect">
            <a:avLst/>
          </a:prstGeom>
        </p:spPr>
      </p:pic>
      <p:sp>
        <p:nvSpPr>
          <p:cNvPr id="13" name="Isosceles Triangle 16">
            <a:extLst>
              <a:ext uri="{FF2B5EF4-FFF2-40B4-BE49-F238E27FC236}">
                <a16:creationId xmlns:a16="http://schemas.microsoft.com/office/drawing/2014/main" id="{F660061E-0FF5-3240-A1B7-5A3D50D87C7D}"/>
              </a:ext>
            </a:extLst>
          </p:cNvPr>
          <p:cNvSpPr/>
          <p:nvPr userDrawn="1"/>
        </p:nvSpPr>
        <p:spPr>
          <a:xfrm rot="10800000">
            <a:off x="-10511" y="-5255"/>
            <a:ext cx="7556938" cy="6868510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C27A654-B6CF-13ED-7B79-72D4F2039ED2}"/>
              </a:ext>
            </a:extLst>
          </p:cNvPr>
          <p:cNvSpPr/>
          <p:nvPr userDrawn="1"/>
        </p:nvSpPr>
        <p:spPr>
          <a:xfrm>
            <a:off x="-10511" y="4550979"/>
            <a:ext cx="4955555" cy="2312276"/>
          </a:xfrm>
          <a:prstGeom prst="rtTriangl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50AE2E-EDEE-69F5-1D98-B3221CC465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751" y="467712"/>
            <a:ext cx="5005568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CB0A846-8E90-B2E9-5461-DD30DA449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751" y="2119663"/>
            <a:ext cx="4141030" cy="61302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8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E0EE76E6-D048-362C-3760-7228FF59B9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5596466"/>
            <a:ext cx="3175000" cy="10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0F5CC-1D09-A734-ED45-298406CC6F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511" y="0"/>
            <a:ext cx="12202511" cy="6858000"/>
          </a:xfrm>
          <a:prstGeom prst="rect">
            <a:avLst/>
          </a:prstGeom>
        </p:spPr>
      </p:pic>
      <p:sp>
        <p:nvSpPr>
          <p:cNvPr id="13" name="Isosceles Triangle 16">
            <a:extLst>
              <a:ext uri="{FF2B5EF4-FFF2-40B4-BE49-F238E27FC236}">
                <a16:creationId xmlns:a16="http://schemas.microsoft.com/office/drawing/2014/main" id="{F660061E-0FF5-3240-A1B7-5A3D50D87C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 flipH="1">
            <a:off x="4683702" y="0"/>
            <a:ext cx="7556938" cy="6868510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C27A654-B6CF-13ED-7B79-72D4F2039ED2}"/>
              </a:ext>
            </a:extLst>
          </p:cNvPr>
          <p:cNvSpPr/>
          <p:nvPr userDrawn="1"/>
        </p:nvSpPr>
        <p:spPr>
          <a:xfrm flipH="1">
            <a:off x="7285085" y="4556235"/>
            <a:ext cx="4955555" cy="2312276"/>
          </a:xfrm>
          <a:prstGeom prst="rtTriangle">
            <a:avLst/>
          </a:prstGeom>
          <a:solidFill>
            <a:srgbClr val="CF682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50AE2E-EDEE-69F5-1D98-B3221CC465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5714" y="87294"/>
            <a:ext cx="6186091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44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CB0A846-8E90-B2E9-5461-DD30DA449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0775" y="1907540"/>
            <a:ext cx="4141030" cy="61302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5991D0-C3C4-0539-EBBD-E29E64DD01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849" y="4752481"/>
            <a:ext cx="1943099" cy="1919782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E0EE76E6-D048-362C-3760-7228FF59B9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5712373"/>
            <a:ext cx="3175000" cy="10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FB20D-A3CF-4CEA-9053-01712AA3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112"/>
            <a:ext cx="1051560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9DC3-AE2A-42B7-9997-CA43DE9EF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58425"/>
            <a:ext cx="10515600" cy="351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20F00-1410-4D77-8FE6-B065803850CD}"/>
              </a:ext>
            </a:extLst>
          </p:cNvPr>
          <p:cNvPicPr/>
          <p:nvPr userDrawn="1"/>
        </p:nvPicPr>
        <p:blipFill rotWithShape="1">
          <a:blip r:embed="rId8"/>
          <a:srcRect l="40288" t="55151" r="40288" b="5432"/>
          <a:stretch/>
        </p:blipFill>
        <p:spPr bwMode="auto">
          <a:xfrm>
            <a:off x="1413853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98F514-F3C3-441E-B417-E3F8AB5CF90E}"/>
              </a:ext>
            </a:extLst>
          </p:cNvPr>
          <p:cNvSpPr txBox="1"/>
          <p:nvPr userDrawn="1"/>
        </p:nvSpPr>
        <p:spPr>
          <a:xfrm>
            <a:off x="5532241" y="0"/>
            <a:ext cx="5303520" cy="110642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Stencil" panose="040409050D0802020404" pitchFamily="82" charset="0"/>
              </a:rPr>
              <a:t>QUALITY SCHOOL</a:t>
            </a:r>
          </a:p>
        </p:txBody>
      </p:sp>
      <p:pic>
        <p:nvPicPr>
          <p:cNvPr id="11" name="Picture 10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7E84D6DD-A24A-4056-8E10-958CC19C792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716" y="96012"/>
            <a:ext cx="960327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69FA40-C5A9-438D-933D-A1C26B55CACC}"/>
              </a:ext>
            </a:extLst>
          </p:cNvPr>
          <p:cNvPicPr/>
          <p:nvPr userDrawn="1"/>
        </p:nvPicPr>
        <p:blipFill rotWithShape="1">
          <a:blip r:embed="rId10"/>
          <a:srcRect l="17693" t="54731" r="63076" b="5586"/>
          <a:stretch/>
        </p:blipFill>
        <p:spPr bwMode="auto">
          <a:xfrm>
            <a:off x="0" y="7319"/>
            <a:ext cx="1406677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D7100D-B8D7-4C58-83AA-0550B3EA73A8}"/>
              </a:ext>
            </a:extLst>
          </p:cNvPr>
          <p:cNvPicPr/>
          <p:nvPr userDrawn="1"/>
        </p:nvPicPr>
        <p:blipFill rotWithShape="1">
          <a:blip r:embed="rId10"/>
          <a:srcRect l="40309" t="54731" r="40461" b="5586"/>
          <a:stretch/>
        </p:blipFill>
        <p:spPr bwMode="auto">
          <a:xfrm>
            <a:off x="4171405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967700-087C-45FB-8B19-B389CB731995}"/>
              </a:ext>
            </a:extLst>
          </p:cNvPr>
          <p:cNvPicPr/>
          <p:nvPr userDrawn="1"/>
        </p:nvPicPr>
        <p:blipFill rotWithShape="1">
          <a:blip r:embed="rId10"/>
          <a:srcRect l="63076" t="54731" r="17692" b="5586"/>
          <a:stretch/>
        </p:blipFill>
        <p:spPr bwMode="auto">
          <a:xfrm>
            <a:off x="2785453" y="7319"/>
            <a:ext cx="1378776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4A58A4-B287-4F9C-AA36-3BD152218841}"/>
              </a:ext>
            </a:extLst>
          </p:cNvPr>
          <p:cNvSpPr txBox="1"/>
          <p:nvPr userDrawn="1"/>
        </p:nvSpPr>
        <p:spPr>
          <a:xfrm>
            <a:off x="10009119" y="6425465"/>
            <a:ext cx="2049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Bodoni MT Condensed" panose="02070606080606020203" pitchFamily="18" charset="0"/>
              </a:rPr>
              <a:t>CONCRETEPIPE.ORG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E0F43A-90DD-4468-B430-D32E917CCC10}"/>
              </a:ext>
            </a:extLst>
          </p:cNvPr>
          <p:cNvSpPr/>
          <p:nvPr userDrawn="1"/>
        </p:nvSpPr>
        <p:spPr>
          <a:xfrm>
            <a:off x="5543005" y="0"/>
            <a:ext cx="5292755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FE02A7-F08C-48BA-B22A-9414A3652C67}"/>
              </a:ext>
            </a:extLst>
          </p:cNvPr>
          <p:cNvSpPr/>
          <p:nvPr userDrawn="1"/>
        </p:nvSpPr>
        <p:spPr>
          <a:xfrm>
            <a:off x="4164230" y="0"/>
            <a:ext cx="1378776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70C1F-E858-4BA0-ACBB-0A466AF81638}"/>
              </a:ext>
            </a:extLst>
          </p:cNvPr>
          <p:cNvSpPr/>
          <p:nvPr userDrawn="1"/>
        </p:nvSpPr>
        <p:spPr>
          <a:xfrm>
            <a:off x="2792628" y="0"/>
            <a:ext cx="1371601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91B9AF-166B-4296-8A10-87CB30E805BC}"/>
              </a:ext>
            </a:extLst>
          </p:cNvPr>
          <p:cNvSpPr/>
          <p:nvPr userDrawn="1"/>
        </p:nvSpPr>
        <p:spPr>
          <a:xfrm>
            <a:off x="1406678" y="0"/>
            <a:ext cx="1385950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54846A-7791-493F-903F-57C86FC0E40F}"/>
              </a:ext>
            </a:extLst>
          </p:cNvPr>
          <p:cNvSpPr/>
          <p:nvPr userDrawn="1"/>
        </p:nvSpPr>
        <p:spPr>
          <a:xfrm>
            <a:off x="0" y="0"/>
            <a:ext cx="1406677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C75D0-E6DE-4D0D-A962-6F85C6ACD9D7}"/>
              </a:ext>
            </a:extLst>
          </p:cNvPr>
          <p:cNvSpPr/>
          <p:nvPr userDrawn="1"/>
        </p:nvSpPr>
        <p:spPr>
          <a:xfrm>
            <a:off x="10835761" y="-2"/>
            <a:ext cx="1356239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5E54-FFE7-40C1-99A4-B9CC381C0F39}"/>
              </a:ext>
            </a:extLst>
          </p:cNvPr>
          <p:cNvSpPr/>
          <p:nvPr userDrawn="1"/>
        </p:nvSpPr>
        <p:spPr>
          <a:xfrm>
            <a:off x="0" y="1115352"/>
            <a:ext cx="12192001" cy="45719"/>
          </a:xfrm>
          <a:prstGeom prst="rect">
            <a:avLst/>
          </a:prstGeom>
          <a:solidFill>
            <a:srgbClr val="CD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472C2F-0DB8-3A9B-149C-683590B29CB9}"/>
              </a:ext>
            </a:extLst>
          </p:cNvPr>
          <p:cNvSpPr txBox="1"/>
          <p:nvPr userDrawn="1"/>
        </p:nvSpPr>
        <p:spPr>
          <a:xfrm>
            <a:off x="5532241" y="0"/>
            <a:ext cx="5303520" cy="110642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Stencil" panose="040409050D0802020404" pitchFamily="82" charset="0"/>
              </a:rPr>
              <a:t>QUALITY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9513B-F8F5-DBF9-A9E3-8F0AAF1C52C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2417" y="13052"/>
            <a:ext cx="1071439" cy="1058582"/>
          </a:xfrm>
          <a:prstGeom prst="rect">
            <a:avLst/>
          </a:prstGeom>
        </p:spPr>
      </p:pic>
      <p:sp>
        <p:nvSpPr>
          <p:cNvPr id="7" name="Isosceles Triangle 9">
            <a:extLst>
              <a:ext uri="{FF2B5EF4-FFF2-40B4-BE49-F238E27FC236}">
                <a16:creationId xmlns:a16="http://schemas.microsoft.com/office/drawing/2014/main" id="{ED7B143D-33B2-5D42-3AE1-926C1CCDD7A4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chemeClr val="bg2">
              <a:lumMod val="25000"/>
              <a:alpha val="8980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505A11E-9783-97D1-AD06-C382DB5287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FE2B9E-834D-11E4-7EA6-D7AEE945EC74}"/>
              </a:ext>
            </a:extLst>
          </p:cNvPr>
          <p:cNvSpPr txBox="1"/>
          <p:nvPr userDrawn="1"/>
        </p:nvSpPr>
        <p:spPr>
          <a:xfrm>
            <a:off x="9596418" y="6474541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CONCRETEPIPE.ORG</a:t>
            </a:r>
          </a:p>
        </p:txBody>
      </p:sp>
    </p:spTree>
    <p:extLst>
      <p:ext uri="{BB962C8B-B14F-4D97-AF65-F5344CB8AC3E}">
        <p14:creationId xmlns:p14="http://schemas.microsoft.com/office/powerpoint/2010/main" val="320627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9DC11-2B2C-4699-3522-E5BA2BA6C11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6286" y="5994153"/>
            <a:ext cx="776014" cy="7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xim-ic.com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E258378-9FBF-754B-A799-A5CDDEAB8D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CH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Curing</a:t>
            </a:r>
            <a:endParaRPr lang="de-CH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9FF5E-6BC6-5D0B-3EDD-A556BBA9C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4F9B28CF-F096-CD47-8434-ED9DEF887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6" y="3011488"/>
            <a:ext cx="1809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0331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EF385BA8-F4F8-4BCE-9C71-0CEFF9EDB0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181667"/>
            <a:ext cx="10898945" cy="3914334"/>
          </a:xfrm>
        </p:spPr>
        <p:txBody>
          <a:bodyPr/>
          <a:lstStyle/>
          <a:p>
            <a:pPr eaLnBrk="1" hangingPunct="1"/>
            <a:r>
              <a:rPr lang="en-US" altLang="en-US" dirty="0"/>
              <a:t>Cold or hot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Very fine droplets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Air pressure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Effective for higher cement content and warmer climates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5376070D-E1E7-4D97-B15C-EC4717CD4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09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B0910F9-E782-426A-8B1A-8DE4639D0EAB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7733714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Spraying/Misting 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FC9938BB-65CB-435D-BF6C-302EDCDD31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133600"/>
            <a:ext cx="8338625" cy="3962400"/>
          </a:xfrm>
        </p:spPr>
        <p:txBody>
          <a:bodyPr/>
          <a:lstStyle/>
          <a:p>
            <a:pPr eaLnBrk="1" hangingPunct="1"/>
            <a:r>
              <a:rPr lang="en-US" altLang="en-US" dirty="0"/>
              <a:t>Forms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Tarps / Polyethylene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Curing Compounds</a:t>
            </a:r>
          </a:p>
          <a:p>
            <a:pPr lvl="1" eaLnBrk="1" hangingPunct="1"/>
            <a:r>
              <a:rPr lang="en-US" altLang="en-US" dirty="0"/>
              <a:t> Caution:</a:t>
            </a:r>
          </a:p>
          <a:p>
            <a:pPr lvl="2" eaLnBrk="1" hangingPunct="1"/>
            <a:r>
              <a:rPr lang="en-US" altLang="en-US" dirty="0"/>
              <a:t>If w/c &lt;0.5</a:t>
            </a:r>
          </a:p>
          <a:p>
            <a:pPr lvl="2" eaLnBrk="1" hangingPunct="1"/>
            <a:r>
              <a:rPr lang="en-US" altLang="en-US" dirty="0"/>
              <a:t>With pozzolanic mixes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B4DF659F-78C6-47D3-ACA3-D45D661FC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F7B982B-B5AB-41F2-9636-D93FF5E5C900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Prevent Moisture Loss by Membrane Sealing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3707C087-93A9-4CBB-8DBA-A22B7C5287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213098"/>
            <a:ext cx="11109960" cy="403530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sz="2400" dirty="0"/>
              <a:t>Dry Heat</a:t>
            </a:r>
          </a:p>
          <a:p>
            <a:pPr lvl="1">
              <a:defRPr/>
            </a:pPr>
            <a:r>
              <a:rPr lang="en-US" altLang="en-US" sz="2000" dirty="0"/>
              <a:t>Use with caution: difference between accelerated curing and maintaining heat</a:t>
            </a:r>
          </a:p>
          <a:p>
            <a:pPr lvl="1">
              <a:defRPr/>
            </a:pPr>
            <a:r>
              <a:rPr lang="en-US" altLang="en-US" sz="2000" dirty="0"/>
              <a:t>Heated beds (hollow core)</a:t>
            </a:r>
          </a:p>
          <a:p>
            <a:pPr lvl="1">
              <a:defRPr/>
            </a:pPr>
            <a:r>
              <a:rPr lang="en-US" altLang="en-US" sz="2000" dirty="0"/>
              <a:t>Electric or gas heaters – convection heat</a:t>
            </a:r>
          </a:p>
          <a:p>
            <a:pPr lvl="1">
              <a:defRPr/>
            </a:pPr>
            <a:r>
              <a:rPr lang="en-US" altLang="en-US" sz="2000" dirty="0"/>
              <a:t>Infrared heating – radiant heat</a:t>
            </a:r>
          </a:p>
          <a:p>
            <a:pPr>
              <a:defRPr/>
            </a:pPr>
            <a:r>
              <a:rPr lang="en-US" altLang="en-US" sz="2400" dirty="0"/>
              <a:t>Low pressure steam</a:t>
            </a:r>
          </a:p>
          <a:p>
            <a:pPr lvl="1">
              <a:defRPr/>
            </a:pPr>
            <a:r>
              <a:rPr lang="en-US" altLang="en-US" sz="2000" dirty="0"/>
              <a:t>Boilers</a:t>
            </a:r>
          </a:p>
          <a:p>
            <a:pPr lvl="1">
              <a:defRPr/>
            </a:pPr>
            <a:r>
              <a:rPr lang="en-US" altLang="en-US" sz="2000" dirty="0"/>
              <a:t>Steam generators</a:t>
            </a:r>
          </a:p>
          <a:p>
            <a:pPr>
              <a:defRPr/>
            </a:pPr>
            <a:r>
              <a:rPr lang="en-US" altLang="en-US" sz="2400" dirty="0"/>
              <a:t>Admixtures</a:t>
            </a:r>
          </a:p>
          <a:p>
            <a:pPr algn="ctr">
              <a:buNone/>
              <a:defRPr/>
            </a:pPr>
            <a:r>
              <a:rPr lang="en-US" altLang="en-US" sz="1800" i="1" dirty="0"/>
              <a:t>Note: Raise concrete temperature while maintaining high humidity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FE6579BE-778E-4387-B3CD-60E14CB7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09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9742101-769D-4AC1-A416-F2B6BBF9CB85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Accelerated Curing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2AFDB8CF-F41A-475D-9CA9-7F8E8BE092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147669"/>
            <a:ext cx="11109960" cy="3611563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2 Classes of Admixtures:</a:t>
            </a:r>
          </a:p>
          <a:p>
            <a:pPr lvl="1"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Set Accelerator</a:t>
            </a:r>
          </a:p>
          <a:p>
            <a:pPr lvl="1"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Strength Accelerator (Early Age)</a:t>
            </a:r>
          </a:p>
          <a:p>
            <a:pPr lvl="1">
              <a:defRPr/>
            </a:pPr>
            <a:endParaRPr lang="en-US" altLang="en-US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Calcium Chloride is the most common in Ready mix, but </a:t>
            </a:r>
            <a:r>
              <a:rPr lang="en-US" altLang="en-US" b="1" dirty="0">
                <a:cs typeface="Times New Roman" panose="02020603050405020304" pitchFamily="18" charset="0"/>
              </a:rPr>
              <a:t>BEWARE</a:t>
            </a:r>
            <a:r>
              <a:rPr lang="en-US" altLang="en-US" dirty="0"/>
              <a:t> should not be used in precast reinforced concrete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Several non-chloride, non-corrosive accelerators, but generally most are not as effective as calcium chloride</a:t>
            </a:r>
            <a:r>
              <a:rPr lang="en-US" altLang="en-US" dirty="0"/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23DD311-5697-4B90-90C0-493FA57A45CE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Accelerating Admixtures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59EF6BD5-D332-4932-8566-EC17031920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209801"/>
            <a:ext cx="10631658" cy="3611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As a rule of thumb, a temperature increase of 18</a:t>
            </a:r>
            <a:r>
              <a:rPr lang="en-US" altLang="en-US" dirty="0">
                <a:sym typeface="Symbol" panose="05050102010706020507" pitchFamily="18" charset="2"/>
              </a:rPr>
              <a:t>F doubles rate of hydration</a:t>
            </a:r>
            <a:r>
              <a:rPr lang="en-US" altLang="en-US" dirty="0"/>
              <a:t> </a:t>
            </a:r>
          </a:p>
          <a:p>
            <a:pPr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High temperatures with low humidity can crack the product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The lower the curing temperature, the longer the product must be cured to achieve comparable early strengths</a:t>
            </a:r>
          </a:p>
          <a:p>
            <a:pPr>
              <a:defRPr/>
            </a:pPr>
            <a:endParaRPr lang="en-US" altLang="en-US" sz="1600" dirty="0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0CFFC627-E79B-4D77-BA4D-394B7F0F0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A3007E-A619-4819-8B3C-4836C3C01ACE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Considerations for Accelerated Curing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raph 1">
            <a:extLst>
              <a:ext uri="{FF2B5EF4-FFF2-40B4-BE49-F238E27FC236}">
                <a16:creationId xmlns:a16="http://schemas.microsoft.com/office/drawing/2014/main" id="{28A5F8DD-DDBE-40D0-A5AC-4E67E017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16" y="1272015"/>
            <a:ext cx="5604967" cy="5486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">
            <a:extLst>
              <a:ext uri="{FF2B5EF4-FFF2-40B4-BE49-F238E27FC236}">
                <a16:creationId xmlns:a16="http://schemas.microsoft.com/office/drawing/2014/main" id="{66F19C11-B89C-4393-9439-0841DA2AF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57" b="48967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unro Kilns">
            <a:extLst>
              <a:ext uri="{FF2B5EF4-FFF2-40B4-BE49-F238E27FC236}">
                <a16:creationId xmlns:a16="http://schemas.microsoft.com/office/drawing/2014/main" id="{C79FF918-A680-427A-B110-69E62F0CF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ipe wrapped in plastic">
            <a:extLst>
              <a:ext uri="{FF2B5EF4-FFF2-40B4-BE49-F238E27FC236}">
                <a16:creationId xmlns:a16="http://schemas.microsoft.com/office/drawing/2014/main" id="{3C5B07AB-721B-4A74-813F-A269047AE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r="29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team">
            <a:extLst>
              <a:ext uri="{FF2B5EF4-FFF2-40B4-BE49-F238E27FC236}">
                <a16:creationId xmlns:a16="http://schemas.microsoft.com/office/drawing/2014/main" id="{499E5E76-DD9E-408D-B508-524635B7E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26BFB86-FDD6-4763-93E1-9F97B26DE9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240" y="1335577"/>
            <a:ext cx="6477000" cy="701675"/>
          </a:xfrm>
        </p:spPr>
        <p:txBody>
          <a:bodyPr/>
          <a:lstStyle/>
          <a:p>
            <a:pPr eaLnBrk="1" hangingPunct="1"/>
            <a:r>
              <a:rPr lang="en-US" altLang="en-US" dirty="0"/>
              <a:t>Curing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0161DD9-5C12-4E2E-B4E8-1FD82D0448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157364"/>
            <a:ext cx="10716065" cy="36115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Hardening of concrete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Hydration</a:t>
            </a:r>
            <a:r>
              <a:rPr lang="en-US" altLang="en-US" dirty="0">
                <a:sym typeface="Symbol" panose="05050102010706020507" pitchFamily="18" charset="2"/>
              </a:rPr>
              <a:t> CSH gel</a:t>
            </a:r>
          </a:p>
          <a:p>
            <a:pPr eaLnBrk="1" hangingPunct="1"/>
            <a:endParaRPr lang="en-US" altLang="en-US" dirty="0">
              <a:sym typeface="Symbol" panose="05050102010706020507" pitchFamily="18" charset="2"/>
            </a:endParaRPr>
          </a:p>
          <a:p>
            <a:pPr eaLnBrk="1" hangingPunct="1"/>
            <a:r>
              <a:rPr lang="en-US" altLang="en-US" dirty="0"/>
              <a:t>Accelerated curing</a:t>
            </a:r>
          </a:p>
          <a:p>
            <a:pPr lvl="1" eaLnBrk="1" hangingPunct="1"/>
            <a:r>
              <a:rPr lang="en-US" altLang="en-US" dirty="0"/>
              <a:t>The rate of hydration increases as the ambient temperature increases</a:t>
            </a:r>
          </a:p>
          <a:p>
            <a:pPr lvl="1" eaLnBrk="1" hangingPunct="1"/>
            <a:endParaRPr lang="en-US" altLang="en-US" sz="2500" dirty="0"/>
          </a:p>
          <a:p>
            <a:pPr eaLnBrk="1" hangingPunct="1"/>
            <a:r>
              <a:rPr lang="en-US" altLang="en-US" dirty="0"/>
              <a:t>Maintaining moisture in the concrete is critical  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>
            <a:extLst>
              <a:ext uri="{FF2B5EF4-FFF2-40B4-BE49-F238E27FC236}">
                <a16:creationId xmlns:a16="http://schemas.microsoft.com/office/drawing/2014/main" id="{01B9EEB6-583F-4CEA-BF27-EFB83AE172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199251"/>
            <a:ext cx="10701997" cy="3611563"/>
          </a:xfrm>
        </p:spPr>
        <p:txBody>
          <a:bodyPr/>
          <a:lstStyle/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Provides both heat and humidity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Product is heated by the warmer steam condensing on it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Moisture evaporation is minimized</a:t>
            </a:r>
            <a:r>
              <a:rPr lang="en-US" altLang="en-US" dirty="0"/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7284AB-40A1-4DBE-A294-43CD1D9025C0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Low Pressure Steam Curing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Graph 3">
            <a:extLst>
              <a:ext uri="{FF2B5EF4-FFF2-40B4-BE49-F238E27FC236}">
                <a16:creationId xmlns:a16="http://schemas.microsoft.com/office/drawing/2014/main" id="{8101B660-522E-40E2-820D-928A75B16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8" r="2960" b="8592"/>
          <a:stretch/>
        </p:blipFill>
        <p:spPr bwMode="auto">
          <a:xfrm>
            <a:off x="571687" y="1266094"/>
            <a:ext cx="11048625" cy="5486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>
            <a:extLst>
              <a:ext uri="{FF2B5EF4-FFF2-40B4-BE49-F238E27FC236}">
                <a16:creationId xmlns:a16="http://schemas.microsoft.com/office/drawing/2014/main" id="{6775719E-F17C-4E57-BF4F-11F40E2DA7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247315"/>
            <a:ext cx="10955215" cy="3611563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Preset (&lt; 90 degrees) – at least one hour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Ramp (Temperature Rise) – at 20F to 40F per hour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Hold / Soak (at target temperature) – varies with the product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/>
              <a:t>Cool Down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7C4FECF-CE0F-4A9F-B534-5BD84EE024A8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Typical Accelerated Steam Curing Cycle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>
            <a:extLst>
              <a:ext uri="{FF2B5EF4-FFF2-40B4-BE49-F238E27FC236}">
                <a16:creationId xmlns:a16="http://schemas.microsoft.com/office/drawing/2014/main" id="{40A727AD-0EF9-4525-A5BD-DD69DA33AB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75824" y="3275428"/>
            <a:ext cx="2971800" cy="2209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1)  </a:t>
            </a:r>
            <a:r>
              <a:rPr lang="en-US" altLang="en-US" sz="2400" dirty="0" err="1"/>
              <a:t>Preseting</a:t>
            </a:r>
            <a:endParaRPr lang="en-US" altLang="en-US" sz="2400" dirty="0"/>
          </a:p>
          <a:p>
            <a:pPr eaLnBrk="1" hangingPunct="1"/>
            <a:r>
              <a:rPr lang="en-US" altLang="en-US" sz="2400" dirty="0"/>
              <a:t>2)  Ramping</a:t>
            </a:r>
          </a:p>
          <a:p>
            <a:pPr eaLnBrk="1" hangingPunct="1"/>
            <a:r>
              <a:rPr lang="en-US" altLang="en-US" sz="2400" dirty="0"/>
              <a:t>3)  Holding </a:t>
            </a:r>
          </a:p>
          <a:p>
            <a:pPr eaLnBrk="1" hangingPunct="1"/>
            <a:r>
              <a:rPr lang="en-US" altLang="en-US" sz="2400" dirty="0"/>
              <a:t>4)  Cooling</a:t>
            </a:r>
            <a:endParaRPr lang="en-US" altLang="en-US" sz="2000" dirty="0"/>
          </a:p>
        </p:txBody>
      </p:sp>
      <p:pic>
        <p:nvPicPr>
          <p:cNvPr id="59396" name="Picture 7" descr="Accelerated Curing Cycle Graph">
            <a:extLst>
              <a:ext uri="{FF2B5EF4-FFF2-40B4-BE49-F238E27FC236}">
                <a16:creationId xmlns:a16="http://schemas.microsoft.com/office/drawing/2014/main" id="{B4736CF6-5259-419F-B8D7-1CFB517A7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73" y="1411287"/>
            <a:ext cx="60198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3986DAF-EC47-4730-809F-EDAF7B770CD6}"/>
              </a:ext>
            </a:extLst>
          </p:cNvPr>
          <p:cNvSpPr txBox="1">
            <a:spLocks noChangeArrowheads="1"/>
          </p:cNvSpPr>
          <p:nvPr/>
        </p:nvSpPr>
        <p:spPr>
          <a:xfrm>
            <a:off x="495886" y="1372772"/>
            <a:ext cx="8746588" cy="1520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Idealized Accelerated</a:t>
            </a:r>
          </a:p>
          <a:p>
            <a:r>
              <a:rPr lang="en-US" altLang="en-US" dirty="0"/>
              <a:t> Steam Curing Cycle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625DC607-65DB-4C1A-BEBC-AAB9343D82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149035"/>
            <a:ext cx="10505049" cy="4114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dirty="0"/>
              <a:t>Concrete product temperature = Kiln air temperature</a:t>
            </a:r>
            <a:r>
              <a:rPr lang="en-US" altLang="en-US" sz="2400" dirty="0"/>
              <a:t> 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Concrete product no longer gains weight from the moisture condensing on its surface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Concrete begins to lose weight to the kiln atmosphere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Generally, the equilibrium temperature is higher for less dense production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5B5328-BD6D-41B7-AB39-5241F8A14AF5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Target or Equilibrium Temperature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Graph 2">
            <a:extLst>
              <a:ext uri="{FF2B5EF4-FFF2-40B4-BE49-F238E27FC236}">
                <a16:creationId xmlns:a16="http://schemas.microsoft.com/office/drawing/2014/main" id="{F4DFCD00-03CA-44CD-B953-7A3B7842E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6" b="2131"/>
          <a:stretch/>
        </p:blipFill>
        <p:spPr bwMode="auto">
          <a:xfrm>
            <a:off x="2539172" y="1282065"/>
            <a:ext cx="7113655" cy="5486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>
            <a:extLst>
              <a:ext uri="{FF2B5EF4-FFF2-40B4-BE49-F238E27FC236}">
                <a16:creationId xmlns:a16="http://schemas.microsoft.com/office/drawing/2014/main" id="{D0B659DD-FF87-499B-BBDF-AEEBF67B38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173460"/>
            <a:ext cx="9738360" cy="3611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Concrete Pipe (Typical for Accelerated)</a:t>
            </a:r>
          </a:p>
          <a:p>
            <a:pPr lvl="1" eaLnBrk="1" hangingPunct="1"/>
            <a:r>
              <a:rPr lang="en-US" altLang="en-US" dirty="0"/>
              <a:t>120</a:t>
            </a:r>
            <a:r>
              <a:rPr lang="en-US" altLang="en-US" dirty="0">
                <a:sym typeface="Symbol" panose="05050102010706020507" pitchFamily="18" charset="2"/>
              </a:rPr>
              <a:t></a:t>
            </a:r>
            <a:r>
              <a:rPr lang="en-US" altLang="en-US" dirty="0"/>
              <a:t> F to 140</a:t>
            </a:r>
            <a:r>
              <a:rPr lang="en-US" altLang="en-US" dirty="0">
                <a:sym typeface="Symbol" panose="05050102010706020507" pitchFamily="18" charset="2"/>
              </a:rPr>
              <a:t></a:t>
            </a:r>
            <a:r>
              <a:rPr lang="en-US" altLang="en-US" dirty="0"/>
              <a:t> F (50</a:t>
            </a:r>
            <a:r>
              <a:rPr lang="en-US" altLang="en-US" dirty="0">
                <a:cs typeface="Times New Roman" panose="02020603050405020304" pitchFamily="18" charset="0"/>
              </a:rPr>
              <a:t>º C to 60º C)</a:t>
            </a:r>
          </a:p>
          <a:p>
            <a:pPr lvl="1" eaLnBrk="1" hangingPunct="1"/>
            <a:r>
              <a:rPr lang="en-US" altLang="en-US" dirty="0">
                <a:cs typeface="Times New Roman" panose="02020603050405020304" pitchFamily="18" charset="0"/>
              </a:rPr>
              <a:t>4 to 6 hours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Precast (including Pipe)/Prestress limits (ACI)</a:t>
            </a:r>
          </a:p>
          <a:p>
            <a:pPr lvl="1" eaLnBrk="1" hangingPunct="1"/>
            <a:r>
              <a:rPr lang="en-US" altLang="en-US" dirty="0"/>
              <a:t>160</a:t>
            </a:r>
            <a:r>
              <a:rPr lang="en-US" altLang="en-US" dirty="0">
                <a:sym typeface="Symbol" panose="05050102010706020507" pitchFamily="18" charset="2"/>
              </a:rPr>
              <a:t></a:t>
            </a:r>
            <a:r>
              <a:rPr lang="en-US" altLang="en-US" dirty="0"/>
              <a:t> F	(71</a:t>
            </a:r>
            <a:r>
              <a:rPr lang="en-US" altLang="en-US" dirty="0">
                <a:sym typeface="Symbol" panose="05050102010706020507" pitchFamily="18" charset="2"/>
              </a:rPr>
              <a:t></a:t>
            </a:r>
            <a:r>
              <a:rPr lang="en-US" altLang="en-US" dirty="0"/>
              <a:t> C) in Canada</a:t>
            </a:r>
          </a:p>
          <a:p>
            <a:pPr lvl="1" eaLnBrk="1" hangingPunct="1"/>
            <a:r>
              <a:rPr lang="en-US" altLang="en-US" dirty="0"/>
              <a:t>160</a:t>
            </a:r>
            <a:r>
              <a:rPr lang="en-US" altLang="en-US" dirty="0">
                <a:sym typeface="Symbol" panose="05050102010706020507" pitchFamily="18" charset="2"/>
              </a:rPr>
              <a:t></a:t>
            </a:r>
            <a:r>
              <a:rPr lang="en-US" altLang="en-US" dirty="0"/>
              <a:t> F	(71</a:t>
            </a:r>
            <a:r>
              <a:rPr lang="en-US" altLang="en-US" dirty="0">
                <a:sym typeface="Symbol" panose="05050102010706020507" pitchFamily="18" charset="2"/>
              </a:rPr>
              <a:t></a:t>
            </a:r>
            <a:r>
              <a:rPr lang="en-US" altLang="en-US" dirty="0"/>
              <a:t> C) in USA</a:t>
            </a:r>
          </a:p>
          <a:p>
            <a:pPr lvl="1" eaLnBrk="1" hangingPunct="1"/>
            <a:r>
              <a:rPr lang="en-US" altLang="en-US" dirty="0"/>
              <a:t> 8 to 12 Hours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CC66416D-02A9-4159-8686-740FF1637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09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4C39D23-509A-491A-9787-2C6897A041B6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Concrete Target Temperatures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A666B675-E1D8-400B-90F5-5D5126342D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187527"/>
            <a:ext cx="10153357" cy="3611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Leave forms on as long as possible</a:t>
            </a:r>
          </a:p>
          <a:p>
            <a:pPr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Check with supplier when using accelerated admixtures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A4E69514-8F67-4B23-86DA-124637F9A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09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3DA967C-E8D8-49FE-A13C-B92AE7F70D6D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Wet Cast Products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>
            <a:extLst>
              <a:ext uri="{FF2B5EF4-FFF2-40B4-BE49-F238E27FC236}">
                <a16:creationId xmlns:a16="http://schemas.microsoft.com/office/drawing/2014/main" id="{F0A05175-E452-46ED-9694-009C719B77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221524"/>
            <a:ext cx="6934200" cy="3611563"/>
          </a:xfrm>
        </p:spPr>
        <p:txBody>
          <a:bodyPr/>
          <a:lstStyle/>
          <a:p>
            <a:pPr eaLnBrk="1" hangingPunct="1"/>
            <a:r>
              <a:rPr lang="en-US" altLang="en-US" dirty="0"/>
              <a:t>Require 90 to 100% humidity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Must protect from drafts</a:t>
            </a:r>
            <a:endParaRPr lang="en-US" altLang="en-US" sz="2400" dirty="0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DC8C4571-7360-4D2A-9359-211B91C91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E975A1-4E58-439A-9474-836E4223925E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Dry Cast Products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>
            <a:extLst>
              <a:ext uri="{FF2B5EF4-FFF2-40B4-BE49-F238E27FC236}">
                <a16:creationId xmlns:a16="http://schemas.microsoft.com/office/drawing/2014/main" id="{0335C69B-AD73-4D25-B2E2-5532BC2329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137044"/>
            <a:ext cx="10515600" cy="237868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Hot weather curing</a:t>
            </a:r>
          </a:p>
          <a:p>
            <a:pPr lvl="1" eaLnBrk="1" hangingPunct="1"/>
            <a:r>
              <a:rPr lang="en-US" altLang="en-US" dirty="0"/>
              <a:t>Shade, sprinkle coarse aggregates</a:t>
            </a:r>
          </a:p>
          <a:p>
            <a:pPr lvl="1" eaLnBrk="1" hangingPunct="1"/>
            <a:r>
              <a:rPr lang="en-US" altLang="en-US" dirty="0"/>
              <a:t>Add ice to mix water or use water chiller</a:t>
            </a:r>
          </a:p>
          <a:p>
            <a:pPr lvl="1" eaLnBrk="1" hangingPunct="1"/>
            <a:r>
              <a:rPr lang="en-US" altLang="en-US" dirty="0"/>
              <a:t>Shelter product from direct sunlight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DF52F7A8-DD84-4170-8F3F-9B5336F20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C66FFF-520B-4867-A864-821335295610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Special Conditions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2F220E01-5CA5-4999-987D-E0343E4A9E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196050"/>
            <a:ext cx="9590649" cy="3611562"/>
          </a:xfrm>
        </p:spPr>
        <p:txBody>
          <a:bodyPr/>
          <a:lstStyle/>
          <a:p>
            <a:pPr eaLnBrk="1" hangingPunct="1"/>
            <a:r>
              <a:rPr lang="en-US" altLang="en-US" dirty="0"/>
              <a:t>Reduces permeability</a:t>
            </a:r>
          </a:p>
          <a:p>
            <a:pPr lvl="1" eaLnBrk="1" hangingPunct="1"/>
            <a:r>
              <a:rPr lang="en-US" altLang="en-US" dirty="0"/>
              <a:t>Essential for structure </a:t>
            </a:r>
            <a:r>
              <a:rPr lang="en-US" altLang="en-US" dirty="0" err="1"/>
              <a:t>watertightness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Improves durability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Optimal strength achieved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B49A5F-0FAD-4256-BB72-B02FEA21919F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6477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Proper Curing is Essential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>
            <a:extLst>
              <a:ext uri="{FF2B5EF4-FFF2-40B4-BE49-F238E27FC236}">
                <a16:creationId xmlns:a16="http://schemas.microsoft.com/office/drawing/2014/main" id="{8375B3A9-F474-449B-8D56-31BF1BF800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137044"/>
            <a:ext cx="8924778" cy="268370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Cold weather curing</a:t>
            </a:r>
          </a:p>
          <a:p>
            <a:pPr lvl="1" eaLnBrk="1" hangingPunct="1"/>
            <a:r>
              <a:rPr lang="en-US" altLang="en-US" dirty="0"/>
              <a:t>Keep fresh concrete temperature &gt; 50</a:t>
            </a:r>
            <a:r>
              <a:rPr lang="en-US" altLang="en-US" dirty="0">
                <a:sym typeface="Symbol" panose="05050102010706020507" pitchFamily="18" charset="2"/>
              </a:rPr>
              <a:t>F</a:t>
            </a:r>
          </a:p>
          <a:p>
            <a:pPr lvl="1" eaLnBrk="1" hangingPunct="1"/>
            <a:r>
              <a:rPr lang="en-US" altLang="en-US" dirty="0">
                <a:sym typeface="Symbol" panose="05050102010706020507" pitchFamily="18" charset="2"/>
              </a:rPr>
              <a:t>Heat aggregates</a:t>
            </a:r>
          </a:p>
          <a:p>
            <a:pPr lvl="1" eaLnBrk="1" hangingPunct="1"/>
            <a:r>
              <a:rPr lang="en-US" altLang="en-US" dirty="0">
                <a:sym typeface="Symbol" panose="05050102010706020507" pitchFamily="18" charset="2"/>
              </a:rPr>
              <a:t>Heat water</a:t>
            </a:r>
            <a:endParaRPr lang="en-US" altLang="en-US" dirty="0"/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C92B58AC-1A44-456F-A5A9-AA881FF0E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9F778FE-6295-4B4D-BEC7-38976C3AA835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Special Conditions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>
            <a:extLst>
              <a:ext uri="{FF2B5EF4-FFF2-40B4-BE49-F238E27FC236}">
                <a16:creationId xmlns:a16="http://schemas.microsoft.com/office/drawing/2014/main" id="{1E7C5E98-85D8-4BA1-AF4F-DF0E3BC8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2" y="1318558"/>
            <a:ext cx="4263286" cy="5486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55EACA2D-DA98-45DC-BB79-3AA324562563}"/>
              </a:ext>
            </a:extLst>
          </p:cNvPr>
          <p:cNvSpPr/>
          <p:nvPr/>
        </p:nvSpPr>
        <p:spPr>
          <a:xfrm>
            <a:off x="5124450" y="4895850"/>
            <a:ext cx="114300" cy="3524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DDEB16-5870-4AF8-8558-51BEB377A4D3}"/>
              </a:ext>
            </a:extLst>
          </p:cNvPr>
          <p:cNvCxnSpPr>
            <a:cxnSpLocks/>
          </p:cNvCxnSpPr>
          <p:nvPr/>
        </p:nvCxnSpPr>
        <p:spPr>
          <a:xfrm>
            <a:off x="4561496" y="4833797"/>
            <a:ext cx="2190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Up 8">
            <a:extLst>
              <a:ext uri="{FF2B5EF4-FFF2-40B4-BE49-F238E27FC236}">
                <a16:creationId xmlns:a16="http://schemas.microsoft.com/office/drawing/2014/main" id="{7BB00FFA-B3F3-4CEC-B9A5-6F0CC481B75C}"/>
              </a:ext>
            </a:extLst>
          </p:cNvPr>
          <p:cNvSpPr/>
          <p:nvPr/>
        </p:nvSpPr>
        <p:spPr>
          <a:xfrm rot="5400000">
            <a:off x="4218596" y="4667110"/>
            <a:ext cx="114300" cy="3524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F486F8-DA58-4FCF-85DB-9A298D81C94D}"/>
              </a:ext>
            </a:extLst>
          </p:cNvPr>
          <p:cNvCxnSpPr>
            <a:cxnSpLocks/>
          </p:cNvCxnSpPr>
          <p:nvPr/>
        </p:nvCxnSpPr>
        <p:spPr>
          <a:xfrm>
            <a:off x="5019675" y="4114800"/>
            <a:ext cx="5476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Ruler Metric Measure - Free vector graphic on Pixabay">
            <a:extLst>
              <a:ext uri="{FF2B5EF4-FFF2-40B4-BE49-F238E27FC236}">
                <a16:creationId xmlns:a16="http://schemas.microsoft.com/office/drawing/2014/main" id="{6A7BA310-5FD4-4CC4-BF8C-ED7B779E1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2" b="35758"/>
          <a:stretch/>
        </p:blipFill>
        <p:spPr bwMode="auto">
          <a:xfrm rot="20353515">
            <a:off x="3762629" y="4241828"/>
            <a:ext cx="5033409" cy="73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8D442E-B7CE-4CB6-8B8F-3ED2F172BD12}"/>
              </a:ext>
            </a:extLst>
          </p:cNvPr>
          <p:cNvCxnSpPr>
            <a:cxnSpLocks/>
          </p:cNvCxnSpPr>
          <p:nvPr/>
        </p:nvCxnSpPr>
        <p:spPr>
          <a:xfrm>
            <a:off x="7525616" y="3728894"/>
            <a:ext cx="2190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Up 17">
            <a:extLst>
              <a:ext uri="{FF2B5EF4-FFF2-40B4-BE49-F238E27FC236}">
                <a16:creationId xmlns:a16="http://schemas.microsoft.com/office/drawing/2014/main" id="{3E0E0DC4-D9B1-421A-88CE-99907230DAA5}"/>
              </a:ext>
            </a:extLst>
          </p:cNvPr>
          <p:cNvSpPr/>
          <p:nvPr/>
        </p:nvSpPr>
        <p:spPr>
          <a:xfrm rot="5400000">
            <a:off x="7121027" y="3552682"/>
            <a:ext cx="114300" cy="3524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4EBC89-EFBA-4468-93B9-F766C8392380}"/>
              </a:ext>
            </a:extLst>
          </p:cNvPr>
          <p:cNvSpPr/>
          <p:nvPr/>
        </p:nvSpPr>
        <p:spPr>
          <a:xfrm>
            <a:off x="3687529" y="2736216"/>
            <a:ext cx="1176434" cy="8280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C920DF-2CBC-422D-8AF9-D5E51339DB67}"/>
              </a:ext>
            </a:extLst>
          </p:cNvPr>
          <p:cNvSpPr/>
          <p:nvPr/>
        </p:nvSpPr>
        <p:spPr>
          <a:xfrm>
            <a:off x="4700593" y="3598345"/>
            <a:ext cx="1280199" cy="53326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CD12C9-FD58-44A5-8C3A-88239FA9324D}"/>
              </a:ext>
            </a:extLst>
          </p:cNvPr>
          <p:cNvSpPr/>
          <p:nvPr/>
        </p:nvSpPr>
        <p:spPr>
          <a:xfrm>
            <a:off x="6542055" y="2579014"/>
            <a:ext cx="983561" cy="62393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2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5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62000"/>
                                  </p:stCondLst>
                                  <p:childTnLst>
                                    <p:animRot by="1800000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62000"/>
                                  </p:stCondLst>
                                  <p:childTnLst>
                                    <p:animMotion origin="layout" path="M -0.00078 -3.7037E-7 L 0.00547 0.1407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703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8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8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8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2">
            <a:extLst>
              <a:ext uri="{FF2B5EF4-FFF2-40B4-BE49-F238E27FC236}">
                <a16:creationId xmlns:a16="http://schemas.microsoft.com/office/drawing/2014/main" id="{1ADAF70D-26BB-4932-83E2-9DBBCB3F2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43" y="1272581"/>
            <a:ext cx="4405313" cy="5486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>
            <a:extLst>
              <a:ext uri="{FF2B5EF4-FFF2-40B4-BE49-F238E27FC236}">
                <a16:creationId xmlns:a16="http://schemas.microsoft.com/office/drawing/2014/main" id="{AA266C86-7312-4044-B7A6-3A2D4C4B1E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7027" y="2177512"/>
            <a:ext cx="10740683" cy="3810000"/>
          </a:xfrm>
        </p:spPr>
        <p:txBody>
          <a:bodyPr/>
          <a:lstStyle/>
          <a:p>
            <a:pPr eaLnBrk="1" hangingPunct="1"/>
            <a:r>
              <a:rPr lang="en-US" altLang="en-US" dirty="0"/>
              <a:t>Determine actual curing cost</a:t>
            </a:r>
          </a:p>
          <a:p>
            <a:pPr eaLnBrk="1" hangingPunct="1"/>
            <a:r>
              <a:rPr lang="en-US" altLang="en-US" dirty="0"/>
              <a:t>Review curing cycle</a:t>
            </a:r>
          </a:p>
          <a:p>
            <a:pPr lvl="1" eaLnBrk="1" hangingPunct="1"/>
            <a:r>
              <a:rPr lang="en-US" altLang="en-US" sz="2600" dirty="0"/>
              <a:t>Preset, ramp, hold</a:t>
            </a:r>
          </a:p>
          <a:p>
            <a:pPr eaLnBrk="1" hangingPunct="1"/>
            <a:r>
              <a:rPr lang="en-US" altLang="en-US" dirty="0"/>
              <a:t>Curing chambers</a:t>
            </a:r>
          </a:p>
          <a:p>
            <a:pPr lvl="1" eaLnBrk="1" hangingPunct="1"/>
            <a:r>
              <a:rPr lang="en-US" altLang="en-US" sz="2600" dirty="0"/>
              <a:t>Insulation, partitions, canopies</a:t>
            </a:r>
          </a:p>
          <a:p>
            <a:pPr eaLnBrk="1" hangingPunct="1"/>
            <a:r>
              <a:rPr lang="en-US" altLang="en-US" dirty="0"/>
              <a:t>Prevent </a:t>
            </a:r>
            <a:r>
              <a:rPr lang="en-US" altLang="en-US" dirty="0" err="1"/>
              <a:t>flueing</a:t>
            </a:r>
            <a:endParaRPr lang="en-US" altLang="en-US" sz="2400" dirty="0"/>
          </a:p>
          <a:p>
            <a:pPr lvl="1" eaLnBrk="1" hangingPunct="1"/>
            <a:r>
              <a:rPr lang="en-US" altLang="en-US" sz="2600" dirty="0"/>
              <a:t>Direct steam flow out curing cell bottom only</a:t>
            </a:r>
          </a:p>
          <a:p>
            <a:pPr lvl="1" eaLnBrk="1" hangingPunct="1"/>
            <a:r>
              <a:rPr lang="en-US" altLang="en-US" sz="2600" dirty="0"/>
              <a:t>No steam leakage along the sides or through the top</a:t>
            </a:r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A60584DC-6224-49CC-960B-E22F4490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A1E0B0-3E3D-4D81-B2B3-E971A34CFC58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Reducing Energy Costs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team from Curing tent">
            <a:extLst>
              <a:ext uri="{FF2B5EF4-FFF2-40B4-BE49-F238E27FC236}">
                <a16:creationId xmlns:a16="http://schemas.microsoft.com/office/drawing/2014/main" id="{138F6EC1-568C-43E0-A311-07EE681AB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42" y="1275319"/>
            <a:ext cx="9760115" cy="5486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>
            <a:extLst>
              <a:ext uri="{FF2B5EF4-FFF2-40B4-BE49-F238E27FC236}">
                <a16:creationId xmlns:a16="http://schemas.microsoft.com/office/drawing/2014/main" id="{A07A4056-DEF8-4615-AF3D-0A846B36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56927"/>
            <a:ext cx="7315200" cy="5486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9" name="Object 2">
            <a:extLst>
              <a:ext uri="{FF2B5EF4-FFF2-40B4-BE49-F238E27FC236}">
                <a16:creationId xmlns:a16="http://schemas.microsoft.com/office/drawing/2014/main" id="{518B2490-0912-4DEB-883C-4A026D7EE17A}"/>
              </a:ext>
            </a:extLst>
          </p:cNvPr>
          <p:cNvGraphicFramePr>
            <a:graphicFrameLocks noGrp="1" noChangeAspect="1"/>
          </p:cNvGraphicFramePr>
          <p:nvPr>
            <p:ph type="dgm" idx="1"/>
          </p:nvPr>
        </p:nvGraphicFramePr>
        <p:xfrm>
          <a:off x="1828800" y="1676401"/>
          <a:ext cx="8534400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S Organization Chart 2.0" r:id="rId2" imgW="7302240" imgH="2584440" progId="OrgPlusWOPX.4">
                  <p:embed followColorScheme="full"/>
                </p:oleObj>
              </mc:Choice>
              <mc:Fallback>
                <p:oleObj name="MS Organization Chart 2.0" r:id="rId2" imgW="7302240" imgH="2584440" progId="OrgPlusWOPX.4">
                  <p:embed followColorScheme="full"/>
                  <p:pic>
                    <p:nvPicPr>
                      <p:cNvPr id="80899" name="Object 2">
                        <a:extLst>
                          <a:ext uri="{FF2B5EF4-FFF2-40B4-BE49-F238E27FC236}">
                            <a16:creationId xmlns:a16="http://schemas.microsoft.com/office/drawing/2014/main" id="{518B2490-0912-4DEB-883C-4A026D7EE17A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1"/>
                        <a:ext cx="8534400" cy="306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Rectangle 3">
            <a:extLst>
              <a:ext uri="{FF2B5EF4-FFF2-40B4-BE49-F238E27FC236}">
                <a16:creationId xmlns:a16="http://schemas.microsoft.com/office/drawing/2014/main" id="{BFAE480A-7D6D-4169-AF6E-533EB9F2EEE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981200"/>
            <a:ext cx="7772400" cy="4114800"/>
          </a:xfrm>
        </p:spPr>
        <p:txBody>
          <a:bodyPr/>
          <a:lstStyle/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F9427FA6-D623-41C3-8161-D651562D2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504" y="4846638"/>
            <a:ext cx="825773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900" b="1" dirty="0"/>
              <a:t>Conclusion: Want smoke flowing out of cell</a:t>
            </a:r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68088D4F-A0A1-4F13-AF03-626A96DAD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A3BC7249-8F61-4872-9BF4-1905D9B58C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39" y="2057400"/>
            <a:ext cx="9253025" cy="4038600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altLang="en-US" dirty="0"/>
              <a:t>Light a match</a:t>
            </a:r>
          </a:p>
          <a:p>
            <a:pPr lvl="1">
              <a:defRPr/>
            </a:pPr>
            <a:r>
              <a:rPr lang="en-US" altLang="en-US" sz="2500" dirty="0"/>
              <a:t>Flame flows in if </a:t>
            </a:r>
            <a:r>
              <a:rPr lang="en-US" altLang="en-US" sz="2500" dirty="0" err="1"/>
              <a:t>Flueing</a:t>
            </a:r>
            <a:endParaRPr lang="en-US" altLang="en-US" sz="2500" dirty="0"/>
          </a:p>
          <a:p>
            <a:pPr lvl="1">
              <a:buNone/>
              <a:defRPr/>
            </a:pPr>
            <a:endParaRPr lang="en-US" altLang="en-US" sz="2500" dirty="0"/>
          </a:p>
          <a:p>
            <a:pPr>
              <a:defRPr/>
            </a:pPr>
            <a:r>
              <a:rPr lang="en-US" altLang="en-US" dirty="0"/>
              <a:t>If the floor of the cell is cold and dry</a:t>
            </a:r>
          </a:p>
          <a:p>
            <a:pPr lvl="1">
              <a:defRPr/>
            </a:pPr>
            <a:r>
              <a:rPr lang="en-US" altLang="en-US" sz="2500" dirty="0"/>
              <a:t>Cold air pulled into the cell</a:t>
            </a:r>
          </a:p>
          <a:p>
            <a:pPr lvl="1">
              <a:defRPr/>
            </a:pPr>
            <a:r>
              <a:rPr lang="en-US" altLang="en-US" sz="2500" dirty="0" err="1"/>
              <a:t>Flueing</a:t>
            </a:r>
            <a:r>
              <a:rPr lang="en-US" altLang="en-US" sz="2500" dirty="0"/>
              <a:t>.  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If the floor is warm and wet</a:t>
            </a:r>
          </a:p>
          <a:p>
            <a:pPr lvl="1">
              <a:defRPr/>
            </a:pPr>
            <a:r>
              <a:rPr lang="en-US" altLang="en-US" sz="2500" dirty="0"/>
              <a:t>Steam flowing out of the kiln bottom</a:t>
            </a:r>
          </a:p>
          <a:p>
            <a:pPr lvl="1">
              <a:defRPr/>
            </a:pPr>
            <a:r>
              <a:rPr lang="en-US" altLang="en-US" sz="2500" dirty="0"/>
              <a:t>Not </a:t>
            </a:r>
            <a:r>
              <a:rPr lang="en-US" altLang="en-US" sz="2500" dirty="0" err="1"/>
              <a:t>flueing</a:t>
            </a:r>
            <a:endParaRPr lang="en-US" altLang="en-US" sz="2500" dirty="0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982FD42E-E405-4E59-9C48-62C34FCEF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09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7B0B827-5482-4EED-B33B-2DC0B4FF46D0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874658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Additional checks for </a:t>
            </a:r>
            <a:r>
              <a:rPr lang="en-US" altLang="en-US" dirty="0" err="1"/>
              <a:t>Flueing</a:t>
            </a:r>
            <a:endParaRPr lang="en-US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9AE80E19-E91A-406A-83A8-351A0A7AF6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52650" y="1524001"/>
            <a:ext cx="7886700" cy="4652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>
                <a:hlinkClick r:id="rId2"/>
              </a:rPr>
              <a:t>www.maxim-ic.com</a:t>
            </a:r>
            <a:r>
              <a:rPr lang="en-US" altLang="en-US" sz="4000"/>
              <a:t>  ---- iButton </a:t>
            </a:r>
          </a:p>
          <a:p>
            <a:pPr marL="0" indent="0">
              <a:buNone/>
            </a:pPr>
            <a:r>
              <a:rPr lang="en-US" altLang="en-US" sz="4000"/>
              <a:t>800-336-6933</a:t>
            </a:r>
          </a:p>
          <a:p>
            <a:pPr marL="0" indent="0">
              <a:buNone/>
            </a:pPr>
            <a:r>
              <a:rPr lang="en-US" altLang="en-US" sz="4000"/>
              <a:t>DS1921K - starter kit</a:t>
            </a:r>
          </a:p>
          <a:p>
            <a:pPr marL="0" indent="0">
              <a:buNone/>
            </a:pPr>
            <a:r>
              <a:rPr lang="en-US" altLang="en-US" sz="4000"/>
              <a:t>DS19216 – extra button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 descr="PipeStack1">
            <a:extLst>
              <a:ext uri="{FF2B5EF4-FFF2-40B4-BE49-F238E27FC236}">
                <a16:creationId xmlns:a16="http://schemas.microsoft.com/office/drawing/2014/main" id="{DD25F3BF-DDE7-7A41-982A-8D314F42226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r="10274" b="14724"/>
          <a:stretch/>
        </p:blipFill>
        <p:spPr>
          <a:xfrm>
            <a:off x="-130629" y="0"/>
            <a:ext cx="12322629" cy="6858000"/>
          </a:xfr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1B42B1-E692-4457-95AF-FF13C558D86A}"/>
              </a:ext>
            </a:extLst>
          </p:cNvPr>
          <p:cNvSpPr txBox="1">
            <a:spLocks noChangeArrowheads="1"/>
          </p:cNvSpPr>
          <p:nvPr/>
        </p:nvSpPr>
        <p:spPr>
          <a:xfrm>
            <a:off x="2813856" y="1725928"/>
            <a:ext cx="7924800" cy="1219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000" kern="0" dirty="0"/>
              <a:t>Questions?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7085918-9322-495C-A8DA-CEBC5034DC9F}"/>
              </a:ext>
            </a:extLst>
          </p:cNvPr>
          <p:cNvSpPr txBox="1">
            <a:spLocks noChangeArrowheads="1"/>
          </p:cNvSpPr>
          <p:nvPr/>
        </p:nvSpPr>
        <p:spPr>
          <a:xfrm>
            <a:off x="1453344" y="2670808"/>
            <a:ext cx="10363200" cy="9955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altLang="en-US" sz="3200" dirty="0">
                <a:solidFill>
                  <a:srgbClr val="CD6F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 Marshall</a:t>
            </a:r>
          </a:p>
          <a:p>
            <a:r>
              <a:rPr lang="de-CH" altLang="en-US" sz="3200" dirty="0">
                <a:solidFill>
                  <a:srgbClr val="CD6F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Mel@mcmconultants.ca</a:t>
            </a:r>
          </a:p>
        </p:txBody>
      </p:sp>
    </p:spTree>
    <p:extLst>
      <p:ext uri="{BB962C8B-B14F-4D97-AF65-F5344CB8AC3E}">
        <p14:creationId xmlns:p14="http://schemas.microsoft.com/office/powerpoint/2010/main" val="34536021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2E95F8D4-B241-41AB-A59D-8BB5C53ED7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236764"/>
            <a:ext cx="10515600" cy="1927273"/>
          </a:xfrm>
        </p:spPr>
        <p:txBody>
          <a:bodyPr/>
          <a:lstStyle/>
          <a:p>
            <a:pPr eaLnBrk="1" hangingPunct="1"/>
            <a:r>
              <a:rPr lang="en-US" altLang="en-US" dirty="0"/>
              <a:t>Maintain moisture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Maintain temperature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2DB43698-5B90-4B4A-BDE8-EF409808B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BF79760-1279-48B1-85F9-B55B2B81A2CF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7733714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Essentials for Proper Curing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">
            <a:extLst>
              <a:ext uri="{FF2B5EF4-FFF2-40B4-BE49-F238E27FC236}">
                <a16:creationId xmlns:a16="http://schemas.microsoft.com/office/drawing/2014/main" id="{9E1C2333-21DA-4066-868C-C446A105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57" b="48967"/>
          <a:stretch>
            <a:fillRect/>
          </a:stretch>
        </p:blipFill>
        <p:spPr bwMode="auto">
          <a:xfrm>
            <a:off x="2039815" y="386861"/>
            <a:ext cx="8112369" cy="608427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D77C5285-A187-4037-934B-16F2A06D08E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4174" y="3919024"/>
            <a:ext cx="5471163" cy="133643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/>
              <a:t>	Proper moisture and temperature result in increased concrete strength</a:t>
            </a:r>
          </a:p>
        </p:txBody>
      </p:sp>
      <p:pic>
        <p:nvPicPr>
          <p:cNvPr id="26628" name="Picture 4" descr="pro13">
            <a:extLst>
              <a:ext uri="{FF2B5EF4-FFF2-40B4-BE49-F238E27FC236}">
                <a16:creationId xmlns:a16="http://schemas.microsoft.com/office/drawing/2014/main" id="{3F310628-5B7C-4F5B-AD97-A0225E84D5AF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13082"/>
          <a:stretch/>
        </p:blipFill>
        <p:spPr>
          <a:xfrm>
            <a:off x="6096000" y="1167619"/>
            <a:ext cx="5471163" cy="5188516"/>
          </a:xfr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E4937B5-E521-46D9-A564-43A3015FC066}"/>
              </a:ext>
            </a:extLst>
          </p:cNvPr>
          <p:cNvSpPr txBox="1">
            <a:spLocks noChangeArrowheads="1"/>
          </p:cNvSpPr>
          <p:nvPr/>
        </p:nvSpPr>
        <p:spPr>
          <a:xfrm>
            <a:off x="524021" y="1405916"/>
            <a:ext cx="3879166" cy="1899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dirty="0"/>
              <a:t>Concrete Strength</a:t>
            </a:r>
          </a:p>
          <a:p>
            <a:pPr algn="ctr"/>
            <a:r>
              <a:rPr lang="en-US" altLang="en-US" sz="3200" dirty="0"/>
              <a:t>vs</a:t>
            </a:r>
          </a:p>
          <a:p>
            <a:pPr algn="ctr"/>
            <a:r>
              <a:rPr lang="en-US" altLang="en-US" sz="3200" dirty="0"/>
              <a:t>Moisture Condition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ro14">
            <a:extLst>
              <a:ext uri="{FF2B5EF4-FFF2-40B4-BE49-F238E27FC236}">
                <a16:creationId xmlns:a16="http://schemas.microsoft.com/office/drawing/2014/main" id="{99703395-060E-4431-9979-F05D95E79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8" t="18713" r="3568" b="3488"/>
          <a:stretch>
            <a:fillRect/>
          </a:stretch>
        </p:blipFill>
        <p:spPr bwMode="auto">
          <a:xfrm>
            <a:off x="6137458" y="1247775"/>
            <a:ext cx="5403483" cy="507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:a16="http://schemas.microsoft.com/office/drawing/2014/main" id="{59CAD243-9BC6-4ABE-9EEF-5FCD82014F7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86729" y="3622432"/>
            <a:ext cx="4035083" cy="1736910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en-US" altLang="en-US" sz="2400" dirty="0"/>
              <a:t>Compressive Strength</a:t>
            </a:r>
          </a:p>
          <a:p>
            <a:pPr>
              <a:buNone/>
              <a:defRPr/>
            </a:pPr>
            <a:r>
              <a:rPr lang="en-US" altLang="en-US" sz="2400" dirty="0"/>
              <a:t> % of 28 day</a:t>
            </a:r>
          </a:p>
          <a:p>
            <a:pPr>
              <a:buNone/>
              <a:defRPr/>
            </a:pPr>
            <a:r>
              <a:rPr lang="en-US" altLang="en-US" sz="2400" dirty="0"/>
              <a:t> 73°F(23°C) concrete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3E170E-CAD6-4343-87C0-9BC2E05B8444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3879166" cy="1899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dirty="0"/>
              <a:t>Low Temperature</a:t>
            </a:r>
          </a:p>
          <a:p>
            <a:pPr algn="ctr"/>
            <a:r>
              <a:rPr lang="en-US" altLang="en-US" sz="3200" dirty="0"/>
              <a:t>vs</a:t>
            </a:r>
          </a:p>
          <a:p>
            <a:pPr algn="ctr"/>
            <a:r>
              <a:rPr lang="en-US" altLang="en-US" sz="3200" dirty="0"/>
              <a:t>Strength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05580B37-6055-4BF4-AAB9-23C2BB2AD7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203939"/>
            <a:ext cx="7315200" cy="3611563"/>
          </a:xfrm>
        </p:spPr>
        <p:txBody>
          <a:bodyPr/>
          <a:lstStyle/>
          <a:p>
            <a:pPr eaLnBrk="1" hangingPunct="1"/>
            <a:r>
              <a:rPr lang="en-US" altLang="en-US" dirty="0"/>
              <a:t>Maintaining moisture by wetting 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Prevent moisture loss by sealing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Accelerated curing</a:t>
            </a:r>
            <a:endParaRPr lang="en-US" altLang="en-US" sz="2400" dirty="0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66E82D06-7753-4B34-A1A3-DE394C536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000BF35-6E78-4A6A-B2D2-499CB969FE37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7733714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Curing Methods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FF5256F4-0EFA-4563-AA13-25AB6FE8BC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" y="2261382"/>
            <a:ext cx="5867400" cy="3611563"/>
          </a:xfrm>
        </p:spPr>
        <p:txBody>
          <a:bodyPr/>
          <a:lstStyle/>
          <a:p>
            <a:pPr eaLnBrk="1" hangingPunct="1"/>
            <a:r>
              <a:rPr lang="en-US" altLang="en-US" dirty="0"/>
              <a:t>Wet burlap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Spraying/Misting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Fogging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E6A98756-8F5D-4B68-BDC0-6099B6A33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33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300" b="1">
              <a:latin typeface="FluxRegular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297A642-148D-467D-BCA9-92D72065938C}"/>
              </a:ext>
            </a:extLst>
          </p:cNvPr>
          <p:cNvSpPr txBox="1">
            <a:spLocks noChangeArrowheads="1"/>
          </p:cNvSpPr>
          <p:nvPr/>
        </p:nvSpPr>
        <p:spPr>
          <a:xfrm>
            <a:off x="777240" y="1335577"/>
            <a:ext cx="7733714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Maintaining Moisture by Wetting 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lity School Template" id="{15ED2C6E-5F5F-4D20-923C-689F1D049047}" vid="{D63B5F20-18DC-4B17-8C3D-9DD3BBAF08F2}"/>
    </a:ext>
  </a:extLst>
</a:theme>
</file>

<file path=ppt/theme/theme2.xml><?xml version="1.0" encoding="utf-8"?>
<a:theme xmlns:a="http://schemas.openxmlformats.org/drawingml/2006/main" name="1_Office Theme">
  <a:themeElements>
    <a:clrScheme name="ACPA">
      <a:dk1>
        <a:srgbClr val="0C0C0C"/>
      </a:dk1>
      <a:lt1>
        <a:sysClr val="window" lastClr="FFFFFF"/>
      </a:lt1>
      <a:dk2>
        <a:srgbClr val="142B4F"/>
      </a:dk2>
      <a:lt2>
        <a:srgbClr val="E7E6E6"/>
      </a:lt2>
      <a:accent1>
        <a:srgbClr val="CF7046"/>
      </a:accent1>
      <a:accent2>
        <a:srgbClr val="857667"/>
      </a:accent2>
      <a:accent3>
        <a:srgbClr val="676767"/>
      </a:accent3>
      <a:accent4>
        <a:srgbClr val="142B4F"/>
      </a:accent4>
      <a:accent5>
        <a:srgbClr val="CDE6F5"/>
      </a:accent5>
      <a:accent6>
        <a:srgbClr val="F7F3E3"/>
      </a:accent6>
      <a:hlink>
        <a:srgbClr val="CF7046"/>
      </a:hlink>
      <a:folHlink>
        <a:srgbClr val="857667"/>
      </a:folHlink>
    </a:clrScheme>
    <a:fontScheme name="ACPip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Quality School Template</Template>
  <TotalTime>436</TotalTime>
  <Words>1413</Words>
  <Application>Microsoft Office PowerPoint</Application>
  <PresentationFormat>Widescreen</PresentationFormat>
  <Paragraphs>235</Paragraphs>
  <Slides>39</Slides>
  <Notes>25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Bodoni MT Condensed</vt:lpstr>
      <vt:lpstr>Calibri</vt:lpstr>
      <vt:lpstr>FluxRegular</vt:lpstr>
      <vt:lpstr>Montserrat</vt:lpstr>
      <vt:lpstr>Montserrat SemiBold</vt:lpstr>
      <vt:lpstr>Stencil</vt:lpstr>
      <vt:lpstr>Office Theme</vt:lpstr>
      <vt:lpstr>1_Office Theme</vt:lpstr>
      <vt:lpstr>MS Organization Chart 2.0</vt:lpstr>
      <vt:lpstr>Curing</vt:lpstr>
      <vt:lpstr>Curing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Jaakko Jyrkama</dc:creator>
  <cp:lastModifiedBy>Rich Brewster</cp:lastModifiedBy>
  <cp:revision>32</cp:revision>
  <dcterms:created xsi:type="dcterms:W3CDTF">2020-06-15T13:03:53Z</dcterms:created>
  <dcterms:modified xsi:type="dcterms:W3CDTF">2024-01-04T21:15:45Z</dcterms:modified>
</cp:coreProperties>
</file>