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53"/>
  </p:notesMasterIdLst>
  <p:sldIdLst>
    <p:sldId id="318" r:id="rId3"/>
    <p:sldId id="290" r:id="rId4"/>
    <p:sldId id="291" r:id="rId5"/>
    <p:sldId id="292" r:id="rId6"/>
    <p:sldId id="313" r:id="rId7"/>
    <p:sldId id="314" r:id="rId8"/>
    <p:sldId id="295" r:id="rId9"/>
    <p:sldId id="297" r:id="rId10"/>
    <p:sldId id="298" r:id="rId11"/>
    <p:sldId id="299" r:id="rId12"/>
    <p:sldId id="300" r:id="rId13"/>
    <p:sldId id="301" r:id="rId14"/>
    <p:sldId id="302" r:id="rId15"/>
    <p:sldId id="303" r:id="rId16"/>
    <p:sldId id="304" r:id="rId17"/>
    <p:sldId id="306" r:id="rId18"/>
    <p:sldId id="307" r:id="rId19"/>
    <p:sldId id="308" r:id="rId20"/>
    <p:sldId id="309" r:id="rId21"/>
    <p:sldId id="310" r:id="rId22"/>
    <p:sldId id="311" r:id="rId23"/>
    <p:sldId id="312"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35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F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B14C1-04C2-4F4F-A493-7690F9084E7D}" v="3" dt="2023-02-02T22:37:37.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000" autoAdjust="0"/>
    <p:restoredTop sz="94660"/>
  </p:normalViewPr>
  <p:slideViewPr>
    <p:cSldViewPr snapToGrid="0">
      <p:cViewPr varScale="1">
        <p:scale>
          <a:sx n="111" d="100"/>
          <a:sy n="111" d="100"/>
        </p:scale>
        <p:origin x="594" y="11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e, Thomas M." userId="cccf0210-2097-4b1d-9164-143ab08cd144" providerId="ADAL" clId="{06EB14C1-04C2-4F4F-A493-7690F9084E7D}"/>
    <pc:docChg chg="custSel modSld">
      <pc:chgData name="Greene, Thomas M." userId="cccf0210-2097-4b1d-9164-143ab08cd144" providerId="ADAL" clId="{06EB14C1-04C2-4F4F-A493-7690F9084E7D}" dt="2023-02-02T22:38:43.562" v="80" actId="20577"/>
      <pc:docMkLst>
        <pc:docMk/>
      </pc:docMkLst>
      <pc:sldChg chg="modTransition">
        <pc:chgData name="Greene, Thomas M." userId="cccf0210-2097-4b1d-9164-143ab08cd144" providerId="ADAL" clId="{06EB14C1-04C2-4F4F-A493-7690F9084E7D}" dt="2023-02-02T22:37:37.354" v="2"/>
        <pc:sldMkLst>
          <pc:docMk/>
          <pc:sldMk cId="3257799267" sldId="290"/>
        </pc:sldMkLst>
      </pc:sldChg>
      <pc:sldChg chg="modSp mod modTransition">
        <pc:chgData name="Greene, Thomas M." userId="cccf0210-2097-4b1d-9164-143ab08cd144" providerId="ADAL" clId="{06EB14C1-04C2-4F4F-A493-7690F9084E7D}" dt="2023-02-02T22:38:43.562" v="80" actId="20577"/>
        <pc:sldMkLst>
          <pc:docMk/>
          <pc:sldMk cId="3033101199" sldId="318"/>
        </pc:sldMkLst>
        <pc:spChg chg="mod">
          <ac:chgData name="Greene, Thomas M." userId="cccf0210-2097-4b1d-9164-143ab08cd144" providerId="ADAL" clId="{06EB14C1-04C2-4F4F-A493-7690F9084E7D}" dt="2023-02-02T22:38:43.562" v="80" actId="20577"/>
          <ac:spMkLst>
            <pc:docMk/>
            <pc:sldMk cId="3033101199" sldId="318"/>
            <ac:spMk id="2" creationId="{3D859020-D955-70A1-2D08-F06BB49DD3B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D2EF53-DCA5-824E-87A2-6F856DEA45CD}" type="doc">
      <dgm:prSet loTypeId="urn:microsoft.com/office/officeart/2005/8/layout/default#7" loCatId="" qsTypeId="urn:microsoft.com/office/officeart/2005/8/quickstyle/simple1" qsCatId="simple" csTypeId="urn:microsoft.com/office/officeart/2005/8/colors/colorful1#7" csCatId="colorful" phldr="1"/>
      <dgm:spPr/>
      <dgm:t>
        <a:bodyPr/>
        <a:lstStyle/>
        <a:p>
          <a:endParaRPr lang="en-US"/>
        </a:p>
      </dgm:t>
    </dgm:pt>
    <dgm:pt modelId="{621164E3-1325-B94E-B757-A5E10DCDD006}">
      <dgm:prSet custT="1"/>
      <dgm:spPr>
        <a:solidFill>
          <a:schemeClr val="accent2">
            <a:lumMod val="50000"/>
          </a:schemeClr>
        </a:solidFill>
      </dgm:spPr>
      <dgm:t>
        <a:bodyPr/>
        <a:lstStyle/>
        <a:p>
          <a:pPr rtl="0"/>
          <a:r>
            <a:rPr lang="en-US" sz="2000" b="0" dirty="0" err="1"/>
            <a:t>Drycast</a:t>
          </a:r>
          <a:r>
            <a:rPr lang="en-US" sz="2000" b="0" dirty="0"/>
            <a:t> products – </a:t>
          </a:r>
          <a:br>
            <a:rPr lang="en-US" sz="2000" b="0" dirty="0"/>
          </a:br>
          <a:r>
            <a:rPr lang="en-US" sz="2000" b="0" dirty="0"/>
            <a:t>Pipe, Manholes, </a:t>
          </a:r>
          <a:r>
            <a:rPr lang="en-US" sz="2000" b="0" dirty="0" err="1"/>
            <a:t>etc</a:t>
          </a:r>
          <a:endParaRPr lang="en-US" sz="2000" dirty="0"/>
        </a:p>
      </dgm:t>
    </dgm:pt>
    <dgm:pt modelId="{3D25272B-9F6D-934D-ADD9-3EB4A9D55513}" type="parTrans" cxnId="{CD9FD419-E3BF-4F48-A1F6-60F492B3A29D}">
      <dgm:prSet/>
      <dgm:spPr/>
      <dgm:t>
        <a:bodyPr/>
        <a:lstStyle/>
        <a:p>
          <a:endParaRPr lang="en-US" sz="1200"/>
        </a:p>
      </dgm:t>
    </dgm:pt>
    <dgm:pt modelId="{0ABADA9D-CD18-A246-BCFD-1F9682E9BA2B}" type="sibTrans" cxnId="{CD9FD419-E3BF-4F48-A1F6-60F492B3A29D}">
      <dgm:prSet/>
      <dgm:spPr/>
      <dgm:t>
        <a:bodyPr/>
        <a:lstStyle/>
        <a:p>
          <a:endParaRPr lang="en-US" sz="1200"/>
        </a:p>
      </dgm:t>
    </dgm:pt>
    <dgm:pt modelId="{04C0C27B-137F-D441-9211-28AADF69D0A6}">
      <dgm:prSet custT="1"/>
      <dgm:spPr>
        <a:solidFill>
          <a:srgbClr val="00B050"/>
        </a:solidFill>
      </dgm:spPr>
      <dgm:t>
        <a:bodyPr/>
        <a:lstStyle/>
        <a:p>
          <a:pPr rtl="0"/>
          <a:r>
            <a:rPr lang="en-US" sz="2000" b="0" dirty="0" err="1">
              <a:solidFill>
                <a:schemeClr val="bg1"/>
              </a:solidFill>
            </a:rPr>
            <a:t>Hollowcore</a:t>
          </a:r>
          <a:endParaRPr lang="en-US" sz="2000" dirty="0">
            <a:solidFill>
              <a:schemeClr val="bg1"/>
            </a:solidFill>
          </a:endParaRPr>
        </a:p>
      </dgm:t>
    </dgm:pt>
    <dgm:pt modelId="{C02729E5-1001-1742-B736-022BE32C7250}" type="parTrans" cxnId="{62208968-DF98-F449-8D16-BDAC5048C05E}">
      <dgm:prSet/>
      <dgm:spPr/>
      <dgm:t>
        <a:bodyPr/>
        <a:lstStyle/>
        <a:p>
          <a:endParaRPr lang="en-US" sz="1200"/>
        </a:p>
      </dgm:t>
    </dgm:pt>
    <dgm:pt modelId="{508C2AE9-BF96-6643-BA1B-C238F66765D7}" type="sibTrans" cxnId="{62208968-DF98-F449-8D16-BDAC5048C05E}">
      <dgm:prSet/>
      <dgm:spPr/>
      <dgm:t>
        <a:bodyPr/>
        <a:lstStyle/>
        <a:p>
          <a:endParaRPr lang="en-US" sz="1200"/>
        </a:p>
      </dgm:t>
    </dgm:pt>
    <dgm:pt modelId="{4B8C65C8-24D9-3748-9F2A-05559B39C56C}">
      <dgm:prSet custT="1"/>
      <dgm:spPr/>
      <dgm:t>
        <a:bodyPr/>
        <a:lstStyle/>
        <a:p>
          <a:pPr rtl="0"/>
          <a:r>
            <a:rPr lang="en-US" sz="2000" b="0" dirty="0"/>
            <a:t>SCC mixtures to </a:t>
          </a:r>
          <a:br>
            <a:rPr lang="en-US" sz="2000" b="0" dirty="0"/>
          </a:br>
          <a:r>
            <a:rPr lang="en-US" sz="2000" b="0" dirty="0"/>
            <a:t>reduce bug holes</a:t>
          </a:r>
          <a:endParaRPr lang="en-US" sz="2000" dirty="0"/>
        </a:p>
      </dgm:t>
    </dgm:pt>
    <dgm:pt modelId="{C6B490A3-3567-D34D-8E9A-CE0B2446B4AF}" type="parTrans" cxnId="{D1D97F5E-35C9-F847-86C2-8B6F850612A4}">
      <dgm:prSet/>
      <dgm:spPr/>
      <dgm:t>
        <a:bodyPr/>
        <a:lstStyle/>
        <a:p>
          <a:endParaRPr lang="en-US" sz="1200"/>
        </a:p>
      </dgm:t>
    </dgm:pt>
    <dgm:pt modelId="{D9CC8C21-C822-6843-8FE3-C844924CF0C4}" type="sibTrans" cxnId="{D1D97F5E-35C9-F847-86C2-8B6F850612A4}">
      <dgm:prSet/>
      <dgm:spPr/>
      <dgm:t>
        <a:bodyPr/>
        <a:lstStyle/>
        <a:p>
          <a:endParaRPr lang="en-US" sz="1200"/>
        </a:p>
      </dgm:t>
    </dgm:pt>
    <dgm:pt modelId="{342D86B0-4D18-FE4E-AFC6-141240258CAF}">
      <dgm:prSet custT="1"/>
      <dgm:spPr>
        <a:solidFill>
          <a:srgbClr val="00B0F0"/>
        </a:solidFill>
      </dgm:spPr>
      <dgm:t>
        <a:bodyPr/>
        <a:lstStyle/>
        <a:p>
          <a:pPr rtl="0"/>
          <a:r>
            <a:rPr lang="en-US" sz="2000" b="0" dirty="0"/>
            <a:t>High </a:t>
          </a:r>
          <a:r>
            <a:rPr lang="en-US" sz="2000" b="0" dirty="0" err="1"/>
            <a:t>cementitious</a:t>
          </a:r>
          <a:r>
            <a:rPr lang="en-US" sz="2000" b="0" dirty="0"/>
            <a:t> </a:t>
          </a:r>
          <a:br>
            <a:rPr lang="en-US" sz="2000" b="0" dirty="0"/>
          </a:br>
          <a:r>
            <a:rPr lang="en-US" sz="2000" b="0" dirty="0"/>
            <a:t>content mixes; making </a:t>
          </a:r>
          <a:br>
            <a:rPr lang="en-US" sz="2000" b="0" dirty="0"/>
          </a:br>
          <a:r>
            <a:rPr lang="en-US" sz="2000" b="0" dirty="0"/>
            <a:t>it easier to discharge without sticking to </a:t>
          </a:r>
          <a:br>
            <a:rPr lang="en-US" sz="2000" b="0" dirty="0"/>
          </a:br>
          <a:r>
            <a:rPr lang="en-US" sz="2000" b="0" dirty="0"/>
            <a:t>the drum</a:t>
          </a:r>
          <a:endParaRPr lang="en-US" sz="2000" dirty="0"/>
        </a:p>
      </dgm:t>
    </dgm:pt>
    <dgm:pt modelId="{F0BF5C2D-734F-9A41-9974-33135A3EFE5B}" type="parTrans" cxnId="{E9A0A1DA-B329-F748-BC03-FCFBF4A750AF}">
      <dgm:prSet/>
      <dgm:spPr/>
      <dgm:t>
        <a:bodyPr/>
        <a:lstStyle/>
        <a:p>
          <a:endParaRPr lang="en-US" sz="1200"/>
        </a:p>
      </dgm:t>
    </dgm:pt>
    <dgm:pt modelId="{EF9EC136-C08E-D64E-AAAD-EFB47C814F4C}" type="sibTrans" cxnId="{E9A0A1DA-B329-F748-BC03-FCFBF4A750AF}">
      <dgm:prSet/>
      <dgm:spPr/>
      <dgm:t>
        <a:bodyPr/>
        <a:lstStyle/>
        <a:p>
          <a:endParaRPr lang="en-US" sz="1200"/>
        </a:p>
      </dgm:t>
    </dgm:pt>
    <dgm:pt modelId="{AAF728C6-F0CA-8449-992D-59CB7DD9E3D8}" type="pres">
      <dgm:prSet presAssocID="{C8D2EF53-DCA5-824E-87A2-6F856DEA45CD}" presName="diagram" presStyleCnt="0">
        <dgm:presLayoutVars>
          <dgm:dir/>
          <dgm:resizeHandles val="exact"/>
        </dgm:presLayoutVars>
      </dgm:prSet>
      <dgm:spPr/>
    </dgm:pt>
    <dgm:pt modelId="{AE65B2D1-AC9B-D940-80E8-61BE7A0534F7}" type="pres">
      <dgm:prSet presAssocID="{621164E3-1325-B94E-B757-A5E10DCDD006}" presName="node" presStyleLbl="node1" presStyleIdx="0" presStyleCnt="4">
        <dgm:presLayoutVars>
          <dgm:bulletEnabled val="1"/>
        </dgm:presLayoutVars>
      </dgm:prSet>
      <dgm:spPr/>
    </dgm:pt>
    <dgm:pt modelId="{8838D820-60C5-3940-BAF0-F081824B3E47}" type="pres">
      <dgm:prSet presAssocID="{0ABADA9D-CD18-A246-BCFD-1F9682E9BA2B}" presName="sibTrans" presStyleCnt="0"/>
      <dgm:spPr/>
    </dgm:pt>
    <dgm:pt modelId="{1826FD05-C251-9D40-A1D1-319BCC4E597B}" type="pres">
      <dgm:prSet presAssocID="{04C0C27B-137F-D441-9211-28AADF69D0A6}" presName="node" presStyleLbl="node1" presStyleIdx="1" presStyleCnt="4" custLinFactNeighborX="1317" custLinFactNeighborY="-7711">
        <dgm:presLayoutVars>
          <dgm:bulletEnabled val="1"/>
        </dgm:presLayoutVars>
      </dgm:prSet>
      <dgm:spPr/>
    </dgm:pt>
    <dgm:pt modelId="{449143CB-F2B6-F041-B0E6-B4A055760691}" type="pres">
      <dgm:prSet presAssocID="{508C2AE9-BF96-6643-BA1B-C238F66765D7}" presName="sibTrans" presStyleCnt="0"/>
      <dgm:spPr/>
    </dgm:pt>
    <dgm:pt modelId="{3C711BF3-A5B5-A147-B52A-475A75066186}" type="pres">
      <dgm:prSet presAssocID="{4B8C65C8-24D9-3748-9F2A-05559B39C56C}" presName="node" presStyleLbl="node1" presStyleIdx="2" presStyleCnt="4">
        <dgm:presLayoutVars>
          <dgm:bulletEnabled val="1"/>
        </dgm:presLayoutVars>
      </dgm:prSet>
      <dgm:spPr/>
    </dgm:pt>
    <dgm:pt modelId="{A12D9A2A-7DE0-3049-B9FC-811708A55B5A}" type="pres">
      <dgm:prSet presAssocID="{D9CC8C21-C822-6843-8FE3-C844924CF0C4}" presName="sibTrans" presStyleCnt="0"/>
      <dgm:spPr/>
    </dgm:pt>
    <dgm:pt modelId="{15CEF4DA-09EF-B743-A66B-FC5D78B7537E}" type="pres">
      <dgm:prSet presAssocID="{342D86B0-4D18-FE4E-AFC6-141240258CAF}" presName="node" presStyleLbl="node1" presStyleIdx="3" presStyleCnt="4">
        <dgm:presLayoutVars>
          <dgm:bulletEnabled val="1"/>
        </dgm:presLayoutVars>
      </dgm:prSet>
      <dgm:spPr/>
    </dgm:pt>
  </dgm:ptLst>
  <dgm:cxnLst>
    <dgm:cxn modelId="{CD9FD419-E3BF-4F48-A1F6-60F492B3A29D}" srcId="{C8D2EF53-DCA5-824E-87A2-6F856DEA45CD}" destId="{621164E3-1325-B94E-B757-A5E10DCDD006}" srcOrd="0" destOrd="0" parTransId="{3D25272B-9F6D-934D-ADD9-3EB4A9D55513}" sibTransId="{0ABADA9D-CD18-A246-BCFD-1F9682E9BA2B}"/>
    <dgm:cxn modelId="{D1D97F5E-35C9-F847-86C2-8B6F850612A4}" srcId="{C8D2EF53-DCA5-824E-87A2-6F856DEA45CD}" destId="{4B8C65C8-24D9-3748-9F2A-05559B39C56C}" srcOrd="2" destOrd="0" parTransId="{C6B490A3-3567-D34D-8E9A-CE0B2446B4AF}" sibTransId="{D9CC8C21-C822-6843-8FE3-C844924CF0C4}"/>
    <dgm:cxn modelId="{00A8D760-BD65-4765-BBAB-9A56B5C1CAAD}" type="presOf" srcId="{621164E3-1325-B94E-B757-A5E10DCDD006}" destId="{AE65B2D1-AC9B-D940-80E8-61BE7A0534F7}" srcOrd="0" destOrd="0" presId="urn:microsoft.com/office/officeart/2005/8/layout/default#7"/>
    <dgm:cxn modelId="{BE610066-D4DF-45D8-BD66-2D6ED934357A}" type="presOf" srcId="{342D86B0-4D18-FE4E-AFC6-141240258CAF}" destId="{15CEF4DA-09EF-B743-A66B-FC5D78B7537E}" srcOrd="0" destOrd="0" presId="urn:microsoft.com/office/officeart/2005/8/layout/default#7"/>
    <dgm:cxn modelId="{62208968-DF98-F449-8D16-BDAC5048C05E}" srcId="{C8D2EF53-DCA5-824E-87A2-6F856DEA45CD}" destId="{04C0C27B-137F-D441-9211-28AADF69D0A6}" srcOrd="1" destOrd="0" parTransId="{C02729E5-1001-1742-B736-022BE32C7250}" sibTransId="{508C2AE9-BF96-6643-BA1B-C238F66765D7}"/>
    <dgm:cxn modelId="{F5AD5F81-697D-4ECE-BCA0-5ACA66057B12}" type="presOf" srcId="{4B8C65C8-24D9-3748-9F2A-05559B39C56C}" destId="{3C711BF3-A5B5-A147-B52A-475A75066186}" srcOrd="0" destOrd="0" presId="urn:microsoft.com/office/officeart/2005/8/layout/default#7"/>
    <dgm:cxn modelId="{1DD7C7B5-904E-4048-B19F-262279C0E077}" type="presOf" srcId="{C8D2EF53-DCA5-824E-87A2-6F856DEA45CD}" destId="{AAF728C6-F0CA-8449-992D-59CB7DD9E3D8}" srcOrd="0" destOrd="0" presId="urn:microsoft.com/office/officeart/2005/8/layout/default#7"/>
    <dgm:cxn modelId="{FC4536BF-9B3B-43AD-AE1C-0790C3CE7E70}" type="presOf" srcId="{04C0C27B-137F-D441-9211-28AADF69D0A6}" destId="{1826FD05-C251-9D40-A1D1-319BCC4E597B}" srcOrd="0" destOrd="0" presId="urn:microsoft.com/office/officeart/2005/8/layout/default#7"/>
    <dgm:cxn modelId="{E9A0A1DA-B329-F748-BC03-FCFBF4A750AF}" srcId="{C8D2EF53-DCA5-824E-87A2-6F856DEA45CD}" destId="{342D86B0-4D18-FE4E-AFC6-141240258CAF}" srcOrd="3" destOrd="0" parTransId="{F0BF5C2D-734F-9A41-9974-33135A3EFE5B}" sibTransId="{EF9EC136-C08E-D64E-AAAD-EFB47C814F4C}"/>
    <dgm:cxn modelId="{B4B65BB9-324B-4C71-B5A6-F5A366BAD9D8}" type="presParOf" srcId="{AAF728C6-F0CA-8449-992D-59CB7DD9E3D8}" destId="{AE65B2D1-AC9B-D940-80E8-61BE7A0534F7}" srcOrd="0" destOrd="0" presId="urn:microsoft.com/office/officeart/2005/8/layout/default#7"/>
    <dgm:cxn modelId="{DA3A9F2B-1752-4EEB-9774-7735316CD197}" type="presParOf" srcId="{AAF728C6-F0CA-8449-992D-59CB7DD9E3D8}" destId="{8838D820-60C5-3940-BAF0-F081824B3E47}" srcOrd="1" destOrd="0" presId="urn:microsoft.com/office/officeart/2005/8/layout/default#7"/>
    <dgm:cxn modelId="{F0FB86FA-D6E7-4E60-9943-B7FE2A2056A4}" type="presParOf" srcId="{AAF728C6-F0CA-8449-992D-59CB7DD9E3D8}" destId="{1826FD05-C251-9D40-A1D1-319BCC4E597B}" srcOrd="2" destOrd="0" presId="urn:microsoft.com/office/officeart/2005/8/layout/default#7"/>
    <dgm:cxn modelId="{FDA4484B-BBBF-467D-8361-1718A3371360}" type="presParOf" srcId="{AAF728C6-F0CA-8449-992D-59CB7DD9E3D8}" destId="{449143CB-F2B6-F041-B0E6-B4A055760691}" srcOrd="3" destOrd="0" presId="urn:microsoft.com/office/officeart/2005/8/layout/default#7"/>
    <dgm:cxn modelId="{760A681D-657C-4897-85F7-D8A8443828AA}" type="presParOf" srcId="{AAF728C6-F0CA-8449-992D-59CB7DD9E3D8}" destId="{3C711BF3-A5B5-A147-B52A-475A75066186}" srcOrd="4" destOrd="0" presId="urn:microsoft.com/office/officeart/2005/8/layout/default#7"/>
    <dgm:cxn modelId="{A54768BD-B4EF-47B8-B533-CC2AD044D716}" type="presParOf" srcId="{AAF728C6-F0CA-8449-992D-59CB7DD9E3D8}" destId="{A12D9A2A-7DE0-3049-B9FC-811708A55B5A}" srcOrd="5" destOrd="0" presId="urn:microsoft.com/office/officeart/2005/8/layout/default#7"/>
    <dgm:cxn modelId="{FE9CA111-B5DF-43A8-8365-7047BA94323D}" type="presParOf" srcId="{AAF728C6-F0CA-8449-992D-59CB7DD9E3D8}" destId="{15CEF4DA-09EF-B743-A66B-FC5D78B7537E}" srcOrd="6" destOrd="0" presId="urn:microsoft.com/office/officeart/2005/8/layout/defaul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5B2D1-AC9B-D940-80E8-61BE7A0534F7}">
      <dsp:nvSpPr>
        <dsp:cNvPr id="0" name=""/>
        <dsp:cNvSpPr/>
      </dsp:nvSpPr>
      <dsp:spPr>
        <a:xfrm>
          <a:off x="753775" y="200"/>
          <a:ext cx="3188124" cy="1912874"/>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dirty="0" err="1"/>
            <a:t>Drycast</a:t>
          </a:r>
          <a:r>
            <a:rPr lang="en-US" sz="2000" b="0" kern="1200" dirty="0"/>
            <a:t> products – </a:t>
          </a:r>
          <a:br>
            <a:rPr lang="en-US" sz="2000" b="0" kern="1200" dirty="0"/>
          </a:br>
          <a:r>
            <a:rPr lang="en-US" sz="2000" b="0" kern="1200" dirty="0"/>
            <a:t>Pipe, Manholes, </a:t>
          </a:r>
          <a:r>
            <a:rPr lang="en-US" sz="2000" b="0" kern="1200" dirty="0" err="1"/>
            <a:t>etc</a:t>
          </a:r>
          <a:endParaRPr lang="en-US" sz="2000" kern="1200" dirty="0"/>
        </a:p>
      </dsp:txBody>
      <dsp:txXfrm>
        <a:off x="753775" y="200"/>
        <a:ext cx="3188124" cy="1912874"/>
      </dsp:txXfrm>
    </dsp:sp>
    <dsp:sp modelId="{1826FD05-C251-9D40-A1D1-319BCC4E597B}">
      <dsp:nvSpPr>
        <dsp:cNvPr id="0" name=""/>
        <dsp:cNvSpPr/>
      </dsp:nvSpPr>
      <dsp:spPr>
        <a:xfrm>
          <a:off x="4302699" y="0"/>
          <a:ext cx="3188124" cy="1912874"/>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dirty="0" err="1">
              <a:solidFill>
                <a:schemeClr val="bg1"/>
              </a:solidFill>
            </a:rPr>
            <a:t>Hollowcore</a:t>
          </a:r>
          <a:endParaRPr lang="en-US" sz="2000" kern="1200" dirty="0">
            <a:solidFill>
              <a:schemeClr val="bg1"/>
            </a:solidFill>
          </a:endParaRPr>
        </a:p>
      </dsp:txBody>
      <dsp:txXfrm>
        <a:off x="4302699" y="0"/>
        <a:ext cx="3188124" cy="1912874"/>
      </dsp:txXfrm>
    </dsp:sp>
    <dsp:sp modelId="{3C711BF3-A5B5-A147-B52A-475A75066186}">
      <dsp:nvSpPr>
        <dsp:cNvPr id="0" name=""/>
        <dsp:cNvSpPr/>
      </dsp:nvSpPr>
      <dsp:spPr>
        <a:xfrm>
          <a:off x="753775" y="2231887"/>
          <a:ext cx="3188124" cy="19128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dirty="0"/>
            <a:t>SCC mixtures to </a:t>
          </a:r>
          <a:br>
            <a:rPr lang="en-US" sz="2000" b="0" kern="1200" dirty="0"/>
          </a:br>
          <a:r>
            <a:rPr lang="en-US" sz="2000" b="0" kern="1200" dirty="0"/>
            <a:t>reduce bug holes</a:t>
          </a:r>
          <a:endParaRPr lang="en-US" sz="2000" kern="1200" dirty="0"/>
        </a:p>
      </dsp:txBody>
      <dsp:txXfrm>
        <a:off x="753775" y="2231887"/>
        <a:ext cx="3188124" cy="1912874"/>
      </dsp:txXfrm>
    </dsp:sp>
    <dsp:sp modelId="{15CEF4DA-09EF-B743-A66B-FC5D78B7537E}">
      <dsp:nvSpPr>
        <dsp:cNvPr id="0" name=""/>
        <dsp:cNvSpPr/>
      </dsp:nvSpPr>
      <dsp:spPr>
        <a:xfrm>
          <a:off x="4260712" y="2231887"/>
          <a:ext cx="3188124" cy="1912874"/>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dirty="0"/>
            <a:t>High </a:t>
          </a:r>
          <a:r>
            <a:rPr lang="en-US" sz="2000" b="0" kern="1200" dirty="0" err="1"/>
            <a:t>cementitious</a:t>
          </a:r>
          <a:r>
            <a:rPr lang="en-US" sz="2000" b="0" kern="1200" dirty="0"/>
            <a:t> </a:t>
          </a:r>
          <a:br>
            <a:rPr lang="en-US" sz="2000" b="0" kern="1200" dirty="0"/>
          </a:br>
          <a:r>
            <a:rPr lang="en-US" sz="2000" b="0" kern="1200" dirty="0"/>
            <a:t>content mixes; making </a:t>
          </a:r>
          <a:br>
            <a:rPr lang="en-US" sz="2000" b="0" kern="1200" dirty="0"/>
          </a:br>
          <a:r>
            <a:rPr lang="en-US" sz="2000" b="0" kern="1200" dirty="0"/>
            <a:t>it easier to discharge without sticking to </a:t>
          </a:r>
          <a:br>
            <a:rPr lang="en-US" sz="2000" b="0" kern="1200" dirty="0"/>
          </a:br>
          <a:r>
            <a:rPr lang="en-US" sz="2000" b="0" kern="1200" dirty="0"/>
            <a:t>the drum</a:t>
          </a:r>
          <a:endParaRPr lang="en-US" sz="2000" kern="1200" dirty="0"/>
        </a:p>
      </dsp:txBody>
      <dsp:txXfrm>
        <a:off x="4260712" y="2231887"/>
        <a:ext cx="3188124" cy="19128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F228B-178F-49A6-90F8-07460946EB7D}"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75AB1-7460-45AA-AC3B-2D24A5012793}" type="slidenum">
              <a:rPr lang="en-US" smtClean="0"/>
              <a:t>‹#›</a:t>
            </a:fld>
            <a:endParaRPr lang="en-US"/>
          </a:p>
        </p:txBody>
      </p:sp>
    </p:spTree>
    <p:extLst>
      <p:ext uri="{BB962C8B-B14F-4D97-AF65-F5344CB8AC3E}">
        <p14:creationId xmlns:p14="http://schemas.microsoft.com/office/powerpoint/2010/main" val="164164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425450" y="695325"/>
            <a:ext cx="6162675" cy="3467100"/>
          </a:xfrm>
          <a:ln/>
        </p:spPr>
      </p:sp>
      <p:sp>
        <p:nvSpPr>
          <p:cNvPr id="13315" name="Rectangle 3"/>
          <p:cNvSpPr>
            <a:spLocks noGrp="1" noChangeArrowheads="1"/>
          </p:cNvSpPr>
          <p:nvPr>
            <p:ph type="body" idx="1"/>
          </p:nvPr>
        </p:nvSpPr>
        <p:spPr>
          <a:xfrm>
            <a:off x="933450" y="4392613"/>
            <a:ext cx="5143500"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r>
              <a:rPr lang="en-US" altLang="en-US">
                <a:latin typeface="Arial" panose="020B0604020202020204" pitchFamily="34" charset="0"/>
              </a:rPr>
              <a:t> With conventional concrete mix design it is almost impossible to acheive true SCC (24 inch slump flow), because the viscosity is insufficient to suspend the aggregates in the mix, and segregation will occur. </a:t>
            </a:r>
          </a:p>
          <a:p>
            <a:r>
              <a:rPr lang="en-US" altLang="en-US">
                <a:latin typeface="Arial" panose="020B0604020202020204" pitchFamily="34" charset="0"/>
              </a:rPr>
              <a:t>A quick study of the rheology of conventional flowable concrete, and SCC tells us why and gives guidance on how to redesign mixes for SCC concrete.</a:t>
            </a:r>
          </a:p>
        </p:txBody>
      </p:sp>
    </p:spTree>
    <p:extLst>
      <p:ext uri="{BB962C8B-B14F-4D97-AF65-F5344CB8AC3E}">
        <p14:creationId xmlns:p14="http://schemas.microsoft.com/office/powerpoint/2010/main" val="1983808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CEA3CEAD-8581-406F-8A01-6756B7C411B8}" type="datetime4">
              <a:rPr lang="en-US" altLang="en-US" sz="1300" smtClean="0"/>
              <a:pPr/>
              <a:t>January 4, 2024</a:t>
            </a:fld>
            <a:endParaRPr lang="en-US" altLang="en-US" sz="1300"/>
          </a:p>
        </p:txBody>
      </p:sp>
      <p:sp>
        <p:nvSpPr>
          <p:cNvPr id="327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57D1B6BE-611E-4147-82AD-0AEB5982462A}" type="slidenum">
              <a:rPr lang="en-US" altLang="en-US" sz="1300" smtClean="0"/>
              <a:pPr/>
              <a:t>12</a:t>
            </a:fld>
            <a:endParaRPr lang="en-US" altLang="en-US" sz="1300"/>
          </a:p>
        </p:txBody>
      </p:sp>
      <p:sp>
        <p:nvSpPr>
          <p:cNvPr id="32772" name="Rectangle 2"/>
          <p:cNvSpPr>
            <a:spLocks noGrp="1" noRot="1" noChangeAspect="1" noChangeArrowheads="1" noTextEdit="1"/>
          </p:cNvSpPr>
          <p:nvPr>
            <p:ph type="sldImg"/>
          </p:nvPr>
        </p:nvSpPr>
        <p:spPr>
          <a:xfrm>
            <a:off x="441325" y="693738"/>
            <a:ext cx="6151563" cy="3460750"/>
          </a:xfrm>
          <a:ln/>
        </p:spPr>
      </p:sp>
      <p:sp>
        <p:nvSpPr>
          <p:cNvPr id="32773" name="Rectangle 3"/>
          <p:cNvSpPr>
            <a:spLocks noGrp="1" noChangeArrowheads="1"/>
          </p:cNvSpPr>
          <p:nvPr>
            <p:ph type="body" idx="1"/>
          </p:nvPr>
        </p:nvSpPr>
        <p:spPr>
          <a:xfrm>
            <a:off x="919163" y="4460875"/>
            <a:ext cx="5192712" cy="415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3671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406400" y="696913"/>
            <a:ext cx="6197600" cy="3486150"/>
          </a:xfrm>
          <a:ln/>
        </p:spPr>
      </p:sp>
      <p:sp>
        <p:nvSpPr>
          <p:cNvPr id="34819" name="Rectangle 3"/>
          <p:cNvSpPr>
            <a:spLocks noGrp="1" noChangeArrowheads="1"/>
          </p:cNvSpPr>
          <p:nvPr>
            <p:ph type="body" idx="1"/>
          </p:nvPr>
        </p:nvSpPr>
        <p:spPr>
          <a:xfrm>
            <a:off x="933450" y="4416425"/>
            <a:ext cx="51435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Very important when designing and evaluating an SCC mix that the critical components of Rheology are evaluated and managed. </a:t>
            </a:r>
          </a:p>
          <a:p>
            <a:r>
              <a:rPr lang="en-US" altLang="en-US" dirty="0">
                <a:latin typeface="Arial" panose="020B0604020202020204" pitchFamily="34" charset="0"/>
              </a:rPr>
              <a:t>Yield Stress</a:t>
            </a:r>
          </a:p>
          <a:p>
            <a:r>
              <a:rPr lang="en-US" altLang="en-US" dirty="0">
                <a:latin typeface="Arial" panose="020B0604020202020204" pitchFamily="34" charset="0"/>
              </a:rPr>
              <a:t>Viscosity</a:t>
            </a:r>
          </a:p>
        </p:txBody>
      </p:sp>
    </p:spTree>
    <p:extLst>
      <p:ext uri="{BB962C8B-B14F-4D97-AF65-F5344CB8AC3E}">
        <p14:creationId xmlns:p14="http://schemas.microsoft.com/office/powerpoint/2010/main" val="472640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438150" y="692150"/>
            <a:ext cx="6143625" cy="3455988"/>
          </a:xfrm>
          <a:ln/>
        </p:spPr>
      </p:sp>
      <p:sp>
        <p:nvSpPr>
          <p:cNvPr id="38915"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Stability of SCC mixes are critical. In the field, these are visually evaluated. When evaluating at the SCC, whether it be in the formwork or during the testing, close attention and evaluation of the concrete and the behavior are an important process as they indicate the Yield Stress and the Plastic Viscosity. Adjustments can be made to the mix design or production process to make / keep the mix within the acceptable range(s). </a:t>
            </a:r>
          </a:p>
        </p:txBody>
      </p:sp>
    </p:spTree>
    <p:extLst>
      <p:ext uri="{BB962C8B-B14F-4D97-AF65-F5344CB8AC3E}">
        <p14:creationId xmlns:p14="http://schemas.microsoft.com/office/powerpoint/2010/main" val="222176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AD640F8B-4AED-4B6B-8C62-C376FB313880}" type="slidenum">
              <a:rPr lang="en-US" altLang="en-US" sz="1300" smtClean="0"/>
              <a:pPr/>
              <a:t>15</a:t>
            </a:fld>
            <a:endParaRPr lang="en-US" altLang="en-US" sz="1300"/>
          </a:p>
        </p:txBody>
      </p:sp>
      <p:sp>
        <p:nvSpPr>
          <p:cNvPr id="40963" name="Rectangle 2"/>
          <p:cNvSpPr>
            <a:spLocks noGrp="1" noRot="1" noChangeAspect="1" noChangeArrowheads="1" noTextEdit="1"/>
          </p:cNvSpPr>
          <p:nvPr>
            <p:ph type="sldImg"/>
          </p:nvPr>
        </p:nvSpPr>
        <p:spPr>
          <a:xfrm>
            <a:off x="420688" y="703263"/>
            <a:ext cx="6173787" cy="3473450"/>
          </a:xfrm>
          <a:ln/>
        </p:spPr>
      </p:sp>
      <p:sp>
        <p:nvSpPr>
          <p:cNvPr id="40964" name="Rectangle 3"/>
          <p:cNvSpPr>
            <a:spLocks noGrp="1" noChangeArrowheads="1"/>
          </p:cNvSpPr>
          <p:nvPr>
            <p:ph type="body" idx="1"/>
          </p:nvPr>
        </p:nvSpPr>
        <p:spPr>
          <a:xfrm>
            <a:off x="935038" y="4411663"/>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Visual evaluation of the SCC. Note the location of the aggregates in relation to the cement paste and the suspension of the aggregates within the matrix of the paste. Where the paste goes so goes the aggregates. NO SEPARATION of sand / stone / paste.</a:t>
            </a:r>
          </a:p>
        </p:txBody>
      </p:sp>
    </p:spTree>
    <p:extLst>
      <p:ext uri="{BB962C8B-B14F-4D97-AF65-F5344CB8AC3E}">
        <p14:creationId xmlns:p14="http://schemas.microsoft.com/office/powerpoint/2010/main" val="61468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438150" y="692150"/>
            <a:ext cx="6143625" cy="3455988"/>
          </a:xfrm>
          <a:ln/>
        </p:spPr>
      </p:sp>
      <p:sp>
        <p:nvSpPr>
          <p:cNvPr id="47107"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87518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438150" y="692150"/>
            <a:ext cx="6143625" cy="3455988"/>
          </a:xfrm>
          <a:ln/>
        </p:spPr>
      </p:sp>
      <p:sp>
        <p:nvSpPr>
          <p:cNvPr id="51203"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35440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DDD6C8CC-741A-4EA0-BEB7-A3F100CE7040}" type="slidenum">
              <a:rPr lang="en-US" altLang="en-US" sz="1300" smtClean="0"/>
              <a:pPr/>
              <a:t>19</a:t>
            </a:fld>
            <a:endParaRPr lang="en-US" altLang="en-US" sz="1300"/>
          </a:p>
        </p:txBody>
      </p:sp>
      <p:sp>
        <p:nvSpPr>
          <p:cNvPr id="55299" name="Rectangle 2"/>
          <p:cNvSpPr>
            <a:spLocks noGrp="1" noRot="1" noChangeAspect="1" noChangeArrowheads="1" noTextEdit="1"/>
          </p:cNvSpPr>
          <p:nvPr>
            <p:ph type="sldImg"/>
          </p:nvPr>
        </p:nvSpPr>
        <p:spPr>
          <a:xfrm>
            <a:off x="407988" y="696913"/>
            <a:ext cx="6197600" cy="3486150"/>
          </a:xfrm>
          <a:ln/>
        </p:spPr>
      </p:sp>
      <p:sp>
        <p:nvSpPr>
          <p:cNvPr id="55300"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T20. Time for the SCC flow to reach a 20” circle on the slump flow board. A field method of evaluating the plastic viscosity. Thicker paste will take longer to reach 20”, thinner paste will quicken the spread flow. The thinner paste is more susceptible to the coarse aggregates falling out of suspension and the mix quality and stability impacted.</a:t>
            </a:r>
          </a:p>
        </p:txBody>
      </p:sp>
    </p:spTree>
    <p:extLst>
      <p:ext uri="{BB962C8B-B14F-4D97-AF65-F5344CB8AC3E}">
        <p14:creationId xmlns:p14="http://schemas.microsoft.com/office/powerpoint/2010/main" val="111294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438150" y="692150"/>
            <a:ext cx="6143625" cy="3455988"/>
          </a:xfrm>
          <a:ln/>
        </p:spPr>
      </p:sp>
      <p:sp>
        <p:nvSpPr>
          <p:cNvPr id="57347"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9087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438150" y="692150"/>
            <a:ext cx="6143625" cy="3455988"/>
          </a:xfrm>
          <a:ln/>
        </p:spPr>
      </p:sp>
      <p:sp>
        <p:nvSpPr>
          <p:cNvPr id="59395"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0545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F26D52F0-BDE2-4B8E-9385-5C049E5E35C6}" type="slidenum">
              <a:rPr lang="en-US" altLang="en-US" sz="1300" smtClean="0"/>
              <a:pPr/>
              <a:t>22</a:t>
            </a:fld>
            <a:endParaRPr lang="en-US" altLang="en-US" sz="1300"/>
          </a:p>
        </p:txBody>
      </p:sp>
      <p:sp>
        <p:nvSpPr>
          <p:cNvPr id="61443" name="Rectangle 2"/>
          <p:cNvSpPr>
            <a:spLocks noGrp="1" noRot="1" noChangeAspect="1" noChangeArrowheads="1" noTextEdit="1"/>
          </p:cNvSpPr>
          <p:nvPr>
            <p:ph type="sldImg"/>
          </p:nvPr>
        </p:nvSpPr>
        <p:spPr>
          <a:xfrm>
            <a:off x="407988" y="696913"/>
            <a:ext cx="6197600" cy="3486150"/>
          </a:xfrm>
          <a:ln/>
        </p:spPr>
      </p:sp>
      <p:sp>
        <p:nvSpPr>
          <p:cNvPr id="61444"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0354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20688" y="695325"/>
            <a:ext cx="6172200" cy="3471863"/>
          </a:xfrm>
          <a:ln/>
        </p:spPr>
      </p:sp>
      <p:sp>
        <p:nvSpPr>
          <p:cNvPr id="15363" name="Rectangle 3"/>
          <p:cNvSpPr>
            <a:spLocks noGrp="1" noChangeArrowheads="1"/>
          </p:cNvSpPr>
          <p:nvPr>
            <p:ph type="body" idx="1"/>
          </p:nvPr>
        </p:nvSpPr>
        <p:spPr>
          <a:xfrm>
            <a:off x="933450" y="4397375"/>
            <a:ext cx="5143500" cy="416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277938"/>
            <a:r>
              <a:rPr lang="en-US" altLang="en-US">
                <a:latin typeface="Arial" panose="020B0604020202020204" pitchFamily="34" charset="0"/>
              </a:rPr>
              <a:t>Plastic properties define SCC, but the mix design and the production practices define the benefits to the producer and the quality of the hardened product.</a:t>
            </a:r>
          </a:p>
        </p:txBody>
      </p:sp>
    </p:spTree>
    <p:extLst>
      <p:ext uri="{BB962C8B-B14F-4D97-AF65-F5344CB8AC3E}">
        <p14:creationId xmlns:p14="http://schemas.microsoft.com/office/powerpoint/2010/main" val="5542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454025" y="709613"/>
            <a:ext cx="6159500" cy="3465512"/>
          </a:xfrm>
          <a:ln/>
        </p:spPr>
      </p:sp>
      <p:sp>
        <p:nvSpPr>
          <p:cNvPr id="65539" name="Rectangle 3"/>
          <p:cNvSpPr>
            <a:spLocks noGrp="1" noChangeArrowheads="1"/>
          </p:cNvSpPr>
          <p:nvPr>
            <p:ph type="body" idx="1"/>
          </p:nvPr>
        </p:nvSpPr>
        <p:spPr>
          <a:xfrm>
            <a:off x="901700" y="4413250"/>
            <a:ext cx="5189538" cy="417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5162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438150" y="692150"/>
            <a:ext cx="6143625" cy="3455988"/>
          </a:xfrm>
          <a:ln/>
        </p:spPr>
      </p:sp>
      <p:sp>
        <p:nvSpPr>
          <p:cNvPr id="72707"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202598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7C08F238-67FD-4C2D-9C60-6F8CDC8EF8AB}" type="slidenum">
              <a:rPr lang="en-US" altLang="en-US" sz="1300" smtClean="0"/>
              <a:pPr/>
              <a:t>26</a:t>
            </a:fld>
            <a:endParaRPr lang="en-US" altLang="en-US" sz="1300"/>
          </a:p>
        </p:txBody>
      </p:sp>
      <p:sp>
        <p:nvSpPr>
          <p:cNvPr id="70659" name="Rectangle 2"/>
          <p:cNvSpPr>
            <a:spLocks noGrp="1" noRot="1" noChangeAspect="1" noChangeArrowheads="1" noTextEdit="1"/>
          </p:cNvSpPr>
          <p:nvPr>
            <p:ph type="sldImg"/>
          </p:nvPr>
        </p:nvSpPr>
        <p:spPr>
          <a:xfrm>
            <a:off x="407988" y="696913"/>
            <a:ext cx="6197600" cy="3486150"/>
          </a:xfrm>
          <a:ln/>
        </p:spPr>
      </p:sp>
      <p:sp>
        <p:nvSpPr>
          <p:cNvPr id="70660"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72634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407988" y="696913"/>
            <a:ext cx="6197600" cy="3486150"/>
          </a:xfrm>
          <a:ln/>
        </p:spPr>
      </p:sp>
      <p:sp>
        <p:nvSpPr>
          <p:cNvPr id="76803" name="Rectangle 3"/>
          <p:cNvSpPr>
            <a:spLocks noGrp="1" noChangeArrowheads="1"/>
          </p:cNvSpPr>
          <p:nvPr>
            <p:ph type="body" idx="1"/>
          </p:nvPr>
        </p:nvSpPr>
        <p:spPr>
          <a:xfrm>
            <a:off x="933450" y="4416425"/>
            <a:ext cx="51435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581230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417513" y="703263"/>
            <a:ext cx="6173787" cy="3473450"/>
          </a:xfrm>
          <a:ln/>
        </p:spPr>
      </p:sp>
      <p:sp>
        <p:nvSpPr>
          <p:cNvPr id="78851" name="Rectangle 3"/>
          <p:cNvSpPr>
            <a:spLocks noGrp="1" noChangeArrowheads="1"/>
          </p:cNvSpPr>
          <p:nvPr>
            <p:ph type="body" idx="1"/>
          </p:nvPr>
        </p:nvSpPr>
        <p:spPr>
          <a:xfrm>
            <a:off x="933450" y="4411663"/>
            <a:ext cx="514350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728119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438150" y="692150"/>
            <a:ext cx="6143625" cy="3455988"/>
          </a:xfrm>
          <a:ln/>
        </p:spPr>
      </p:sp>
      <p:sp>
        <p:nvSpPr>
          <p:cNvPr id="74755"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540144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438150" y="692150"/>
            <a:ext cx="6143625" cy="3455988"/>
          </a:xfrm>
          <a:ln/>
        </p:spPr>
      </p:sp>
      <p:sp>
        <p:nvSpPr>
          <p:cNvPr id="81923"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80584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438150" y="692150"/>
            <a:ext cx="6143625" cy="3455988"/>
          </a:xfrm>
          <a:ln/>
        </p:spPr>
      </p:sp>
      <p:sp>
        <p:nvSpPr>
          <p:cNvPr id="83971"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694892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685800" y="1143000"/>
            <a:ext cx="5486400" cy="3086100"/>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845DC720-0994-462F-863F-FC981E282555}" type="slidenum">
              <a:rPr lang="en-US" altLang="en-US" sz="1300" smtClean="0"/>
              <a:pPr/>
              <a:t>33</a:t>
            </a:fld>
            <a:endParaRPr lang="en-US" altLang="en-US" sz="1300"/>
          </a:p>
        </p:txBody>
      </p:sp>
    </p:spTree>
    <p:extLst>
      <p:ext uri="{BB962C8B-B14F-4D97-AF65-F5344CB8AC3E}">
        <p14:creationId xmlns:p14="http://schemas.microsoft.com/office/powerpoint/2010/main" val="3310438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685800" y="1143000"/>
            <a:ext cx="5486400" cy="3086100"/>
          </a:xfrm>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One thing to note is that neither Viscosity Modifiers or Rheology Modifiers have a negative impact on the mix – strength, slump life, </a:t>
            </a:r>
            <a:r>
              <a:rPr lang="en-US" altLang="en-US" dirty="0" err="1">
                <a:latin typeface="Arial" panose="020B0604020202020204" pitchFamily="34" charset="0"/>
              </a:rPr>
              <a:t>etc</a:t>
            </a:r>
            <a:endParaRPr lang="en-US" altLang="en-US" dirty="0">
              <a:latin typeface="Arial" panose="020B0604020202020204" pitchFamily="34" charset="0"/>
            </a:endParaRPr>
          </a:p>
        </p:txBody>
      </p:sp>
      <p:sp>
        <p:nvSpPr>
          <p:cNvPr id="9421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10C7D21C-E036-460C-9FAF-5F3CF00D0D59}" type="datetime4">
              <a:rPr lang="en-US" altLang="en-US" sz="1300" smtClean="0"/>
              <a:pPr/>
              <a:t>January 4, 2024</a:t>
            </a:fld>
            <a:endParaRPr lang="en-US" altLang="en-US" sz="1300"/>
          </a:p>
        </p:txBody>
      </p:sp>
      <p:sp>
        <p:nvSpPr>
          <p:cNvPr id="942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F92A0C6A-AA1D-4306-A298-BAEC55598CD6}" type="slidenum">
              <a:rPr lang="en-US" altLang="en-US" sz="1300" smtClean="0"/>
              <a:pPr/>
              <a:t>34</a:t>
            </a:fld>
            <a:endParaRPr lang="en-US" altLang="en-US" sz="1300"/>
          </a:p>
        </p:txBody>
      </p:sp>
    </p:spTree>
    <p:extLst>
      <p:ext uri="{BB962C8B-B14F-4D97-AF65-F5344CB8AC3E}">
        <p14:creationId xmlns:p14="http://schemas.microsoft.com/office/powerpoint/2010/main" val="3527049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692150"/>
            <a:ext cx="6143625" cy="3455988"/>
          </a:xfrm>
          <a:ln/>
        </p:spPr>
      </p:sp>
      <p:sp>
        <p:nvSpPr>
          <p:cNvPr id="17411"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altLang="en-US" sz="1000" kern="1200" dirty="0">
                <a:solidFill>
                  <a:schemeClr val="tx1"/>
                </a:solidFill>
                <a:latin typeface="+mn-lt"/>
                <a:ea typeface="+mn-ea"/>
                <a:cs typeface="+mn-cs"/>
              </a:rPr>
              <a:t>What this means is that SCC is </a:t>
            </a:r>
            <a:r>
              <a:rPr lang="en-US" altLang="en-US" sz="1000" i="1" u="sng" kern="1200" dirty="0">
                <a:solidFill>
                  <a:schemeClr val="tx1"/>
                </a:solidFill>
                <a:latin typeface="+mn-lt"/>
                <a:ea typeface="+mn-ea"/>
                <a:cs typeface="+mn-cs"/>
              </a:rPr>
              <a:t>much</a:t>
            </a:r>
            <a:r>
              <a:rPr lang="en-US" altLang="en-US" sz="1000" kern="1200" dirty="0">
                <a:solidFill>
                  <a:schemeClr val="tx1"/>
                </a:solidFill>
                <a:latin typeface="+mn-lt"/>
                <a:ea typeface="+mn-ea"/>
                <a:cs typeface="+mn-cs"/>
              </a:rPr>
              <a:t> more than flowable concrete. Note how the concrete encapsulates the reinforcement without any external vibration or consolidation. The aggregates are moving along with the paste – no mix separation. The concrete completely fills the form, the reinforcement does not stop the concrete flow, and there is no past bleeding or aggregate separation.</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770952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8B714DF8-D845-4A35-8E26-8FD96FC4DBD5}" type="datetime4">
              <a:rPr lang="en-US" altLang="en-US" sz="1300" smtClean="0"/>
              <a:pPr/>
              <a:t>January 4, 2024</a:t>
            </a:fld>
            <a:endParaRPr lang="en-US" altLang="en-US" sz="1300"/>
          </a:p>
        </p:txBody>
      </p:sp>
      <p:sp>
        <p:nvSpPr>
          <p:cNvPr id="96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AC6BD3DD-7FF6-467E-B023-458C9B94907C}" type="slidenum">
              <a:rPr lang="en-US" altLang="en-US" sz="1300" smtClean="0"/>
              <a:pPr/>
              <a:t>35</a:t>
            </a:fld>
            <a:endParaRPr lang="en-US" altLang="en-US" sz="1300"/>
          </a:p>
        </p:txBody>
      </p:sp>
      <p:sp>
        <p:nvSpPr>
          <p:cNvPr id="96260" name="Rectangle 2"/>
          <p:cNvSpPr>
            <a:spLocks noGrp="1" noRot="1" noChangeAspect="1" noChangeArrowheads="1" noTextEdit="1"/>
          </p:cNvSpPr>
          <p:nvPr>
            <p:ph type="sldImg"/>
          </p:nvPr>
        </p:nvSpPr>
        <p:spPr>
          <a:xfrm>
            <a:off x="441325" y="692150"/>
            <a:ext cx="6149975" cy="3460750"/>
          </a:xfrm>
          <a:ln/>
        </p:spPr>
      </p:sp>
      <p:sp>
        <p:nvSpPr>
          <p:cNvPr id="96261" name="Rectangle 3"/>
          <p:cNvSpPr>
            <a:spLocks noGrp="1" noChangeArrowheads="1"/>
          </p:cNvSpPr>
          <p:nvPr>
            <p:ph type="body" idx="1"/>
          </p:nvPr>
        </p:nvSpPr>
        <p:spPr>
          <a:xfrm>
            <a:off x="919163" y="4460875"/>
            <a:ext cx="5192712" cy="415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73746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438150" y="692150"/>
            <a:ext cx="6143625" cy="3455988"/>
          </a:xfrm>
          <a:ln/>
        </p:spPr>
      </p:sp>
      <p:sp>
        <p:nvSpPr>
          <p:cNvPr id="92163"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01592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409575" y="698500"/>
            <a:ext cx="6192838" cy="3484563"/>
          </a:xfrm>
          <a:ln/>
        </p:spPr>
      </p:sp>
      <p:sp>
        <p:nvSpPr>
          <p:cNvPr id="98307"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59710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DF0C1-37BE-4F15-AE3A-0A3DA202D418}" type="slidenum">
              <a:rPr lang="en-US" altLang="en-US"/>
              <a:pPr/>
              <a:t>39</a:t>
            </a:fld>
            <a:endParaRPr lang="en-US" altLang="en-US"/>
          </a:p>
        </p:txBody>
      </p:sp>
      <p:sp>
        <p:nvSpPr>
          <p:cNvPr id="929794" name="Rectangle 2"/>
          <p:cNvSpPr>
            <a:spLocks noGrp="1" noRot="1" noChangeAspect="1" noChangeArrowheads="1" noTextEdit="1"/>
          </p:cNvSpPr>
          <p:nvPr>
            <p:ph type="sldImg"/>
          </p:nvPr>
        </p:nvSpPr>
        <p:spPr>
          <a:xfrm>
            <a:off x="401638" y="681038"/>
            <a:ext cx="6056312" cy="3406775"/>
          </a:xfrm>
          <a:ln/>
        </p:spPr>
      </p:sp>
      <p:sp>
        <p:nvSpPr>
          <p:cNvPr id="929795" name="Rectangle 3"/>
          <p:cNvSpPr>
            <a:spLocks noGrp="1" noChangeArrowheads="1"/>
          </p:cNvSpPr>
          <p:nvPr>
            <p:ph type="body" idx="1"/>
          </p:nvPr>
        </p:nvSpPr>
        <p:spPr>
          <a:xfrm>
            <a:off x="914400" y="4314825"/>
            <a:ext cx="5027613" cy="4087813"/>
          </a:xfrm>
        </p:spPr>
        <p:txBody>
          <a:bodyPr/>
          <a:lstStyle/>
          <a:p>
            <a:endParaRPr lang="en-US" altLang="en-US" dirty="0"/>
          </a:p>
        </p:txBody>
      </p:sp>
    </p:spTree>
    <p:extLst>
      <p:ext uri="{BB962C8B-B14F-4D97-AF65-F5344CB8AC3E}">
        <p14:creationId xmlns:p14="http://schemas.microsoft.com/office/powerpoint/2010/main" val="1658962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411163" y="776288"/>
            <a:ext cx="6192837" cy="3484562"/>
          </a:xfrm>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Visual Stability Index</a:t>
            </a:r>
          </a:p>
          <a:p>
            <a:endParaRPr lang="en-US" altLang="en-US" dirty="0">
              <a:latin typeface="Arial" panose="020B0604020202020204" pitchFamily="34" charset="0"/>
            </a:endParaRPr>
          </a:p>
          <a:p>
            <a:r>
              <a:rPr lang="en-US" altLang="en-US" dirty="0">
                <a:latin typeface="Arial" panose="020B0604020202020204" pitchFamily="34" charset="0"/>
              </a:rPr>
              <a:t>Visual examination of the SCC by Production and QC departments as a means of assessing the acceptability of the mixture.</a:t>
            </a:r>
          </a:p>
          <a:p>
            <a:r>
              <a:rPr lang="en-US" altLang="en-US" dirty="0">
                <a:latin typeface="Arial" panose="020B0604020202020204" pitchFamily="34" charset="0"/>
              </a:rPr>
              <a:t>Upper Left #1 - high quality SCC with no indication of segregation or separation. Very good aggregate distribution and materials carried to the outer edge of the slump flow.</a:t>
            </a:r>
          </a:p>
          <a:p>
            <a:r>
              <a:rPr lang="en-US" altLang="en-US" dirty="0">
                <a:latin typeface="Arial" panose="020B0604020202020204" pitchFamily="34" charset="0"/>
              </a:rPr>
              <a:t>Upper Right #2 - high quality SCC, mix is starting to exhibit somewhat of a mortar halo and possibly some bleed water separation. This is an acceptable SCC mixture. Good aggregate distribution, although a little more mortar is present at the outer edges of the slump flow.</a:t>
            </a:r>
          </a:p>
          <a:p>
            <a:r>
              <a:rPr lang="en-US" altLang="en-US" dirty="0">
                <a:latin typeface="Arial" panose="020B0604020202020204" pitchFamily="34" charset="0"/>
              </a:rPr>
              <a:t>Lower Left #3 - Mix is exhibiting more mix separation, a more pronounced mortar halo, and uneven distribution of aggregate. Qualified QC personnel should evaluate this mix further before acceptance or rejections. Retest from another sample. Evaluate the application as to whether this mix should be used. VSI of #3 would indicate Marginal or borderline quality. Take corrective action on batches that follow to correct this situation.</a:t>
            </a:r>
          </a:p>
          <a:p>
            <a:r>
              <a:rPr lang="en-US" altLang="en-US" dirty="0">
                <a:latin typeface="Arial" panose="020B0604020202020204" pitchFamily="34" charset="0"/>
              </a:rPr>
              <a:t>Lower Right #4 - SCC mix showing all the signs of segregation, separation, bleeding, and instability. Reject this mix. Take corrective action immediately on following batch.</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4085660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438150" y="692150"/>
            <a:ext cx="6143625" cy="3455988"/>
          </a:xfrm>
          <a:ln/>
        </p:spPr>
      </p:sp>
      <p:sp>
        <p:nvSpPr>
          <p:cNvPr id="104451"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39787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438150" y="692150"/>
            <a:ext cx="6143625" cy="3455988"/>
          </a:xfrm>
          <a:ln/>
        </p:spPr>
      </p:sp>
      <p:sp>
        <p:nvSpPr>
          <p:cNvPr id="106499"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384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685800" y="1143000"/>
            <a:ext cx="5486400" cy="3086100"/>
          </a:xfrm>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16243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2074724A-05B6-4427-BE0E-7D2542469E91}" type="slidenum">
              <a:rPr lang="en-US" altLang="en-US" sz="1300" smtClean="0"/>
              <a:pPr/>
              <a:t>45</a:t>
            </a:fld>
            <a:endParaRPr lang="en-US" altLang="en-US" sz="1300"/>
          </a:p>
        </p:txBody>
      </p:sp>
      <p:sp>
        <p:nvSpPr>
          <p:cNvPr id="111619" name="Rectangle 1026"/>
          <p:cNvSpPr>
            <a:spLocks noGrp="1" noRot="1" noChangeAspect="1" noChangeArrowheads="1" noTextEdit="1"/>
          </p:cNvSpPr>
          <p:nvPr>
            <p:ph type="sldImg"/>
          </p:nvPr>
        </p:nvSpPr>
        <p:spPr>
          <a:xfrm>
            <a:off x="420688" y="703263"/>
            <a:ext cx="6173787" cy="3473450"/>
          </a:xfrm>
          <a:ln/>
        </p:spPr>
      </p:sp>
      <p:sp>
        <p:nvSpPr>
          <p:cNvPr id="111620" name="Rectangle 1027"/>
          <p:cNvSpPr>
            <a:spLocks noGrp="1" noChangeArrowheads="1"/>
          </p:cNvSpPr>
          <p:nvPr>
            <p:ph type="body" idx="1"/>
          </p:nvPr>
        </p:nvSpPr>
        <p:spPr>
          <a:xfrm>
            <a:off x="935038" y="4411663"/>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L Box test is typically used as a development tool for SCC mixes in the lab, to measure flow, segregation resistance and blocking. </a:t>
            </a:r>
          </a:p>
          <a:p>
            <a:r>
              <a:rPr lang="en-US" altLang="en-US">
                <a:latin typeface="Arial" panose="020B0604020202020204" pitchFamily="34" charset="0"/>
              </a:rPr>
              <a:t>A visual check confirms that the mix has flowed through the rebar once the gate is lifted, and that no aggregates have backed up behind the rebar.</a:t>
            </a:r>
          </a:p>
          <a:p>
            <a:r>
              <a:rPr lang="en-US" altLang="en-US">
                <a:latin typeface="Arial" panose="020B0604020202020204" pitchFamily="34" charset="0"/>
              </a:rPr>
              <a:t>The ratio of H1 to H2 indicates how level the concrete is after flowing through the rebar, and therefore resistance to blocking.</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538436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438150" y="692150"/>
            <a:ext cx="6143625" cy="3455988"/>
          </a:xfrm>
          <a:ln/>
        </p:spPr>
      </p:sp>
      <p:sp>
        <p:nvSpPr>
          <p:cNvPr id="113667"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5128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692150"/>
            <a:ext cx="6143625" cy="3455988"/>
          </a:xfrm>
          <a:ln/>
        </p:spPr>
      </p:sp>
      <p:sp>
        <p:nvSpPr>
          <p:cNvPr id="17411"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altLang="en-US" sz="1000" kern="1200" dirty="0">
                <a:solidFill>
                  <a:schemeClr val="tx1"/>
                </a:solidFill>
                <a:latin typeface="+mn-lt"/>
                <a:ea typeface="+mn-ea"/>
                <a:cs typeface="+mn-cs"/>
              </a:rPr>
              <a:t>What this means is that SCC is </a:t>
            </a:r>
            <a:r>
              <a:rPr lang="en-US" altLang="en-US" sz="1000" i="1" u="sng" kern="1200" dirty="0">
                <a:solidFill>
                  <a:schemeClr val="tx1"/>
                </a:solidFill>
                <a:latin typeface="+mn-lt"/>
                <a:ea typeface="+mn-ea"/>
                <a:cs typeface="+mn-cs"/>
              </a:rPr>
              <a:t>much</a:t>
            </a:r>
            <a:r>
              <a:rPr lang="en-US" altLang="en-US" sz="1000" kern="1200" dirty="0">
                <a:solidFill>
                  <a:schemeClr val="tx1"/>
                </a:solidFill>
                <a:latin typeface="+mn-lt"/>
                <a:ea typeface="+mn-ea"/>
                <a:cs typeface="+mn-cs"/>
              </a:rPr>
              <a:t> more than flowable concrete. Note how the concrete encapsulates the reinforcement without any external vibration or consolidation. The aggregates are moving along with the paste – no mix separation. The concrete completely fills the form, the reinforcement does not stop the concrete flow, and there is no past bleeding or aggregate separation.</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693346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438150" y="692150"/>
            <a:ext cx="6143625" cy="3455988"/>
          </a:xfrm>
          <a:ln/>
        </p:spPr>
      </p:sp>
      <p:sp>
        <p:nvSpPr>
          <p:cNvPr id="115715"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605660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438150" y="692150"/>
            <a:ext cx="6143625" cy="3455988"/>
          </a:xfrm>
          <a:ln/>
        </p:spPr>
      </p:sp>
      <p:sp>
        <p:nvSpPr>
          <p:cNvPr id="117763"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99204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23AF2E92-E765-4398-85CF-23B1EE6B9E8B}" type="slidenum">
              <a:rPr lang="en-US" altLang="en-US" sz="1300" smtClean="0"/>
              <a:pPr/>
              <a:t>49</a:t>
            </a:fld>
            <a:endParaRPr lang="en-US" altLang="en-US" sz="1300"/>
          </a:p>
        </p:txBody>
      </p:sp>
      <p:sp>
        <p:nvSpPr>
          <p:cNvPr id="122883" name="Rectangle 2"/>
          <p:cNvSpPr>
            <a:spLocks noGrp="1" noRot="1" noChangeAspect="1" noChangeArrowheads="1" noTextEdit="1"/>
          </p:cNvSpPr>
          <p:nvPr>
            <p:ph type="sldImg"/>
          </p:nvPr>
        </p:nvSpPr>
        <p:spPr>
          <a:xfrm>
            <a:off x="407988" y="696913"/>
            <a:ext cx="6197600" cy="3486150"/>
          </a:xfrm>
          <a:ln/>
        </p:spPr>
      </p:sp>
      <p:sp>
        <p:nvSpPr>
          <p:cNvPr id="122884"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863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685800" y="1143000"/>
            <a:ext cx="5486400" cy="3086100"/>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BA748BBD-519D-4E49-9BEC-90D4CC074102}" type="slidenum">
              <a:rPr lang="en-US" altLang="en-US" sz="1300" smtClean="0"/>
              <a:pPr/>
              <a:t>7</a:t>
            </a:fld>
            <a:endParaRPr lang="en-US" altLang="en-US" sz="1300"/>
          </a:p>
        </p:txBody>
      </p:sp>
    </p:spTree>
    <p:extLst>
      <p:ext uri="{BB962C8B-B14F-4D97-AF65-F5344CB8AC3E}">
        <p14:creationId xmlns:p14="http://schemas.microsoft.com/office/powerpoint/2010/main" val="1247968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685800" y="1143000"/>
            <a:ext cx="5486400" cy="30861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97B024B8-B346-419A-B161-650C30BD489E}" type="datetime4">
              <a:rPr lang="en-US" altLang="en-US" sz="1300" smtClean="0"/>
              <a:pPr/>
              <a:t>January 4, 2024</a:t>
            </a:fld>
            <a:endParaRPr lang="en-US" altLang="en-US" sz="1300"/>
          </a:p>
        </p:txBody>
      </p:sp>
      <p:sp>
        <p:nvSpPr>
          <p:cNvPr id="24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defRPr>
            </a:lvl1pPr>
            <a:lvl2pPr marL="742950" indent="-285750" defTabSz="931863">
              <a:defRPr sz="2400">
                <a:solidFill>
                  <a:schemeClr val="tx1"/>
                </a:solidFill>
                <a:latin typeface="Arial" panose="020B0604020202020204" pitchFamily="34" charset="0"/>
              </a:defRPr>
            </a:lvl2pPr>
            <a:lvl3pPr marL="1143000" indent="-228600" defTabSz="931863">
              <a:defRPr sz="2400">
                <a:solidFill>
                  <a:schemeClr val="tx1"/>
                </a:solidFill>
                <a:latin typeface="Arial" panose="020B0604020202020204" pitchFamily="34" charset="0"/>
              </a:defRPr>
            </a:lvl3pPr>
            <a:lvl4pPr marL="1600200" indent="-228600" defTabSz="931863">
              <a:defRPr sz="2400">
                <a:solidFill>
                  <a:schemeClr val="tx1"/>
                </a:solidFill>
                <a:latin typeface="Arial" panose="020B0604020202020204" pitchFamily="34" charset="0"/>
              </a:defRPr>
            </a:lvl4pPr>
            <a:lvl5pPr marL="2057400" indent="-228600" defTabSz="931863">
              <a:defRPr sz="24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defRPr>
            </a:lvl9pPr>
          </a:lstStyle>
          <a:p>
            <a:fld id="{C88DC7A3-3BCE-4125-AA99-37B04A06534F}" type="slidenum">
              <a:rPr lang="en-US" altLang="en-US" sz="1300" smtClean="0"/>
              <a:pPr/>
              <a:t>8</a:t>
            </a:fld>
            <a:endParaRPr lang="en-US" altLang="en-US" sz="1300"/>
          </a:p>
        </p:txBody>
      </p:sp>
    </p:spTree>
    <p:extLst>
      <p:ext uri="{BB962C8B-B14F-4D97-AF65-F5344CB8AC3E}">
        <p14:creationId xmlns:p14="http://schemas.microsoft.com/office/powerpoint/2010/main" val="215499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438150" y="692150"/>
            <a:ext cx="6143625" cy="3455988"/>
          </a:xfrm>
          <a:ln/>
        </p:spPr>
      </p:sp>
      <p:sp>
        <p:nvSpPr>
          <p:cNvPr id="26627"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87305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38150" y="692150"/>
            <a:ext cx="6143625" cy="3455988"/>
          </a:xfrm>
          <a:ln/>
        </p:spPr>
      </p:sp>
      <p:sp>
        <p:nvSpPr>
          <p:cNvPr id="28675" name="Rectangle 3"/>
          <p:cNvSpPr>
            <a:spLocks noGrp="1" noChangeArrowheads="1"/>
          </p:cNvSpPr>
          <p:nvPr>
            <p:ph type="body" idx="1"/>
          </p:nvPr>
        </p:nvSpPr>
        <p:spPr>
          <a:xfrm>
            <a:off x="917575" y="4454525"/>
            <a:ext cx="51831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41571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409575" y="698500"/>
            <a:ext cx="6192838" cy="3484563"/>
          </a:xfrm>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748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9E0C-7011-4389-A137-DEA4C8DB6A7B}"/>
              </a:ext>
            </a:extLst>
          </p:cNvPr>
          <p:cNvSpPr>
            <a:spLocks noGrp="1"/>
          </p:cNvSpPr>
          <p:nvPr>
            <p:ph type="ctrTitle"/>
          </p:nvPr>
        </p:nvSpPr>
        <p:spPr>
          <a:xfrm>
            <a:off x="1524000" y="1305719"/>
            <a:ext cx="9144000" cy="23876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4F7A098-6091-4580-9E12-B57A92BD36A5}"/>
              </a:ext>
            </a:extLst>
          </p:cNvPr>
          <p:cNvSpPr>
            <a:spLocks noGrp="1"/>
          </p:cNvSpPr>
          <p:nvPr>
            <p:ph type="subTitle" idx="1"/>
          </p:nvPr>
        </p:nvSpPr>
        <p:spPr>
          <a:xfrm>
            <a:off x="1524000" y="3866924"/>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916349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EA105E-1FE5-2C4B-B0C9-B47F7C99E99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746" y="0"/>
            <a:ext cx="12192000" cy="6858000"/>
          </a:xfrm>
          <a:prstGeom prst="rect">
            <a:avLst/>
          </a:prstGeom>
        </p:spPr>
      </p:pic>
      <p:sp>
        <p:nvSpPr>
          <p:cNvPr id="13" name="Rectangle 12">
            <a:extLst>
              <a:ext uri="{FF2B5EF4-FFF2-40B4-BE49-F238E27FC236}">
                <a16:creationId xmlns:a16="http://schemas.microsoft.com/office/drawing/2014/main" id="{A224B766-FFF9-3540-C218-2F140D1D4F0D}"/>
              </a:ext>
            </a:extLst>
          </p:cNvPr>
          <p:cNvSpPr/>
          <p:nvPr userDrawn="1"/>
        </p:nvSpPr>
        <p:spPr>
          <a:xfrm>
            <a:off x="10746"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D393122-4203-93EB-E82F-149841FFEA2B}"/>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4276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4" name="Picture 3" descr="A picture containing outdoor, sky, ground, truck&#10;&#10;Description automatically generated">
            <a:extLst>
              <a:ext uri="{FF2B5EF4-FFF2-40B4-BE49-F238E27FC236}">
                <a16:creationId xmlns:a16="http://schemas.microsoft.com/office/drawing/2014/main" id="{F6D67C56-759D-078E-72DA-94B98E71E98A}"/>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F37E18BA-8B3C-55C8-80C8-A8F017BE5667}"/>
              </a:ext>
            </a:extLst>
          </p:cNvPr>
          <p:cNvSpPr/>
          <p:nvPr userDrawn="1"/>
        </p:nvSpPr>
        <p:spPr>
          <a:xfrm>
            <a:off x="-1" y="-1"/>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146A3C4-D666-6D65-8A61-1C796A4B10D5}"/>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4260309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8" name="Picture 17" descr="A close up of sunglasses&#10;&#10;Description automatically generated">
            <a:extLst>
              <a:ext uri="{FF2B5EF4-FFF2-40B4-BE49-F238E27FC236}">
                <a16:creationId xmlns:a16="http://schemas.microsoft.com/office/drawing/2014/main" id="{A1850B56-29B6-D341-A623-10C8D2AFBF3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392691D-1F94-8628-B410-89E54BD0CEEF}"/>
              </a:ext>
            </a:extLst>
          </p:cNvPr>
          <p:cNvSpPr/>
          <p:nvPr userDrawn="1"/>
        </p:nvSpPr>
        <p:spPr>
          <a:xfrm>
            <a:off x="0"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8DDB45F-071C-20A5-6B61-A8608DB28B3C}"/>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142031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descr="A picture containing indoor, open, sitting, building&#10;&#10;Description automatically generated">
            <a:extLst>
              <a:ext uri="{FF2B5EF4-FFF2-40B4-BE49-F238E27FC236}">
                <a16:creationId xmlns:a16="http://schemas.microsoft.com/office/drawing/2014/main" id="{777D7A96-6ECB-5045-BA27-4CF2F432DEC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r="-52"/>
          <a:stretch/>
        </p:blipFill>
        <p:spPr>
          <a:xfrm>
            <a:off x="0" y="-1"/>
            <a:ext cx="12191998" cy="6858001"/>
          </a:xfrm>
          <a:prstGeom prst="rect">
            <a:avLst/>
          </a:prstGeom>
        </p:spPr>
      </p:pic>
      <p:sp>
        <p:nvSpPr>
          <p:cNvPr id="6" name="Rectangle 5">
            <a:extLst>
              <a:ext uri="{FF2B5EF4-FFF2-40B4-BE49-F238E27FC236}">
                <a16:creationId xmlns:a16="http://schemas.microsoft.com/office/drawing/2014/main" id="{7AD6E765-BE56-FAB0-0706-F4A062DAC275}"/>
              </a:ext>
            </a:extLst>
          </p:cNvPr>
          <p:cNvSpPr/>
          <p:nvPr userDrawn="1"/>
        </p:nvSpPr>
        <p:spPr>
          <a:xfrm>
            <a:off x="-2"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18DF2A0-EBA2-E960-9D7E-CE2A1052D243}"/>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024072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1">
            <a:extLst>
              <a:ext uri="{FF2B5EF4-FFF2-40B4-BE49-F238E27FC236}">
                <a16:creationId xmlns:a16="http://schemas.microsoft.com/office/drawing/2014/main" id="{AE9DF784-4D96-CDE4-F11F-3BE91C0ED6D3}"/>
              </a:ext>
            </a:extLst>
          </p:cNvPr>
          <p:cNvSpPr/>
          <p:nvPr userDrawn="1"/>
        </p:nvSpPr>
        <p:spPr>
          <a:xfrm rot="1314683">
            <a:off x="3352896" y="5376927"/>
            <a:ext cx="3657600" cy="845255"/>
          </a:xfrm>
          <a:custGeom>
            <a:avLst/>
            <a:gdLst>
              <a:gd name="connsiteX0" fmla="*/ 0 w 3657600"/>
              <a:gd name="connsiteY0" fmla="*/ 0 h 833833"/>
              <a:gd name="connsiteX1" fmla="*/ 3657600 w 3657600"/>
              <a:gd name="connsiteY1" fmla="*/ 0 h 833833"/>
              <a:gd name="connsiteX2" fmla="*/ 3657600 w 3657600"/>
              <a:gd name="connsiteY2" fmla="*/ 833833 h 833833"/>
              <a:gd name="connsiteX3" fmla="*/ 0 w 3657600"/>
              <a:gd name="connsiteY3" fmla="*/ 833833 h 833833"/>
              <a:gd name="connsiteX4" fmla="*/ 0 w 3657600"/>
              <a:gd name="connsiteY4" fmla="*/ 0 h 833833"/>
              <a:gd name="connsiteX0" fmla="*/ 0 w 3657600"/>
              <a:gd name="connsiteY0" fmla="*/ 11422 h 845255"/>
              <a:gd name="connsiteX1" fmla="*/ 2628302 w 3657600"/>
              <a:gd name="connsiteY1" fmla="*/ 0 h 845255"/>
              <a:gd name="connsiteX2" fmla="*/ 3657600 w 3657600"/>
              <a:gd name="connsiteY2" fmla="*/ 845255 h 845255"/>
              <a:gd name="connsiteX3" fmla="*/ 0 w 3657600"/>
              <a:gd name="connsiteY3" fmla="*/ 845255 h 845255"/>
              <a:gd name="connsiteX4" fmla="*/ 0 w 3657600"/>
              <a:gd name="connsiteY4" fmla="*/ 11422 h 84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845255">
                <a:moveTo>
                  <a:pt x="0" y="11422"/>
                </a:moveTo>
                <a:lnTo>
                  <a:pt x="2628302" y="0"/>
                </a:lnTo>
                <a:lnTo>
                  <a:pt x="3657600" y="845255"/>
                </a:lnTo>
                <a:lnTo>
                  <a:pt x="0" y="845255"/>
                </a:lnTo>
                <a:lnTo>
                  <a:pt x="0" y="11422"/>
                </a:lnTo>
                <a:close/>
              </a:path>
            </a:pathLst>
          </a:custGeom>
          <a:gradFill flip="none" rotWithShape="1">
            <a:gsLst>
              <a:gs pos="0">
                <a:schemeClr val="tx2"/>
              </a:gs>
              <a:gs pos="64000">
                <a:schemeClr val="accent5">
                  <a:lumMod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D7E40B8-EAAD-7DDE-8D31-EE8BBAEC193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b="-116"/>
          <a:stretch/>
        </p:blipFill>
        <p:spPr>
          <a:xfrm>
            <a:off x="0" y="0"/>
            <a:ext cx="6096000" cy="6858000"/>
          </a:xfrm>
          <a:prstGeom prst="rect">
            <a:avLst/>
          </a:prstGeom>
        </p:spPr>
      </p:pic>
      <p:sp>
        <p:nvSpPr>
          <p:cNvPr id="5" name="Isosceles Triangle 4">
            <a:extLst>
              <a:ext uri="{FF2B5EF4-FFF2-40B4-BE49-F238E27FC236}">
                <a16:creationId xmlns:a16="http://schemas.microsoft.com/office/drawing/2014/main" id="{DC217CC5-FF1E-ED11-6BB6-C566083C7636}"/>
              </a:ext>
            </a:extLst>
          </p:cNvPr>
          <p:cNvSpPr/>
          <p:nvPr userDrawn="1"/>
        </p:nvSpPr>
        <p:spPr>
          <a:xfrm rot="10800000" flipH="1" flipV="1">
            <a:off x="0" y="4178443"/>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3CE4D6D5-813D-6F2F-1F0F-FEB37FCE2E2C}"/>
              </a:ext>
            </a:extLst>
          </p:cNvPr>
          <p:cNvSpPr>
            <a:spLocks noGrp="1"/>
          </p:cNvSpPr>
          <p:nvPr>
            <p:ph type="title" hasCustomPrompt="1"/>
          </p:nvPr>
        </p:nvSpPr>
        <p:spPr>
          <a:xfrm>
            <a:off x="6446201" y="584091"/>
            <a:ext cx="5472530" cy="1043261"/>
          </a:xfrm>
          <a:prstGeom prst="rect">
            <a:avLst/>
          </a:prstGeom>
        </p:spPr>
        <p:txBody>
          <a:bodyPr anchor="ctr"/>
          <a:lstStyle>
            <a:lvl1pP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3">
            <a:extLst>
              <a:ext uri="{FF2B5EF4-FFF2-40B4-BE49-F238E27FC236}">
                <a16:creationId xmlns:a16="http://schemas.microsoft.com/office/drawing/2014/main" id="{933BFAB7-B314-FDFC-7911-B907A150BDDC}"/>
              </a:ext>
            </a:extLst>
          </p:cNvPr>
          <p:cNvSpPr>
            <a:spLocks noGrp="1"/>
          </p:cNvSpPr>
          <p:nvPr>
            <p:ph type="body" sz="quarter" idx="11"/>
          </p:nvPr>
        </p:nvSpPr>
        <p:spPr>
          <a:xfrm>
            <a:off x="6446201" y="1829543"/>
            <a:ext cx="5472530" cy="3976252"/>
          </a:xfrm>
          <a:prstGeom prst="rect">
            <a:avLst/>
          </a:prstGeom>
        </p:spPr>
        <p:txBody>
          <a:bodyPr/>
          <a:lstStyle>
            <a:lvl1pPr marL="0" indent="0">
              <a:lnSpc>
                <a:spcPct val="150000"/>
              </a:lnSpc>
              <a:buNone/>
              <a:defRPr sz="2800">
                <a:latin typeface="Calibri" panose="020F0502020204030204" pitchFamily="34" charset="0"/>
                <a:cs typeface="Calibri" panose="020F0502020204030204" pitchFamily="34" charset="0"/>
              </a:defRPr>
            </a:lvl1pPr>
            <a:lvl2pPr>
              <a:lnSpc>
                <a:spcPct val="150000"/>
              </a:lnSpc>
              <a:defRPr sz="2400">
                <a:latin typeface="Calibri" panose="020F0502020204030204" pitchFamily="34" charset="0"/>
                <a:cs typeface="Calibri" panose="020F0502020204030204" pitchFamily="34" charset="0"/>
              </a:defRPr>
            </a:lvl2pPr>
            <a:lvl3pPr>
              <a:lnSpc>
                <a:spcPct val="150000"/>
              </a:lnSpc>
              <a:defRPr sz="2000">
                <a:latin typeface="Calibri" panose="020F0502020204030204" pitchFamily="34" charset="0"/>
                <a:cs typeface="Calibri" panose="020F0502020204030204" pitchFamily="34" charset="0"/>
              </a:defRPr>
            </a:lvl3pPr>
            <a:lvl4pPr>
              <a:lnSpc>
                <a:spcPct val="150000"/>
              </a:lnSpc>
              <a:defRPr sz="1600">
                <a:latin typeface="Calibri" panose="020F0502020204030204" pitchFamily="34" charset="0"/>
                <a:cs typeface="Calibri" panose="020F0502020204030204" pitchFamily="34" charset="0"/>
              </a:defRPr>
            </a:lvl4pPr>
            <a:lvl5pPr>
              <a:lnSpc>
                <a:spcPct val="150000"/>
              </a:lnSpc>
              <a:defRPr sz="16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5">
            <a:extLst>
              <a:ext uri="{FF2B5EF4-FFF2-40B4-BE49-F238E27FC236}">
                <a16:creationId xmlns:a16="http://schemas.microsoft.com/office/drawing/2014/main" id="{6AFD5B74-B116-F92E-E80F-F5FC802F3430}"/>
              </a:ext>
            </a:extLst>
          </p:cNvPr>
          <p:cNvSpPr>
            <a:spLocks noGrp="1"/>
          </p:cNvSpPr>
          <p:nvPr>
            <p:ph type="body" sz="quarter" idx="12"/>
          </p:nvPr>
        </p:nvSpPr>
        <p:spPr>
          <a:xfrm>
            <a:off x="288924" y="5685228"/>
            <a:ext cx="2874690" cy="946150"/>
          </a:xfrm>
          <a:prstGeom prst="rect">
            <a:avLst/>
          </a:prstGeom>
        </p:spPr>
        <p:txBody>
          <a:bodyPr anchor="ctr"/>
          <a:lstStyle>
            <a:lvl1pPr marL="0" indent="0">
              <a:buNone/>
              <a:defRPr sz="2400">
                <a:solidFill>
                  <a:schemeClr val="bg1"/>
                </a:solidFill>
                <a:latin typeface="Arial" panose="020B0604020202020204" pitchFamily="34" charset="0"/>
                <a:cs typeface="Arial" panose="020B0604020202020204" pitchFamily="34" charset="0"/>
              </a:defRPr>
            </a:lvl1pPr>
            <a:lvl3pPr marL="914400" indent="0">
              <a:buNone/>
              <a:defRPr/>
            </a:lvl3pPr>
          </a:lstStyle>
          <a:p>
            <a:pPr lvl="0"/>
            <a:r>
              <a:rPr lang="en-US" dirty="0"/>
              <a:t>Click to edit Master text styles</a:t>
            </a:r>
          </a:p>
        </p:txBody>
      </p:sp>
    </p:spTree>
    <p:extLst>
      <p:ext uri="{BB962C8B-B14F-4D97-AF65-F5344CB8AC3E}">
        <p14:creationId xmlns:p14="http://schemas.microsoft.com/office/powerpoint/2010/main" val="410153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3D8CC83-7838-E3F7-B357-BE3D7B51B6A0}"/>
              </a:ext>
            </a:extLst>
          </p:cNvPr>
          <p:cNvSpPr>
            <a:spLocks noGrp="1"/>
          </p:cNvSpPr>
          <p:nvPr>
            <p:ph type="pic" sz="quarter" idx="10"/>
          </p:nvPr>
        </p:nvSpPr>
        <p:spPr>
          <a:xfrm>
            <a:off x="288924" y="304800"/>
            <a:ext cx="6096000" cy="3300248"/>
          </a:xfrm>
          <a:prstGeom prst="rect">
            <a:avLst/>
          </a:prstGeom>
        </p:spPr>
        <p:txBody>
          <a:bodyPr/>
          <a:lstStyle/>
          <a:p>
            <a:r>
              <a:rPr lang="en-US"/>
              <a:t>Click icon to add picture</a:t>
            </a:r>
          </a:p>
        </p:txBody>
      </p:sp>
      <p:sp>
        <p:nvSpPr>
          <p:cNvPr id="4" name="Isosceles Triangle 3">
            <a:extLst>
              <a:ext uri="{FF2B5EF4-FFF2-40B4-BE49-F238E27FC236}">
                <a16:creationId xmlns:a16="http://schemas.microsoft.com/office/drawing/2014/main" id="{AEA631F0-EE04-1F6A-AF0F-33F1DC326CE2}"/>
              </a:ext>
            </a:extLst>
          </p:cNvPr>
          <p:cNvSpPr/>
          <p:nvPr userDrawn="1"/>
        </p:nvSpPr>
        <p:spPr>
          <a:xfrm rot="10800000" flipH="1">
            <a:off x="0" y="-6958"/>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a:extLst>
              <a:ext uri="{FF2B5EF4-FFF2-40B4-BE49-F238E27FC236}">
                <a16:creationId xmlns:a16="http://schemas.microsoft.com/office/drawing/2014/main" id="{0101C6C7-DBBF-B235-1B21-229690336425}"/>
              </a:ext>
            </a:extLst>
          </p:cNvPr>
          <p:cNvSpPr>
            <a:spLocks noGrp="1"/>
          </p:cNvSpPr>
          <p:nvPr>
            <p:ph type="title" hasCustomPrompt="1"/>
          </p:nvPr>
        </p:nvSpPr>
        <p:spPr>
          <a:xfrm>
            <a:off x="288924" y="4549040"/>
            <a:ext cx="6096000" cy="1043261"/>
          </a:xfrm>
          <a:prstGeom prst="rect">
            <a:avLst/>
          </a:prstGeom>
        </p:spPr>
        <p:txBody>
          <a:bodyPr anchor="ctr"/>
          <a:lstStyle>
            <a:lvl1pP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13">
            <a:extLst>
              <a:ext uri="{FF2B5EF4-FFF2-40B4-BE49-F238E27FC236}">
                <a16:creationId xmlns:a16="http://schemas.microsoft.com/office/drawing/2014/main" id="{6AE6E579-63E3-352A-A48C-1F71E59D4873}"/>
              </a:ext>
            </a:extLst>
          </p:cNvPr>
          <p:cNvSpPr>
            <a:spLocks noGrp="1"/>
          </p:cNvSpPr>
          <p:nvPr>
            <p:ph type="body" sz="quarter" idx="11"/>
          </p:nvPr>
        </p:nvSpPr>
        <p:spPr>
          <a:xfrm>
            <a:off x="7031421" y="328315"/>
            <a:ext cx="4839904" cy="6303063"/>
          </a:xfrm>
          <a:prstGeom prst="rect">
            <a:avLst/>
          </a:prstGeom>
        </p:spPr>
        <p:txBody>
          <a:bodyPr/>
          <a:lstStyle>
            <a:lvl1pPr marL="0" indent="0">
              <a:lnSpc>
                <a:spcPct val="150000"/>
              </a:lnSpc>
              <a:buNone/>
              <a:defRPr sz="2800">
                <a:latin typeface="Calibri" panose="020F0502020204030204" pitchFamily="34" charset="0"/>
                <a:cs typeface="Calibri" panose="020F0502020204030204" pitchFamily="34" charset="0"/>
              </a:defRPr>
            </a:lvl1pPr>
            <a:lvl2pPr>
              <a:lnSpc>
                <a:spcPct val="150000"/>
              </a:lnSpc>
              <a:defRPr sz="2400">
                <a:latin typeface="Calibri" panose="020F0502020204030204" pitchFamily="34" charset="0"/>
                <a:cs typeface="Calibri" panose="020F0502020204030204" pitchFamily="34" charset="0"/>
              </a:defRPr>
            </a:lvl2pPr>
            <a:lvl3pPr>
              <a:lnSpc>
                <a:spcPct val="150000"/>
              </a:lnSpc>
              <a:defRPr sz="2000">
                <a:latin typeface="Calibri" panose="020F0502020204030204" pitchFamily="34" charset="0"/>
                <a:cs typeface="Calibri" panose="020F0502020204030204" pitchFamily="34" charset="0"/>
              </a:defRPr>
            </a:lvl3pPr>
            <a:lvl4pPr>
              <a:lnSpc>
                <a:spcPct val="150000"/>
              </a:lnSpc>
              <a:defRPr sz="1400"/>
            </a:lvl4pPr>
            <a:lvl5pPr>
              <a:lnSpc>
                <a:spcPct val="150000"/>
              </a:lnSpc>
              <a:defRPr sz="1400"/>
            </a:lvl5pPr>
          </a:lstStyle>
          <a:p>
            <a:pPr lvl="0"/>
            <a:r>
              <a:rPr lang="en-US" dirty="0"/>
              <a:t>Click to edit Master text styles</a:t>
            </a:r>
          </a:p>
          <a:p>
            <a:pPr lvl="1"/>
            <a:r>
              <a:rPr lang="en-US" dirty="0"/>
              <a:t>Second level</a:t>
            </a:r>
          </a:p>
          <a:p>
            <a:pPr lvl="2"/>
            <a:r>
              <a:rPr lang="en-US" dirty="0"/>
              <a:t>Third level</a:t>
            </a:r>
          </a:p>
        </p:txBody>
      </p:sp>
      <p:sp>
        <p:nvSpPr>
          <p:cNvPr id="7" name="Text Placeholder 15">
            <a:extLst>
              <a:ext uri="{FF2B5EF4-FFF2-40B4-BE49-F238E27FC236}">
                <a16:creationId xmlns:a16="http://schemas.microsoft.com/office/drawing/2014/main" id="{AC4E6B10-2454-C86A-5575-8CC831832FA6}"/>
              </a:ext>
            </a:extLst>
          </p:cNvPr>
          <p:cNvSpPr>
            <a:spLocks noGrp="1"/>
          </p:cNvSpPr>
          <p:nvPr>
            <p:ph type="body" sz="quarter" idx="12"/>
          </p:nvPr>
        </p:nvSpPr>
        <p:spPr>
          <a:xfrm>
            <a:off x="288923" y="5685228"/>
            <a:ext cx="6095999" cy="946150"/>
          </a:xfrm>
          <a:prstGeom prst="rect">
            <a:avLst/>
          </a:prstGeom>
        </p:spPr>
        <p:txBody>
          <a:bodyPr anchor="ctr"/>
          <a:lstStyle>
            <a:lvl1pPr marL="0" indent="0">
              <a:buNone/>
              <a:defRPr sz="2400">
                <a:solidFill>
                  <a:schemeClr val="accent4"/>
                </a:solidFill>
                <a:latin typeface="Arial" panose="020B0604020202020204" pitchFamily="34" charset="0"/>
                <a:cs typeface="Arial" panose="020B0604020202020204" pitchFamily="34" charset="0"/>
              </a:defRPr>
            </a:lvl1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37811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366878"/>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1F576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278235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36AAA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36AAA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3469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5C863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5C863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9840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577FFE-993A-12E3-9234-3F6506235E19}"/>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4" name="Content Placeholder 2">
            <a:extLst>
              <a:ext uri="{FF2B5EF4-FFF2-40B4-BE49-F238E27FC236}">
                <a16:creationId xmlns:a16="http://schemas.microsoft.com/office/drawing/2014/main" id="{48DC2E74-1C16-071C-BD1A-A874DAD43DBC}"/>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617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980D-1916-4926-BDF9-EF9B3A80EA6C}"/>
              </a:ext>
            </a:extLst>
          </p:cNvPr>
          <p:cNvSpPr>
            <a:spLocks noGrp="1"/>
          </p:cNvSpPr>
          <p:nvPr>
            <p:ph type="title"/>
          </p:nvPr>
        </p:nvSpPr>
        <p:spPr>
          <a:xfrm>
            <a:off x="838200" y="1233116"/>
            <a:ext cx="10515600" cy="469079"/>
          </a:xfrm>
        </p:spPr>
        <p:txBody>
          <a:bodyPr>
            <a:no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7BD7476-29D3-4E92-B317-67398AB0A7EE}"/>
              </a:ext>
            </a:extLst>
          </p:cNvPr>
          <p:cNvSpPr>
            <a:spLocks noGrp="1"/>
          </p:cNvSpPr>
          <p:nvPr>
            <p:ph idx="1"/>
          </p:nvPr>
        </p:nvSpPr>
        <p:spPr>
          <a:xfrm>
            <a:off x="838200" y="1913207"/>
            <a:ext cx="10515600" cy="426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88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1">
    <p:spTree>
      <p:nvGrpSpPr>
        <p:cNvPr id="1" name=""/>
        <p:cNvGrpSpPr/>
        <p:nvPr/>
      </p:nvGrpSpPr>
      <p:grpSpPr>
        <a:xfrm>
          <a:off x="0" y="0"/>
          <a:ext cx="0" cy="0"/>
          <a:chOff x="0" y="0"/>
          <a:chExt cx="0" cy="0"/>
        </a:xfrm>
      </p:grpSpPr>
      <p:pic>
        <p:nvPicPr>
          <p:cNvPr id="8" name="Picture 7" descr="A picture containing food, drawing&#10;&#10;Description automatically generated">
            <a:extLst>
              <a:ext uri="{FF2B5EF4-FFF2-40B4-BE49-F238E27FC236}">
                <a16:creationId xmlns:a16="http://schemas.microsoft.com/office/drawing/2014/main" id="{62EEF864-E76F-4104-AFC9-83044528776D}"/>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5695939" y="5766927"/>
            <a:ext cx="800121" cy="868682"/>
          </a:xfrm>
          <a:prstGeom prst="rect">
            <a:avLst/>
          </a:prstGeom>
        </p:spPr>
      </p:pic>
    </p:spTree>
    <p:extLst>
      <p:ext uri="{BB962C8B-B14F-4D97-AF65-F5344CB8AC3E}">
        <p14:creationId xmlns:p14="http://schemas.microsoft.com/office/powerpoint/2010/main" val="2419214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B84-B3FF-4061-8814-8B25BF9DCCC4}"/>
              </a:ext>
            </a:extLst>
          </p:cNvPr>
          <p:cNvSpPr>
            <a:spLocks noGrp="1"/>
          </p:cNvSpPr>
          <p:nvPr>
            <p:ph type="title" hasCustomPrompt="1"/>
          </p:nvPr>
        </p:nvSpPr>
        <p:spPr>
          <a:xfrm>
            <a:off x="838200" y="359590"/>
            <a:ext cx="10515600" cy="1325563"/>
          </a:xfrm>
          <a:prstGeom prst="rect">
            <a:avLst/>
          </a:prstGeom>
        </p:spPr>
        <p:txBody>
          <a:bodyPr>
            <a:normAutofit/>
          </a:bodyPr>
          <a:lstStyle>
            <a:lvl1pPr>
              <a:defRPr sz="4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3" name="Content Placeholder 2">
            <a:extLst>
              <a:ext uri="{FF2B5EF4-FFF2-40B4-BE49-F238E27FC236}">
                <a16:creationId xmlns:a16="http://schemas.microsoft.com/office/drawing/2014/main" id="{FA40F572-C1C1-4780-89E5-E04BB1D80FA6}"/>
              </a:ext>
            </a:extLst>
          </p:cNvPr>
          <p:cNvSpPr>
            <a:spLocks noGrp="1"/>
          </p:cNvSpPr>
          <p:nvPr>
            <p:ph sz="half" idx="1" hasCustomPrompt="1"/>
          </p:nvPr>
        </p:nvSpPr>
        <p:spPr>
          <a:xfrm>
            <a:off x="838200" y="1825625"/>
            <a:ext cx="5181600"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20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87365CF-2412-41D3-97B9-6930B69B7996}"/>
              </a:ext>
            </a:extLst>
          </p:cNvPr>
          <p:cNvSpPr>
            <a:spLocks noGrp="1"/>
          </p:cNvSpPr>
          <p:nvPr>
            <p:ph sz="half" idx="10" hasCustomPrompt="1"/>
          </p:nvPr>
        </p:nvSpPr>
        <p:spPr>
          <a:xfrm>
            <a:off x="6172202" y="1825625"/>
            <a:ext cx="5181600"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20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227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tx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tx1"/>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tx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tx1"/>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tx1"/>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Lst>
      </p:bldP>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D386-7DE0-41F0-8782-6630ACC1A3FF}"/>
              </a:ext>
            </a:extLst>
          </p:cNvPr>
          <p:cNvSpPr>
            <a:spLocks noGrp="1"/>
          </p:cNvSpPr>
          <p:nvPr>
            <p:ph type="title" hasCustomPrompt="1"/>
          </p:nvPr>
        </p:nvSpPr>
        <p:spPr>
          <a:xfrm>
            <a:off x="838200" y="2990254"/>
            <a:ext cx="10515600" cy="877491"/>
          </a:xfrm>
          <a:prstGeom prst="rect">
            <a:avLst/>
          </a:prstGeom>
        </p:spPr>
        <p:txBody>
          <a:bodyPr/>
          <a:lstStyle>
            <a:lvl1pPr algn="ctr">
              <a:defRPr sz="6000">
                <a:solidFill>
                  <a:srgbClr val="1C1B4A"/>
                </a:solidFill>
                <a:latin typeface="Arial" panose="020B0604020202020204" pitchFamily="34" charset="0"/>
                <a:cs typeface="Arial" panose="020B0604020202020204" pitchFamily="34" charset="0"/>
              </a:defRPr>
            </a:lvl1pPr>
          </a:lstStyle>
          <a:p>
            <a:r>
              <a:rPr lang="en-US" dirty="0"/>
              <a:t>CLICK TO EDIT TEXT</a:t>
            </a:r>
          </a:p>
        </p:txBody>
      </p:sp>
    </p:spTree>
    <p:extLst>
      <p:ext uri="{BB962C8B-B14F-4D97-AF65-F5344CB8AC3E}">
        <p14:creationId xmlns:p14="http://schemas.microsoft.com/office/powerpoint/2010/main" val="649911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52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5194-A067-4A11-B1E4-BC4B92CEEC06}"/>
              </a:ext>
            </a:extLst>
          </p:cNvPr>
          <p:cNvSpPr>
            <a:spLocks noGrp="1"/>
          </p:cNvSpPr>
          <p:nvPr>
            <p:ph type="title" hasCustomPrompt="1"/>
          </p:nvPr>
        </p:nvSpPr>
        <p:spPr>
          <a:xfrm>
            <a:off x="839788" y="457200"/>
            <a:ext cx="3932237" cy="1600200"/>
          </a:xfrm>
          <a:prstGeom prst="rect">
            <a:avLst/>
          </a:prstGeom>
        </p:spPr>
        <p:txBody>
          <a:bodyPr anchor="b"/>
          <a:lstStyle>
            <a:lvl1pPr algn="ctr">
              <a:defRPr sz="28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38B2CD95-C185-48ED-977E-87BFCEEA5818}"/>
              </a:ext>
            </a:extLst>
          </p:cNvPr>
          <p:cNvSpPr>
            <a:spLocks noGrp="1"/>
          </p:cNvSpPr>
          <p:nvPr>
            <p:ph type="body" sz="half" idx="2" hasCustomPrompt="1"/>
          </p:nvPr>
        </p:nvSpPr>
        <p:spPr>
          <a:xfrm>
            <a:off x="839788" y="2057400"/>
            <a:ext cx="3932237" cy="3811588"/>
          </a:xfrm>
          <a:prstGeom prst="rect">
            <a:avLst/>
          </a:prstGeom>
        </p:spPr>
        <p:txBody>
          <a:bodyPr/>
          <a:lstStyle>
            <a:lvl1pPr marL="0" indent="0">
              <a:lnSpc>
                <a:spcPct val="15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9" name="Content Placeholder 2">
            <a:extLst>
              <a:ext uri="{FF2B5EF4-FFF2-40B4-BE49-F238E27FC236}">
                <a16:creationId xmlns:a16="http://schemas.microsoft.com/office/drawing/2014/main" id="{0FEAADCD-7B64-45F9-930B-64E72CD5CF5E}"/>
              </a:ext>
            </a:extLst>
          </p:cNvPr>
          <p:cNvSpPr>
            <a:spLocks noGrp="1"/>
          </p:cNvSpPr>
          <p:nvPr>
            <p:ph sz="half" idx="11" hasCustomPrompt="1"/>
          </p:nvPr>
        </p:nvSpPr>
        <p:spPr>
          <a:xfrm>
            <a:off x="5183188" y="987425"/>
            <a:ext cx="6169024" cy="4881563"/>
          </a:xfrm>
          <a:prstGeom prst="rect">
            <a:avLst/>
          </a:prstGeom>
        </p:spPr>
        <p:txBody>
          <a:bodyPr>
            <a:normAutofit/>
          </a:bodyPr>
          <a:lstStyle>
            <a:lvl1pPr>
              <a:lnSpc>
                <a:spcPct val="150000"/>
              </a:lnSpc>
              <a:defRPr sz="2400">
                <a:solidFill>
                  <a:schemeClr val="accent1"/>
                </a:solidFill>
              </a:defRPr>
            </a:lvl1pPr>
            <a:lvl2pPr>
              <a:lnSpc>
                <a:spcPct val="150000"/>
              </a:lnSpc>
              <a:defRPr sz="2000">
                <a:solidFill>
                  <a:schemeClr val="accent1"/>
                </a:solidFill>
              </a:defRPr>
            </a:lvl2pPr>
            <a:lvl3pPr>
              <a:lnSpc>
                <a:spcPct val="150000"/>
              </a:lnSpc>
              <a:defRPr sz="18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9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subTnLst>
                                    <p:animClr clrSpc="rgb" dir="cw">
                                      <p:cBhvr override="childStyle">
                                        <p:cTn dur="1" fill="hold" display="0" masterRel="nextClick" afterEffect="1"/>
                                        <p:tgtEl>
                                          <p:spTgt spid="9">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3DF5AF-4B8B-4ADA-B0DC-2E8D9B9D4B9A}"/>
              </a:ext>
            </a:extLst>
          </p:cNvPr>
          <p:cNvSpPr>
            <a:spLocks noGrp="1"/>
          </p:cNvSpPr>
          <p:nvPr>
            <p:ph type="pic" idx="1"/>
          </p:nvPr>
        </p:nvSpPr>
        <p:spPr>
          <a:xfrm>
            <a:off x="0" y="0"/>
            <a:ext cx="61722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8C2056D7-C5F3-437F-A7FF-FA2B7C702048}"/>
              </a:ext>
            </a:extLst>
          </p:cNvPr>
          <p:cNvSpPr>
            <a:spLocks noGrp="1"/>
          </p:cNvSpPr>
          <p:nvPr>
            <p:ph type="title" hasCustomPrompt="1"/>
          </p:nvPr>
        </p:nvSpPr>
        <p:spPr>
          <a:xfrm>
            <a:off x="7250873" y="457200"/>
            <a:ext cx="3932237" cy="1600200"/>
          </a:xfrm>
          <a:prstGeom prst="rect">
            <a:avLst/>
          </a:prstGeom>
        </p:spPr>
        <p:txBody>
          <a:bodyPr anchor="b"/>
          <a:lstStyle>
            <a:lvl1pPr algn="ctr">
              <a:defRPr sz="28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5D952866-733D-45B9-A2CA-FC3D7745588D}"/>
              </a:ext>
            </a:extLst>
          </p:cNvPr>
          <p:cNvSpPr>
            <a:spLocks noGrp="1"/>
          </p:cNvSpPr>
          <p:nvPr>
            <p:ph type="body" sz="half" idx="2" hasCustomPrompt="1"/>
          </p:nvPr>
        </p:nvSpPr>
        <p:spPr>
          <a:xfrm>
            <a:off x="7250873" y="2057400"/>
            <a:ext cx="3932237" cy="3811588"/>
          </a:xfrm>
          <a:prstGeom prst="rect">
            <a:avLst/>
          </a:prstGeom>
        </p:spPr>
        <p:txBody>
          <a:bodyPr/>
          <a:lstStyle>
            <a:lvl1pPr marL="0" indent="0">
              <a:lnSpc>
                <a:spcPct val="15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Tree>
    <p:extLst>
      <p:ext uri="{BB962C8B-B14F-4D97-AF65-F5344CB8AC3E}">
        <p14:creationId xmlns:p14="http://schemas.microsoft.com/office/powerpoint/2010/main" val="3958800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clus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9265F8-B3CB-7047-977A-3E0195A6D403}"/>
              </a:ext>
            </a:extLst>
          </p:cNvPr>
          <p:cNvSpPr>
            <a:spLocks noGrp="1"/>
          </p:cNvSpPr>
          <p:nvPr>
            <p:ph type="ctrTitle" hasCustomPrompt="1"/>
          </p:nvPr>
        </p:nvSpPr>
        <p:spPr>
          <a:xfrm>
            <a:off x="824252" y="1094196"/>
            <a:ext cx="5105583" cy="2262841"/>
          </a:xfrm>
          <a:prstGeom prst="rect">
            <a:avLst/>
          </a:prstGeom>
        </p:spPr>
        <p:txBody>
          <a:bodyPr anchor="b">
            <a:normAutofit/>
          </a:bodyPr>
          <a:lstStyle>
            <a:lvl1pPr algn="l">
              <a:defRPr sz="44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CLOSING</a:t>
            </a:r>
          </a:p>
        </p:txBody>
      </p:sp>
      <p:sp>
        <p:nvSpPr>
          <p:cNvPr id="8" name="Subtitle 2">
            <a:extLst>
              <a:ext uri="{FF2B5EF4-FFF2-40B4-BE49-F238E27FC236}">
                <a16:creationId xmlns:a16="http://schemas.microsoft.com/office/drawing/2014/main" id="{7BB2DA29-554E-1E4E-9E67-5C84165418FF}"/>
              </a:ext>
            </a:extLst>
          </p:cNvPr>
          <p:cNvSpPr>
            <a:spLocks noGrp="1"/>
          </p:cNvSpPr>
          <p:nvPr>
            <p:ph type="subTitle" idx="1" hasCustomPrompt="1"/>
          </p:nvPr>
        </p:nvSpPr>
        <p:spPr>
          <a:xfrm>
            <a:off x="824253" y="3564803"/>
            <a:ext cx="5105584" cy="1578697"/>
          </a:xfrm>
          <a:prstGeom prst="rect">
            <a:avLst/>
          </a:prstGeom>
        </p:spPr>
        <p:txBody>
          <a:bodyPr/>
          <a:lstStyle>
            <a:lvl1pPr marL="0" indent="0" algn="l">
              <a:buNone/>
              <a:defRPr sz="2800" i="0">
                <a:solidFill>
                  <a:srgbClr val="CF682C"/>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Contact Info</a:t>
            </a:r>
          </a:p>
        </p:txBody>
      </p:sp>
      <p:sp>
        <p:nvSpPr>
          <p:cNvPr id="9" name="Oval 8">
            <a:extLst>
              <a:ext uri="{FF2B5EF4-FFF2-40B4-BE49-F238E27FC236}">
                <a16:creationId xmlns:a16="http://schemas.microsoft.com/office/drawing/2014/main" id="{E0F65B48-1852-4447-86A1-4924D3C67637}"/>
              </a:ext>
            </a:extLst>
          </p:cNvPr>
          <p:cNvSpPr/>
          <p:nvPr userDrawn="1"/>
        </p:nvSpPr>
        <p:spPr>
          <a:xfrm>
            <a:off x="6645529"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E68939-4BCD-F3B7-0738-98D6B7626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45528" y="633687"/>
            <a:ext cx="5361380" cy="5297045"/>
          </a:xfrm>
          <a:prstGeom prst="rect">
            <a:avLst/>
          </a:prstGeom>
        </p:spPr>
      </p:pic>
      <p:sp>
        <p:nvSpPr>
          <p:cNvPr id="4" name="Isosceles Triangle 9">
            <a:extLst>
              <a:ext uri="{FF2B5EF4-FFF2-40B4-BE49-F238E27FC236}">
                <a16:creationId xmlns:a16="http://schemas.microsoft.com/office/drawing/2014/main" id="{674136AC-6495-8D74-7B55-10142E9AAC69}"/>
              </a:ext>
            </a:extLst>
          </p:cNvPr>
          <p:cNvSpPr/>
          <p:nvPr userDrawn="1"/>
        </p:nvSpPr>
        <p:spPr>
          <a:xfrm>
            <a:off x="0" y="5793470"/>
            <a:ext cx="3377045" cy="1064530"/>
          </a:xfrm>
          <a:prstGeom prst="triangle">
            <a:avLst>
              <a:gd name="adj" fmla="val 0"/>
            </a:avLst>
          </a:prstGeom>
          <a:solidFill>
            <a:srgbClr val="1C1B4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54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ABB7-C37F-4505-B8AA-AA607DB8004E}"/>
              </a:ext>
            </a:extLst>
          </p:cNvPr>
          <p:cNvSpPr>
            <a:spLocks noGrp="1"/>
          </p:cNvSpPr>
          <p:nvPr>
            <p:ph type="title"/>
          </p:nvPr>
        </p:nvSpPr>
        <p:spPr>
          <a:xfrm>
            <a:off x="838200" y="1237960"/>
            <a:ext cx="10515600" cy="562709"/>
          </a:xfrm>
        </p:spPr>
        <p:txBody>
          <a:bodyPr>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428FD36-B28D-4BC1-A4D5-C040E416823F}"/>
              </a:ext>
            </a:extLst>
          </p:cNvPr>
          <p:cNvSpPr>
            <a:spLocks noGrp="1"/>
          </p:cNvSpPr>
          <p:nvPr>
            <p:ph sz="half" idx="1"/>
          </p:nvPr>
        </p:nvSpPr>
        <p:spPr>
          <a:xfrm>
            <a:off x="838200" y="1983546"/>
            <a:ext cx="5181600" cy="4193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D5A341C-FEA3-4635-B998-39CDFCCC7197}"/>
              </a:ext>
            </a:extLst>
          </p:cNvPr>
          <p:cNvSpPr>
            <a:spLocks noGrp="1"/>
          </p:cNvSpPr>
          <p:nvPr>
            <p:ph sz="half" idx="2"/>
          </p:nvPr>
        </p:nvSpPr>
        <p:spPr>
          <a:xfrm>
            <a:off x="6172200" y="1983545"/>
            <a:ext cx="5181600" cy="4193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021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9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2923036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2"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52462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Isosceles Triangle 16">
            <a:extLst>
              <a:ext uri="{FF2B5EF4-FFF2-40B4-BE49-F238E27FC236}">
                <a16:creationId xmlns:a16="http://schemas.microsoft.com/office/drawing/2014/main" id="{C42B1FDA-2B84-6045-AC9B-26E692016101}"/>
              </a:ext>
            </a:extLst>
          </p:cNvPr>
          <p:cNvSpPr/>
          <p:nvPr userDrawn="1"/>
        </p:nvSpPr>
        <p:spPr>
          <a:xfrm rot="10800000">
            <a:off x="1592493" y="-1"/>
            <a:ext cx="10607815" cy="5671335"/>
          </a:xfrm>
          <a:prstGeom prst="triangle">
            <a:avLst>
              <a:gd name="adj" fmla="val 0"/>
            </a:avLst>
          </a:prstGeom>
          <a:solidFill>
            <a:srgbClr val="1C1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2" name="Title 1">
            <a:extLst>
              <a:ext uri="{FF2B5EF4-FFF2-40B4-BE49-F238E27FC236}">
                <a16:creationId xmlns:a16="http://schemas.microsoft.com/office/drawing/2014/main" id="{CAADD805-4964-488A-8BD1-BBA60AF33E79}"/>
              </a:ext>
            </a:extLst>
          </p:cNvPr>
          <p:cNvSpPr>
            <a:spLocks noGrp="1"/>
          </p:cNvSpPr>
          <p:nvPr>
            <p:ph type="ctrTitle" hasCustomPrompt="1"/>
          </p:nvPr>
        </p:nvSpPr>
        <p:spPr>
          <a:xfrm>
            <a:off x="618926" y="2031001"/>
            <a:ext cx="5864068" cy="2262841"/>
          </a:xfrm>
          <a:prstGeom prst="rect">
            <a:avLst/>
          </a:prstGeom>
        </p:spPr>
        <p:txBody>
          <a:bodyPr anchor="b">
            <a:normAutofit/>
          </a:bodyPr>
          <a:lstStyle>
            <a:lvl1pPr algn="l">
              <a:defRPr sz="48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TITLE</a:t>
            </a:r>
          </a:p>
        </p:txBody>
      </p:sp>
      <p:sp>
        <p:nvSpPr>
          <p:cNvPr id="3" name="Subtitle 2">
            <a:extLst>
              <a:ext uri="{FF2B5EF4-FFF2-40B4-BE49-F238E27FC236}">
                <a16:creationId xmlns:a16="http://schemas.microsoft.com/office/drawing/2014/main" id="{271D43BA-963B-4C9D-AFE9-3851344FB2EF}"/>
              </a:ext>
            </a:extLst>
          </p:cNvPr>
          <p:cNvSpPr>
            <a:spLocks noGrp="1"/>
          </p:cNvSpPr>
          <p:nvPr>
            <p:ph type="subTitle" idx="1" hasCustomPrompt="1"/>
          </p:nvPr>
        </p:nvSpPr>
        <p:spPr>
          <a:xfrm>
            <a:off x="618926" y="4501608"/>
            <a:ext cx="5864069" cy="1309337"/>
          </a:xfrm>
          <a:prstGeom prst="rect">
            <a:avLst/>
          </a:prstGeom>
        </p:spPr>
        <p:txBody>
          <a:bodyPr/>
          <a:lstStyle>
            <a:lvl1pPr marL="0" indent="0" algn="l">
              <a:buNone/>
              <a:defRPr sz="2400" i="0">
                <a:solidFill>
                  <a:srgbClr val="CF682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Oval 6">
            <a:extLst>
              <a:ext uri="{FF2B5EF4-FFF2-40B4-BE49-F238E27FC236}">
                <a16:creationId xmlns:a16="http://schemas.microsoft.com/office/drawing/2014/main" id="{2498ED13-F7E4-E947-AA40-FE3ECB1580C6}"/>
              </a:ext>
            </a:extLst>
          </p:cNvPr>
          <p:cNvSpPr/>
          <p:nvPr userDrawn="1"/>
        </p:nvSpPr>
        <p:spPr>
          <a:xfrm>
            <a:off x="6645529"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680BB2-5E2E-7549-69A5-A280B32E72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45528" y="633687"/>
            <a:ext cx="5361380" cy="5297045"/>
          </a:xfrm>
          <a:prstGeom prst="rect">
            <a:avLst/>
          </a:prstGeom>
        </p:spPr>
      </p:pic>
    </p:spTree>
    <p:extLst>
      <p:ext uri="{BB962C8B-B14F-4D97-AF65-F5344CB8AC3E}">
        <p14:creationId xmlns:p14="http://schemas.microsoft.com/office/powerpoint/2010/main" val="90271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7FC684-9F15-B300-8C9F-B6345900645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76"/>
          <a:stretch/>
        </p:blipFill>
        <p:spPr>
          <a:xfrm>
            <a:off x="-10511"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p:nvPr userDrawn="1"/>
        </p:nvSpPr>
        <p:spPr>
          <a:xfrm rot="10800000">
            <a:off x="-10511" y="-5255"/>
            <a:ext cx="7556938"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a:off x="-10511" y="4550979"/>
            <a:ext cx="4955555" cy="2312276"/>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396751" y="467712"/>
            <a:ext cx="5005568" cy="1539764"/>
          </a:xfrm>
          <a:prstGeom prst="rect">
            <a:avLst/>
          </a:prstGeom>
        </p:spPr>
        <p:txBody>
          <a:bodyPr anchor="ctr">
            <a:normAutofit/>
          </a:bodyPr>
          <a:lstStyle>
            <a:lvl1pPr algn="l">
              <a:defRPr sz="48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396751" y="2119663"/>
            <a:ext cx="4141030" cy="613027"/>
          </a:xfrm>
          <a:prstGeom prst="rect">
            <a:avLst/>
          </a:prstGeom>
        </p:spPr>
        <p:txBody>
          <a:bodyPr anchor="ctr"/>
          <a:lstStyle>
            <a:lvl1pPr marL="0" indent="0" algn="l">
              <a:buNone/>
              <a:defRPr sz="2800" i="0" baseline="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1" y="5596466"/>
            <a:ext cx="3175000" cy="1058333"/>
          </a:xfrm>
          <a:prstGeom prst="rect">
            <a:avLst/>
          </a:prstGeom>
        </p:spPr>
      </p:pic>
    </p:spTree>
    <p:extLst>
      <p:ext uri="{BB962C8B-B14F-4D97-AF65-F5344CB8AC3E}">
        <p14:creationId xmlns:p14="http://schemas.microsoft.com/office/powerpoint/2010/main" val="278393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0F5CC-1D09-A734-ED45-298406CC6FC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flipH="1">
            <a:off x="-10511"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a:spLocks noGrp="1" noRot="1" noMove="1" noResize="1" noEditPoints="1" noAdjustHandles="1" noChangeArrowheads="1" noChangeShapeType="1"/>
          </p:cNvSpPr>
          <p:nvPr userDrawn="1"/>
        </p:nvSpPr>
        <p:spPr>
          <a:xfrm rot="10800000" flipH="1">
            <a:off x="4683702" y="0"/>
            <a:ext cx="7556938"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flipH="1">
            <a:off x="7285085" y="4556235"/>
            <a:ext cx="4955555" cy="2312276"/>
          </a:xfrm>
          <a:prstGeom prst="rtTriangle">
            <a:avLst/>
          </a:prstGeom>
          <a:solidFill>
            <a:srgbClr val="CF68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5805714" y="87294"/>
            <a:ext cx="6186091" cy="1539764"/>
          </a:xfrm>
          <a:prstGeom prst="rect">
            <a:avLst/>
          </a:prstGeom>
        </p:spPr>
        <p:txBody>
          <a:bodyPr anchor="ctr">
            <a:normAutofit/>
          </a:bodyPr>
          <a:lstStyle>
            <a:lvl1pPr algn="r">
              <a:defRPr sz="44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7850775" y="1907540"/>
            <a:ext cx="4141030" cy="613027"/>
          </a:xfrm>
          <a:prstGeom prst="rect">
            <a:avLst/>
          </a:prstGeom>
        </p:spPr>
        <p:txBody>
          <a:bodyPr anchor="ctr"/>
          <a:lstStyle>
            <a:lvl1pPr marL="0" indent="0" algn="r">
              <a:buNone/>
              <a:defRPr sz="2800" i="0" baseline="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4" name="Picture 13">
            <a:extLst>
              <a:ext uri="{FF2B5EF4-FFF2-40B4-BE49-F238E27FC236}">
                <a16:creationId xmlns:a16="http://schemas.microsoft.com/office/drawing/2014/main" id="{C75991D0-C3C4-0539-EBBD-E29E64DD013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58849" y="4752481"/>
            <a:ext cx="1943099" cy="1919782"/>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17000" y="5712373"/>
            <a:ext cx="3175000" cy="1058333"/>
          </a:xfrm>
          <a:prstGeom prst="rect">
            <a:avLst/>
          </a:prstGeom>
        </p:spPr>
      </p:pic>
    </p:spTree>
    <p:extLst>
      <p:ext uri="{BB962C8B-B14F-4D97-AF65-F5344CB8AC3E}">
        <p14:creationId xmlns:p14="http://schemas.microsoft.com/office/powerpoint/2010/main" val="35378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FB20D-A3CF-4CEA-9053-01712AA32DFD}"/>
              </a:ext>
            </a:extLst>
          </p:cNvPr>
          <p:cNvSpPr>
            <a:spLocks noGrp="1"/>
          </p:cNvSpPr>
          <p:nvPr>
            <p:ph type="title"/>
          </p:nvPr>
        </p:nvSpPr>
        <p:spPr>
          <a:xfrm>
            <a:off x="838200" y="1233112"/>
            <a:ext cx="10515600" cy="10515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169DC3-AE2A-42B7-9997-CA43DE9EF953}"/>
              </a:ext>
            </a:extLst>
          </p:cNvPr>
          <p:cNvSpPr>
            <a:spLocks noGrp="1"/>
          </p:cNvSpPr>
          <p:nvPr>
            <p:ph type="body" idx="1"/>
          </p:nvPr>
        </p:nvSpPr>
        <p:spPr>
          <a:xfrm>
            <a:off x="838200" y="2658429"/>
            <a:ext cx="10515600" cy="35185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43F5D55A-0511-941A-EAAC-1FB9D862CE6B}"/>
              </a:ext>
            </a:extLst>
          </p:cNvPr>
          <p:cNvPicPr/>
          <p:nvPr userDrawn="1"/>
        </p:nvPicPr>
        <p:blipFill rotWithShape="1">
          <a:blip r:embed="rId8"/>
          <a:srcRect l="40288" t="55151" r="40288" b="5432"/>
          <a:stretch/>
        </p:blipFill>
        <p:spPr bwMode="auto">
          <a:xfrm>
            <a:off x="1406677" y="-1825"/>
            <a:ext cx="1378776" cy="1106424"/>
          </a:xfrm>
          <a:prstGeom prst="rect">
            <a:avLst/>
          </a:prstGeom>
          <a:ln w="12700">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C8512B5-9FE2-225F-AA73-53EC8FB1CB40}"/>
              </a:ext>
            </a:extLst>
          </p:cNvPr>
          <p:cNvSpPr txBox="1"/>
          <p:nvPr userDrawn="1"/>
        </p:nvSpPr>
        <p:spPr>
          <a:xfrm>
            <a:off x="5532241" y="0"/>
            <a:ext cx="5303520" cy="110642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a:noFill/>
          </a:ln>
        </p:spPr>
        <p:txBody>
          <a:bodyPr wrap="square" rtlCol="0" anchor="ctr" anchorCtr="0">
            <a:spAutoFit/>
          </a:bodyPr>
          <a:lstStyle/>
          <a:p>
            <a:pPr algn="ctr"/>
            <a:r>
              <a:rPr lang="en-US" sz="4800" b="1" dirty="0">
                <a:ln w="22225">
                  <a:solidFill>
                    <a:schemeClr val="accent2"/>
                  </a:solidFill>
                  <a:prstDash val="solid"/>
                </a:ln>
                <a:latin typeface="Stencil" panose="040409050D0802020404" pitchFamily="82" charset="0"/>
              </a:rPr>
              <a:t>QUALITY SCHOOL</a:t>
            </a:r>
          </a:p>
        </p:txBody>
      </p:sp>
      <p:pic>
        <p:nvPicPr>
          <p:cNvPr id="7" name="Picture 6">
            <a:extLst>
              <a:ext uri="{FF2B5EF4-FFF2-40B4-BE49-F238E27FC236}">
                <a16:creationId xmlns:a16="http://schemas.microsoft.com/office/drawing/2014/main" id="{711BFA5A-0E2D-5B96-8F67-177AE858842D}"/>
              </a:ext>
            </a:extLst>
          </p:cNvPr>
          <p:cNvPicPr/>
          <p:nvPr userDrawn="1"/>
        </p:nvPicPr>
        <p:blipFill rotWithShape="1">
          <a:blip r:embed="rId9"/>
          <a:srcRect l="17693" t="54731" r="63076" b="5586"/>
          <a:stretch/>
        </p:blipFill>
        <p:spPr bwMode="auto">
          <a:xfrm>
            <a:off x="0" y="-680"/>
            <a:ext cx="1406677" cy="1097280"/>
          </a:xfrm>
          <a:prstGeom prst="rect">
            <a:avLst/>
          </a:prstGeom>
          <a:ln w="12700">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B52E19F-0D31-52D8-6707-5946CF2ECE93}"/>
              </a:ext>
            </a:extLst>
          </p:cNvPr>
          <p:cNvPicPr/>
          <p:nvPr userDrawn="1"/>
        </p:nvPicPr>
        <p:blipFill rotWithShape="1">
          <a:blip r:embed="rId9"/>
          <a:srcRect l="40309" t="54731" r="40461" b="5586"/>
          <a:stretch/>
        </p:blipFill>
        <p:spPr bwMode="auto">
          <a:xfrm>
            <a:off x="4156364" y="-1825"/>
            <a:ext cx="1386641" cy="1106424"/>
          </a:xfrm>
          <a:prstGeom prst="rect">
            <a:avLst/>
          </a:prstGeom>
          <a:ln w="12700">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70265AC0-FD7F-684A-6690-13AF716DA2FF}"/>
              </a:ext>
            </a:extLst>
          </p:cNvPr>
          <p:cNvPicPr/>
          <p:nvPr userDrawn="1"/>
        </p:nvPicPr>
        <p:blipFill rotWithShape="1">
          <a:blip r:embed="rId9"/>
          <a:srcRect l="63076" t="54731" r="17692" b="5586"/>
          <a:stretch/>
        </p:blipFill>
        <p:spPr bwMode="auto">
          <a:xfrm>
            <a:off x="2785453" y="-1825"/>
            <a:ext cx="1378776" cy="1106424"/>
          </a:xfrm>
          <a:prstGeom prst="rect">
            <a:avLst/>
          </a:prstGeom>
          <a:ln w="12700">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116AE9D-E7DA-1C11-4E21-DB84EAD18041}"/>
              </a:ext>
            </a:extLst>
          </p:cNvPr>
          <p:cNvSpPr/>
          <p:nvPr userDrawn="1"/>
        </p:nvSpPr>
        <p:spPr>
          <a:xfrm>
            <a:off x="0" y="1096600"/>
            <a:ext cx="12192001" cy="45719"/>
          </a:xfrm>
          <a:prstGeom prst="rect">
            <a:avLst/>
          </a:prstGeom>
          <a:solidFill>
            <a:srgbClr val="CD6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BEA7DE-8462-57D1-8D98-8CD2C3E452E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982417" y="13052"/>
            <a:ext cx="1071439" cy="1058582"/>
          </a:xfrm>
          <a:prstGeom prst="rect">
            <a:avLst/>
          </a:prstGeom>
        </p:spPr>
      </p:pic>
      <p:sp>
        <p:nvSpPr>
          <p:cNvPr id="18" name="Isosceles Triangle 9">
            <a:extLst>
              <a:ext uri="{FF2B5EF4-FFF2-40B4-BE49-F238E27FC236}">
                <a16:creationId xmlns:a16="http://schemas.microsoft.com/office/drawing/2014/main" id="{545F63D0-8CB0-5090-F389-C70DA88B1521}"/>
              </a:ext>
            </a:extLst>
          </p:cNvPr>
          <p:cNvSpPr/>
          <p:nvPr userDrawn="1"/>
        </p:nvSpPr>
        <p:spPr>
          <a:xfrm>
            <a:off x="0" y="5793470"/>
            <a:ext cx="3377045" cy="1064530"/>
          </a:xfrm>
          <a:prstGeom prst="triangle">
            <a:avLst>
              <a:gd name="adj" fmla="val 0"/>
            </a:avLst>
          </a:prstGeom>
          <a:solidFill>
            <a:schemeClr val="bg2">
              <a:lumMod val="25000"/>
              <a:alpha val="8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mn-cs"/>
            </a:endParaRPr>
          </a:p>
        </p:txBody>
      </p:sp>
      <p:pic>
        <p:nvPicPr>
          <p:cNvPr id="19" name="Picture 18" descr="Icon&#10;&#10;Description automatically generated">
            <a:extLst>
              <a:ext uri="{FF2B5EF4-FFF2-40B4-BE49-F238E27FC236}">
                <a16:creationId xmlns:a16="http://schemas.microsoft.com/office/drawing/2014/main" id="{D1F4CCBD-1688-EF57-4A22-EB4F45CF829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
        <p:nvSpPr>
          <p:cNvPr id="22" name="TextBox 21">
            <a:extLst>
              <a:ext uri="{FF2B5EF4-FFF2-40B4-BE49-F238E27FC236}">
                <a16:creationId xmlns:a16="http://schemas.microsoft.com/office/drawing/2014/main" id="{03D18C32-1E7B-DB2A-0C6D-249C54BB01A5}"/>
              </a:ext>
            </a:extLst>
          </p:cNvPr>
          <p:cNvSpPr txBox="1"/>
          <p:nvPr userDrawn="1"/>
        </p:nvSpPr>
        <p:spPr>
          <a:xfrm>
            <a:off x="9596418" y="6474541"/>
            <a:ext cx="2595582" cy="369332"/>
          </a:xfrm>
          <a:prstGeom prst="rect">
            <a:avLst/>
          </a:prstGeom>
          <a:noFill/>
        </p:spPr>
        <p:txBody>
          <a:bodyPr wrap="none" rtlCol="0">
            <a:spAutoFit/>
          </a:bodyPr>
          <a:lstStyle/>
          <a:p>
            <a:r>
              <a:rPr lang="en-US" dirty="0">
                <a:solidFill>
                  <a:schemeClr val="bg2">
                    <a:lumMod val="25000"/>
                  </a:schemeClr>
                </a:solidFill>
              </a:rPr>
              <a:t>CONCRETEPIPE.ORG</a:t>
            </a:r>
          </a:p>
        </p:txBody>
      </p:sp>
    </p:spTree>
    <p:extLst>
      <p:ext uri="{BB962C8B-B14F-4D97-AF65-F5344CB8AC3E}">
        <p14:creationId xmlns:p14="http://schemas.microsoft.com/office/powerpoint/2010/main" val="3206277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 id="2147483657"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9DC11-2B2C-4699-3522-E5BA2BA6C11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1276286" y="5994153"/>
            <a:ext cx="776014" cy="766702"/>
          </a:xfrm>
          <a:prstGeom prst="rect">
            <a:avLst/>
          </a:prstGeom>
        </p:spPr>
      </p:pic>
    </p:spTree>
    <p:extLst>
      <p:ext uri="{BB962C8B-B14F-4D97-AF65-F5344CB8AC3E}">
        <p14:creationId xmlns:p14="http://schemas.microsoft.com/office/powerpoint/2010/main" val="322197515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w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video" Target="../media/media3.mp4"/><Relationship Id="rId7" Type="http://schemas.openxmlformats.org/officeDocument/2006/relationships/video" Target="../media/media5.mp4"/><Relationship Id="rId12" Type="http://schemas.openxmlformats.org/officeDocument/2006/relationships/image" Target="../media/image54.png"/><Relationship Id="rId2" Type="http://schemas.microsoft.com/office/2007/relationships/media" Target="../media/media3.mp4"/><Relationship Id="rId1" Type="http://schemas.openxmlformats.org/officeDocument/2006/relationships/tags" Target="../tags/tag3.xml"/><Relationship Id="rId6" Type="http://schemas.microsoft.com/office/2007/relationships/media" Target="../media/media5.mp4"/><Relationship Id="rId11" Type="http://schemas.openxmlformats.org/officeDocument/2006/relationships/image" Target="../media/image53.png"/><Relationship Id="rId5" Type="http://schemas.openxmlformats.org/officeDocument/2006/relationships/video" Target="../media/media4.mp4"/><Relationship Id="rId10" Type="http://schemas.openxmlformats.org/officeDocument/2006/relationships/image" Target="../media/image52.png"/><Relationship Id="rId4" Type="http://schemas.microsoft.com/office/2007/relationships/media" Target="../media/media4.mp4"/><Relationship Id="rId9"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oleObject" Target="../embeddings/oleObject6.bin"/><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media/media1.mp4"/><Relationship Id="rId7" Type="http://schemas.openxmlformats.org/officeDocument/2006/relationships/notesSlide" Target="../notesSlides/notesSlide3.xm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slideLayout" Target="../slideLayouts/slideLayout4.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E258378-9FBF-754B-A799-A5CDDEAB8D66}"/>
              </a:ext>
            </a:extLst>
          </p:cNvPr>
          <p:cNvSpPr>
            <a:spLocks noGrp="1" noChangeArrowheads="1"/>
          </p:cNvSpPr>
          <p:nvPr>
            <p:ph type="ctrTitle"/>
          </p:nvPr>
        </p:nvSpPr>
        <p:spPr>
          <a:xfrm>
            <a:off x="207818" y="187036"/>
            <a:ext cx="6920345" cy="1820440"/>
          </a:xfrm>
        </p:spPr>
        <p:txBody>
          <a:bodyPr>
            <a:normAutofit fontScale="90000"/>
          </a:bodyPr>
          <a:lstStyle/>
          <a:p>
            <a:pPr eaLnBrk="1" hangingPunct="1"/>
            <a:r>
              <a:rPr lang="de-CH" altLang="en-US" dirty="0">
                <a:latin typeface="Arial" panose="020B0604020202020204" pitchFamily="34" charset="0"/>
                <a:cs typeface="Arial" panose="020B0604020202020204" pitchFamily="34" charset="0"/>
              </a:rPr>
              <a:t>INTRODUCTION TO SELF-CONSOLIDATING CONCRETE</a:t>
            </a:r>
          </a:p>
        </p:txBody>
      </p:sp>
      <p:sp>
        <p:nvSpPr>
          <p:cNvPr id="2" name="Subtitle 1">
            <a:extLst>
              <a:ext uri="{FF2B5EF4-FFF2-40B4-BE49-F238E27FC236}">
                <a16:creationId xmlns:a16="http://schemas.microsoft.com/office/drawing/2014/main" id="{3D859020-D955-70A1-2D08-F06BB49DD3B0}"/>
              </a:ext>
            </a:extLst>
          </p:cNvPr>
          <p:cNvSpPr>
            <a:spLocks noGrp="1"/>
          </p:cNvSpPr>
          <p:nvPr>
            <p:ph type="subTitle" idx="1"/>
          </p:nvPr>
        </p:nvSpPr>
        <p:spPr>
          <a:xfrm>
            <a:off x="396751" y="2983294"/>
            <a:ext cx="5546849" cy="613027"/>
          </a:xfrm>
        </p:spPr>
        <p:txBody>
          <a:bodyPr/>
          <a:lstStyle/>
          <a:p>
            <a:endParaRPr lang="en-US" dirty="0"/>
          </a:p>
        </p:txBody>
      </p:sp>
      <p:sp>
        <p:nvSpPr>
          <p:cNvPr id="14339" name="Text Box 4">
            <a:extLst>
              <a:ext uri="{FF2B5EF4-FFF2-40B4-BE49-F238E27FC236}">
                <a16:creationId xmlns:a16="http://schemas.microsoft.com/office/drawing/2014/main" id="{4F9B28CF-F096-CD47-8434-ED9DEF8874B2}"/>
              </a:ext>
            </a:extLst>
          </p:cNvPr>
          <p:cNvSpPr txBox="1">
            <a:spLocks noChangeArrowheads="1"/>
          </p:cNvSpPr>
          <p:nvPr/>
        </p:nvSpPr>
        <p:spPr bwMode="auto">
          <a:xfrm>
            <a:off x="6455570" y="3115866"/>
            <a:ext cx="136383"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7500" tIns="35100" rIns="67500" bIns="3510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1800"/>
          </a:p>
        </p:txBody>
      </p:sp>
    </p:spTree>
    <p:extLst>
      <p:ext uri="{BB962C8B-B14F-4D97-AF65-F5344CB8AC3E}">
        <p14:creationId xmlns:p14="http://schemas.microsoft.com/office/powerpoint/2010/main" val="3033101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1514764" y="1385625"/>
            <a:ext cx="8515350" cy="1325563"/>
          </a:xfrm>
        </p:spPr>
        <p:txBody>
          <a:bodyPr anchor="t"/>
          <a:lstStyle/>
          <a:p>
            <a:r>
              <a:rPr lang="en-US" altLang="en-US" dirty="0"/>
              <a:t>Viscosity</a:t>
            </a:r>
          </a:p>
        </p:txBody>
      </p:sp>
      <p:sp>
        <p:nvSpPr>
          <p:cNvPr id="27650" name="Rectangle 2"/>
          <p:cNvSpPr>
            <a:spLocks noGrp="1" noChangeArrowheads="1"/>
          </p:cNvSpPr>
          <p:nvPr>
            <p:ph idx="1"/>
          </p:nvPr>
        </p:nvSpPr>
        <p:spPr>
          <a:xfrm>
            <a:off x="1514765" y="1947862"/>
            <a:ext cx="3832529" cy="4351338"/>
          </a:xfrm>
        </p:spPr>
        <p:txBody>
          <a:bodyPr/>
          <a:lstStyle/>
          <a:p>
            <a:pPr marL="0" indent="0">
              <a:buNone/>
            </a:pPr>
            <a:r>
              <a:rPr lang="en-US" altLang="en-US" dirty="0"/>
              <a:t>The property of a material which resists change in the shape or arrangement of its elements during flow, and the measure thereof.</a:t>
            </a:r>
          </a:p>
          <a:p>
            <a:pPr marL="914400" lvl="2" indent="0">
              <a:buNone/>
            </a:pPr>
            <a:endParaRPr lang="en-US" altLang="en-US" dirty="0"/>
          </a:p>
          <a:p>
            <a:pPr marL="914400" lvl="2" indent="0">
              <a:buNone/>
            </a:pPr>
            <a:endParaRPr lang="en-US" altLang="en-US" dirty="0"/>
          </a:p>
          <a:p>
            <a:pPr marL="914400" lvl="2" indent="0">
              <a:buNone/>
            </a:pPr>
            <a:r>
              <a:rPr lang="en-US" altLang="en-US" dirty="0"/>
              <a:t>Cement and Concrete Terminology, ACI Publication SP-19</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20496" b="20496"/>
          <a:stretch>
            <a:fillRect/>
          </a:stretch>
        </p:blipFill>
        <p:spPr bwMode="auto">
          <a:xfrm>
            <a:off x="5916586" y="1947862"/>
            <a:ext cx="4053014" cy="245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90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0" y="1357425"/>
            <a:ext cx="8515350" cy="557206"/>
          </a:xfrm>
        </p:spPr>
        <p:txBody>
          <a:bodyPr anchor="t"/>
          <a:lstStyle/>
          <a:p>
            <a:r>
              <a:rPr lang="en-US" altLang="en-US" dirty="0"/>
              <a:t>Thixotropy</a:t>
            </a:r>
          </a:p>
        </p:txBody>
      </p:sp>
      <p:sp>
        <p:nvSpPr>
          <p:cNvPr id="84995" name="Rectangle 3"/>
          <p:cNvSpPr>
            <a:spLocks noGrp="1" noChangeArrowheads="1"/>
          </p:cNvSpPr>
          <p:nvPr>
            <p:ph type="body" idx="1"/>
          </p:nvPr>
        </p:nvSpPr>
        <p:spPr>
          <a:xfrm>
            <a:off x="2152650" y="1914631"/>
            <a:ext cx="7886700" cy="4263756"/>
          </a:xfrm>
        </p:spPr>
        <p:txBody>
          <a:bodyPr>
            <a:normAutofit/>
          </a:bodyPr>
          <a:lstStyle/>
          <a:p>
            <a:r>
              <a:rPr lang="en-US" altLang="en-US" dirty="0"/>
              <a:t>The tendency of a material to act as a semi-solid (gel) at rest and a fluid while in motion.</a:t>
            </a:r>
          </a:p>
          <a:p>
            <a:endParaRPr lang="en-US" altLang="en-US" dirty="0"/>
          </a:p>
          <a:p>
            <a:r>
              <a:rPr lang="en-US" altLang="en-US" dirty="0"/>
              <a:t>A material is said to have thixotropic properties when it exhibits a decrease in viscosity with time when the material is subjected to a constant shearing stress</a:t>
            </a:r>
          </a:p>
          <a:p>
            <a:endParaRPr lang="en-US" altLang="en-US" dirty="0"/>
          </a:p>
          <a:p>
            <a:pPr marL="0" indent="0">
              <a:buNone/>
            </a:pPr>
            <a:endParaRPr lang="en-US" altLang="en-US" dirty="0"/>
          </a:p>
        </p:txBody>
      </p:sp>
    </p:spTree>
    <p:extLst>
      <p:ext uri="{BB962C8B-B14F-4D97-AF65-F5344CB8AC3E}">
        <p14:creationId xmlns:p14="http://schemas.microsoft.com/office/powerpoint/2010/main" val="1580404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514763" y="1377182"/>
            <a:ext cx="7886700" cy="1103720"/>
          </a:xfrm>
        </p:spPr>
        <p:txBody>
          <a:bodyPr anchor="t">
            <a:normAutofit/>
          </a:bodyPr>
          <a:lstStyle/>
          <a:p>
            <a:r>
              <a:rPr lang="en-US" altLang="en-US" sz="2400" dirty="0"/>
              <a:t>Concrete Rheology</a:t>
            </a:r>
          </a:p>
        </p:txBody>
      </p:sp>
      <p:sp>
        <p:nvSpPr>
          <p:cNvPr id="1569795" name="Rectangle 3"/>
          <p:cNvSpPr>
            <a:spLocks noGrp="1" noChangeArrowheads="1"/>
          </p:cNvSpPr>
          <p:nvPr>
            <p:ph idx="4294967295"/>
          </p:nvPr>
        </p:nvSpPr>
        <p:spPr>
          <a:xfrm>
            <a:off x="1513177" y="1965758"/>
            <a:ext cx="4437063" cy="4352925"/>
          </a:xfrm>
        </p:spPr>
        <p:txBody>
          <a:bodyPr>
            <a:normAutofit fontScale="92500" lnSpcReduction="20000"/>
          </a:bodyPr>
          <a:lstStyle/>
          <a:p>
            <a:r>
              <a:rPr lang="en-US" dirty="0">
                <a:latin typeface="+mj-lt"/>
              </a:rPr>
              <a:t>The rheology of concrete is measured with a concrete rheometer, which determines the resistance of concrete </a:t>
            </a:r>
            <a:br>
              <a:rPr lang="en-US" dirty="0">
                <a:latin typeface="+mj-lt"/>
              </a:rPr>
            </a:br>
            <a:r>
              <a:rPr lang="en-US" dirty="0">
                <a:latin typeface="+mj-lt"/>
              </a:rPr>
              <a:t>to shear flow at various shear rates.</a:t>
            </a:r>
          </a:p>
          <a:p>
            <a:r>
              <a:rPr lang="en-US" dirty="0">
                <a:latin typeface="+mj-lt"/>
              </a:rPr>
              <a:t>Concrete rheology measurements are typically expressed in terms of the Bingham model, which is a function of:</a:t>
            </a:r>
          </a:p>
          <a:p>
            <a:pPr lvl="1"/>
            <a:r>
              <a:rPr lang="en-US" b="1" dirty="0">
                <a:latin typeface="+mj-lt"/>
              </a:rPr>
              <a:t>Yield stress: </a:t>
            </a:r>
            <a:r>
              <a:rPr lang="en-US" dirty="0">
                <a:latin typeface="+mj-lt"/>
              </a:rPr>
              <a:t>the minimum stress to initiate or maintain flow (related to slump)</a:t>
            </a:r>
          </a:p>
          <a:p>
            <a:pPr lvl="1"/>
            <a:r>
              <a:rPr lang="en-US" b="1" dirty="0">
                <a:latin typeface="+mj-lt"/>
              </a:rPr>
              <a:t>Plastic viscosity: </a:t>
            </a:r>
            <a:r>
              <a:rPr lang="en-US" dirty="0">
                <a:latin typeface="+mj-lt"/>
              </a:rPr>
              <a:t>the resistance to flow once yield stress is exceeded (related to stickiness)</a:t>
            </a:r>
          </a:p>
          <a:p>
            <a:r>
              <a:rPr lang="en-US" dirty="0">
                <a:latin typeface="+mj-lt"/>
              </a:rPr>
              <a:t>Concrete rheology provides many insights into concrete workability.</a:t>
            </a:r>
          </a:p>
          <a:p>
            <a:pPr lvl="1"/>
            <a:r>
              <a:rPr lang="en-US" dirty="0">
                <a:latin typeface="+mj-lt"/>
              </a:rPr>
              <a:t>Slump and slump flow are a function of concrete rheology.</a:t>
            </a:r>
          </a:p>
        </p:txBody>
      </p:sp>
      <p:sp>
        <p:nvSpPr>
          <p:cNvPr id="31748" name="Line 4"/>
          <p:cNvSpPr>
            <a:spLocks noChangeShapeType="1"/>
          </p:cNvSpPr>
          <p:nvPr/>
        </p:nvSpPr>
        <p:spPr bwMode="auto">
          <a:xfrm>
            <a:off x="6956713" y="3772334"/>
            <a:ext cx="0" cy="2427287"/>
          </a:xfrm>
          <a:prstGeom prst="line">
            <a:avLst/>
          </a:prstGeom>
          <a:noFill/>
          <a:ln w="38100">
            <a:solidFill>
              <a:srgbClr val="5F60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Line 5"/>
          <p:cNvSpPr>
            <a:spLocks noChangeShapeType="1"/>
          </p:cNvSpPr>
          <p:nvPr/>
        </p:nvSpPr>
        <p:spPr bwMode="auto">
          <a:xfrm>
            <a:off x="6931313" y="6188508"/>
            <a:ext cx="2635250" cy="0"/>
          </a:xfrm>
          <a:prstGeom prst="line">
            <a:avLst/>
          </a:prstGeom>
          <a:noFill/>
          <a:ln w="38100">
            <a:solidFill>
              <a:srgbClr val="5F60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0" name="Line 6"/>
          <p:cNvSpPr>
            <a:spLocks noChangeShapeType="1"/>
          </p:cNvSpPr>
          <p:nvPr/>
        </p:nvSpPr>
        <p:spPr bwMode="auto">
          <a:xfrm flipV="1">
            <a:off x="6956713" y="4516871"/>
            <a:ext cx="2370138" cy="8556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1" name="Rectangle 7"/>
          <p:cNvSpPr>
            <a:spLocks noChangeArrowheads="1"/>
          </p:cNvSpPr>
          <p:nvPr/>
        </p:nvSpPr>
        <p:spPr bwMode="auto">
          <a:xfrm>
            <a:off x="7077364" y="6226608"/>
            <a:ext cx="2667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5F6062"/>
                </a:solidFill>
                <a:cs typeface="Arial" panose="020B0604020202020204" pitchFamily="34" charset="0"/>
              </a:rPr>
              <a:t>Shear Rate,    (1/s)</a:t>
            </a:r>
            <a:endParaRPr lang="en-US" altLang="en-US" sz="2400">
              <a:solidFill>
                <a:srgbClr val="5F6062"/>
              </a:solidFill>
              <a:cs typeface="Arial" panose="020B0604020202020204" pitchFamily="34" charset="0"/>
            </a:endParaRPr>
          </a:p>
        </p:txBody>
      </p:sp>
      <p:sp>
        <p:nvSpPr>
          <p:cNvPr id="31752" name="Rectangle 8"/>
          <p:cNvSpPr>
            <a:spLocks noChangeArrowheads="1"/>
          </p:cNvSpPr>
          <p:nvPr/>
        </p:nvSpPr>
        <p:spPr bwMode="auto">
          <a:xfrm rot="-5400000">
            <a:off x="5298881" y="4827505"/>
            <a:ext cx="28902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5F6062"/>
                </a:solidFill>
                <a:cs typeface="Arial" panose="020B0604020202020204" pitchFamily="34" charset="0"/>
              </a:rPr>
              <a:t>Shear Stress,    (Pa)</a:t>
            </a:r>
            <a:endParaRPr lang="en-US" altLang="en-US" sz="2400">
              <a:solidFill>
                <a:srgbClr val="5F6062"/>
              </a:solidFill>
              <a:cs typeface="Arial" panose="020B0604020202020204" pitchFamily="34" charset="0"/>
            </a:endParaRPr>
          </a:p>
        </p:txBody>
      </p:sp>
      <p:pic>
        <p:nvPicPr>
          <p:cNvPr id="3175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r="71634" b="12903"/>
          <a:stretch>
            <a:fillRect/>
          </a:stretch>
        </p:blipFill>
        <p:spPr bwMode="auto">
          <a:xfrm rot="-5400000">
            <a:off x="6645564" y="4167621"/>
            <a:ext cx="1968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77335" t="4301"/>
          <a:stretch>
            <a:fillRect/>
          </a:stretch>
        </p:blipFill>
        <p:spPr bwMode="auto">
          <a:xfrm>
            <a:off x="8587077" y="6232959"/>
            <a:ext cx="142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3329" y="1100201"/>
            <a:ext cx="2830513"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AutoShape 12"/>
          <p:cNvSpPr>
            <a:spLocks noChangeArrowheads="1"/>
          </p:cNvSpPr>
          <p:nvPr/>
        </p:nvSpPr>
        <p:spPr bwMode="gray">
          <a:xfrm>
            <a:off x="8220363" y="3267012"/>
            <a:ext cx="381000" cy="537567"/>
          </a:xfrm>
          <a:prstGeom prst="downArrow">
            <a:avLst>
              <a:gd name="adj1" fmla="val 50000"/>
              <a:gd name="adj2" fmla="val 40000"/>
            </a:avLst>
          </a:pr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12700" cap="rnd" algn="ctr">
                <a:solidFill>
                  <a:srgbClr val="000000"/>
                </a:solidFill>
                <a:miter lim="800000"/>
                <a:headEnd/>
                <a:tailEnd/>
              </a14:hiddenLine>
            </a:ext>
          </a:extLst>
        </p:spPr>
        <p:txBody>
          <a:bodyPr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31757" name="Oval 13"/>
          <p:cNvSpPr>
            <a:spLocks noChangeArrowheads="1"/>
          </p:cNvSpPr>
          <p:nvPr/>
        </p:nvSpPr>
        <p:spPr bwMode="gray">
          <a:xfrm>
            <a:off x="7153563" y="4914589"/>
            <a:ext cx="259766" cy="649188"/>
          </a:xfrm>
          <a:prstGeom prst="ellipse">
            <a:avLst/>
          </a:prstGeom>
          <a:solidFill>
            <a:srgbClr val="004990"/>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31758" name="Oval 14"/>
          <p:cNvSpPr>
            <a:spLocks noChangeArrowheads="1"/>
          </p:cNvSpPr>
          <p:nvPr/>
        </p:nvSpPr>
        <p:spPr bwMode="gray">
          <a:xfrm>
            <a:off x="7629813" y="4743139"/>
            <a:ext cx="259766" cy="649188"/>
          </a:xfrm>
          <a:prstGeom prst="ellipse">
            <a:avLst/>
          </a:prstGeom>
          <a:solidFill>
            <a:srgbClr val="004990"/>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31759" name="Oval 15"/>
          <p:cNvSpPr>
            <a:spLocks noChangeArrowheads="1"/>
          </p:cNvSpPr>
          <p:nvPr/>
        </p:nvSpPr>
        <p:spPr bwMode="gray">
          <a:xfrm>
            <a:off x="8106063" y="4590739"/>
            <a:ext cx="259766" cy="649188"/>
          </a:xfrm>
          <a:prstGeom prst="ellipse">
            <a:avLst/>
          </a:prstGeom>
          <a:solidFill>
            <a:srgbClr val="004990"/>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31760" name="Oval 16"/>
          <p:cNvSpPr>
            <a:spLocks noChangeArrowheads="1"/>
          </p:cNvSpPr>
          <p:nvPr/>
        </p:nvSpPr>
        <p:spPr bwMode="gray">
          <a:xfrm>
            <a:off x="8582313" y="4438339"/>
            <a:ext cx="259766" cy="649188"/>
          </a:xfrm>
          <a:prstGeom prst="ellipse">
            <a:avLst/>
          </a:prstGeom>
          <a:solidFill>
            <a:srgbClr val="004990"/>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31761" name="Oval 17"/>
          <p:cNvSpPr>
            <a:spLocks noChangeArrowheads="1"/>
          </p:cNvSpPr>
          <p:nvPr/>
        </p:nvSpPr>
        <p:spPr bwMode="gray">
          <a:xfrm>
            <a:off x="9058563" y="4285939"/>
            <a:ext cx="259766" cy="649188"/>
          </a:xfrm>
          <a:prstGeom prst="ellipse">
            <a:avLst/>
          </a:prstGeom>
          <a:solidFill>
            <a:srgbClr val="004990"/>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31762" name="Text Box 18"/>
          <p:cNvSpPr txBox="1">
            <a:spLocks noChangeArrowheads="1"/>
          </p:cNvSpPr>
          <p:nvPr/>
        </p:nvSpPr>
        <p:spPr bwMode="gray">
          <a:xfrm>
            <a:off x="7916222" y="2973179"/>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b="1" dirty="0">
                <a:solidFill>
                  <a:schemeClr val="accent1"/>
                </a:solidFill>
              </a:rPr>
              <a:t>Results</a:t>
            </a:r>
          </a:p>
        </p:txBody>
      </p:sp>
      <p:sp>
        <p:nvSpPr>
          <p:cNvPr id="31763" name="Text Box 19"/>
          <p:cNvSpPr txBox="1">
            <a:spLocks noChangeArrowheads="1"/>
          </p:cNvSpPr>
          <p:nvPr/>
        </p:nvSpPr>
        <p:spPr bwMode="gray">
          <a:xfrm>
            <a:off x="7077363" y="4213659"/>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200" b="1">
                <a:solidFill>
                  <a:srgbClr val="5F6062"/>
                </a:solidFill>
              </a:rPr>
              <a:t>The Bingham Model</a:t>
            </a:r>
          </a:p>
        </p:txBody>
      </p:sp>
      <p:sp>
        <p:nvSpPr>
          <p:cNvPr id="31764" name="Line 20"/>
          <p:cNvSpPr>
            <a:spLocks noChangeShapeType="1"/>
          </p:cNvSpPr>
          <p:nvPr/>
        </p:nvSpPr>
        <p:spPr bwMode="gray">
          <a:xfrm flipH="1" flipV="1">
            <a:off x="7012276" y="5426508"/>
            <a:ext cx="304800" cy="304800"/>
          </a:xfrm>
          <a:prstGeom prst="line">
            <a:avLst/>
          </a:prstGeom>
          <a:noFill/>
          <a:ln w="12700" cap="rnd">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31765"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9764" y="4383521"/>
            <a:ext cx="1052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Line 22"/>
          <p:cNvSpPr>
            <a:spLocks noChangeShapeType="1"/>
          </p:cNvSpPr>
          <p:nvPr/>
        </p:nvSpPr>
        <p:spPr bwMode="gray">
          <a:xfrm flipV="1">
            <a:off x="7479002" y="5197908"/>
            <a:ext cx="561975" cy="0"/>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67" name="Line 23"/>
          <p:cNvSpPr>
            <a:spLocks noChangeShapeType="1"/>
          </p:cNvSpPr>
          <p:nvPr/>
        </p:nvSpPr>
        <p:spPr bwMode="gray">
          <a:xfrm flipV="1">
            <a:off x="8040976" y="4983596"/>
            <a:ext cx="0" cy="200025"/>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68" name="Text Box 24"/>
          <p:cNvSpPr txBox="1">
            <a:spLocks noChangeArrowheads="1"/>
          </p:cNvSpPr>
          <p:nvPr/>
        </p:nvSpPr>
        <p:spPr bwMode="gray">
          <a:xfrm>
            <a:off x="8037801" y="4942321"/>
            <a:ext cx="2552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200">
                <a:solidFill>
                  <a:srgbClr val="5F6062"/>
                </a:solidFill>
              </a:rPr>
              <a:t>slope = plastic viscosity (</a:t>
            </a:r>
            <a:r>
              <a:rPr lang="en-US" altLang="en-US" sz="1200">
                <a:solidFill>
                  <a:srgbClr val="5F6062"/>
                </a:solidFill>
                <a:latin typeface="Symbol" panose="05050102010706020507" pitchFamily="18" charset="2"/>
              </a:rPr>
              <a:t>m</a:t>
            </a:r>
            <a:r>
              <a:rPr lang="en-US" altLang="en-US" sz="1200">
                <a:solidFill>
                  <a:srgbClr val="5F6062"/>
                </a:solidFill>
              </a:rPr>
              <a:t>)</a:t>
            </a:r>
          </a:p>
        </p:txBody>
      </p:sp>
      <p:sp>
        <p:nvSpPr>
          <p:cNvPr id="31769" name="Text Box 25"/>
          <p:cNvSpPr txBox="1">
            <a:spLocks noChangeArrowheads="1"/>
          </p:cNvSpPr>
          <p:nvPr/>
        </p:nvSpPr>
        <p:spPr bwMode="gray">
          <a:xfrm>
            <a:off x="7229763" y="5601134"/>
            <a:ext cx="243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200">
                <a:solidFill>
                  <a:srgbClr val="5F6062"/>
                </a:solidFill>
              </a:rPr>
              <a:t>intercept = yield stress (</a:t>
            </a:r>
            <a:r>
              <a:rPr lang="en-US" altLang="en-US" sz="1200">
                <a:solidFill>
                  <a:srgbClr val="5F6062"/>
                </a:solidFill>
                <a:latin typeface="Symbol" panose="05050102010706020507" pitchFamily="18" charset="2"/>
              </a:rPr>
              <a:t>t</a:t>
            </a:r>
            <a:r>
              <a:rPr lang="en-US" altLang="en-US" sz="1200" baseline="-25000">
                <a:solidFill>
                  <a:srgbClr val="5F6062"/>
                </a:solidFill>
              </a:rPr>
              <a:t>0</a:t>
            </a:r>
            <a:r>
              <a:rPr lang="en-US" altLang="en-US" sz="1200">
                <a:solidFill>
                  <a:srgbClr val="5F6062"/>
                </a:solidFill>
              </a:rPr>
              <a:t>)</a:t>
            </a:r>
          </a:p>
        </p:txBody>
      </p:sp>
      <p:sp>
        <p:nvSpPr>
          <p:cNvPr id="31770" name="Text Box 26"/>
          <p:cNvSpPr txBox="1">
            <a:spLocks noChangeArrowheads="1"/>
          </p:cNvSpPr>
          <p:nvPr/>
        </p:nvSpPr>
        <p:spPr bwMode="gray">
          <a:xfrm>
            <a:off x="7837777" y="3775508"/>
            <a:ext cx="2085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a:solidFill>
                  <a:srgbClr val="5F6062"/>
                </a:solidFill>
              </a:rPr>
              <a:t>Flow Curve</a:t>
            </a:r>
          </a:p>
        </p:txBody>
      </p:sp>
    </p:spTree>
    <p:extLst>
      <p:ext uri="{BB962C8B-B14F-4D97-AF65-F5344CB8AC3E}">
        <p14:creationId xmlns:p14="http://schemas.microsoft.com/office/powerpoint/2010/main" val="356505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31"/>
          <p:cNvGrpSpPr>
            <a:grpSpLocks/>
          </p:cNvGrpSpPr>
          <p:nvPr/>
        </p:nvGrpSpPr>
        <p:grpSpPr bwMode="auto">
          <a:xfrm>
            <a:off x="6901152" y="3145970"/>
            <a:ext cx="2931336" cy="2811193"/>
            <a:chOff x="720" y="1636"/>
            <a:chExt cx="1879" cy="1916"/>
          </a:xfrm>
        </p:grpSpPr>
        <p:pic>
          <p:nvPicPr>
            <p:cNvPr id="33798" name="Picture 32" descr="Sm-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656"/>
              <a:ext cx="1879" cy="189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799" name="Text Box 33"/>
            <p:cNvSpPr txBox="1">
              <a:spLocks noChangeArrowheads="1"/>
            </p:cNvSpPr>
            <p:nvPr/>
          </p:nvSpPr>
          <p:spPr bwMode="auto">
            <a:xfrm>
              <a:off x="720" y="1636"/>
              <a:ext cx="949"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a:lnSpc>
                  <a:spcPct val="90000"/>
                </a:lnSpc>
                <a:spcAft>
                  <a:spcPct val="25000"/>
                </a:spcAft>
                <a:buChar char="•"/>
                <a:defRPr sz="3200">
                  <a:solidFill>
                    <a:schemeClr val="tx1"/>
                  </a:solidFill>
                  <a:latin typeface="Arial" panose="020B0604020202020204" pitchFamily="34" charset="0"/>
                </a:defRPr>
              </a:lvl1pPr>
              <a:lvl2pPr marL="742950" indent="-285750" defTabSz="865188">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defTabSz="865188">
                <a:lnSpc>
                  <a:spcPct val="90000"/>
                </a:lnSpc>
                <a:spcAft>
                  <a:spcPct val="25000"/>
                </a:spcAft>
                <a:buChar char="•"/>
                <a:defRPr sz="2400">
                  <a:solidFill>
                    <a:schemeClr val="tx1"/>
                  </a:solidFill>
                  <a:latin typeface="Arial" panose="020B0604020202020204" pitchFamily="34" charset="0"/>
                </a:defRPr>
              </a:lvl3pPr>
              <a:lvl4pPr marL="1600200" indent="-228600" defTabSz="865188">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defTabSz="865188">
                <a:lnSpc>
                  <a:spcPct val="90000"/>
                </a:lnSpc>
                <a:spcAft>
                  <a:spcPct val="25000"/>
                </a:spcAft>
                <a:buChar char="•"/>
                <a:defRPr sz="2000">
                  <a:solidFill>
                    <a:schemeClr val="tx1"/>
                  </a:solidFill>
                  <a:latin typeface="Arial" panose="020B0604020202020204" pitchFamily="34" charset="0"/>
                </a:defRPr>
              </a:lvl5pPr>
              <a:lvl6pPr marL="25146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1500">
                  <a:solidFill>
                    <a:srgbClr val="FFFF00"/>
                  </a:solidFill>
                  <a:latin typeface="Times New Roman" panose="02020603050405020304" pitchFamily="18" charset="0"/>
                </a:rPr>
                <a:t>BLM Rheometer</a:t>
              </a:r>
            </a:p>
          </p:txBody>
        </p:sp>
      </p:grpSp>
      <p:graphicFrame>
        <p:nvGraphicFramePr>
          <p:cNvPr id="33797" name="Object 3"/>
          <p:cNvGraphicFramePr>
            <a:graphicFrameLocks noChangeAspect="1"/>
          </p:cNvGraphicFramePr>
          <p:nvPr>
            <p:extLst>
              <p:ext uri="{D42A27DB-BD31-4B8C-83A1-F6EECF244321}">
                <p14:modId xmlns:p14="http://schemas.microsoft.com/office/powerpoint/2010/main" val="4269141214"/>
              </p:ext>
            </p:extLst>
          </p:nvPr>
        </p:nvGraphicFramePr>
        <p:xfrm>
          <a:off x="2433374" y="3830236"/>
          <a:ext cx="2591205" cy="2126926"/>
        </p:xfrm>
        <a:graphic>
          <a:graphicData uri="http://schemas.openxmlformats.org/presentationml/2006/ole">
            <mc:AlternateContent xmlns:mc="http://schemas.openxmlformats.org/markup-compatibility/2006">
              <mc:Choice xmlns:v="urn:schemas-microsoft-com:vml" Requires="v">
                <p:oleObj name="Chart" r:id="rId4" imgW="2979725" imgH="3017764" progId="Excel.Chart.8">
                  <p:embed/>
                </p:oleObj>
              </mc:Choice>
              <mc:Fallback>
                <p:oleObj name="Chart" r:id="rId4" imgW="2979725" imgH="3017764" progId="Excel.Chart.8">
                  <p:embed/>
                  <p:pic>
                    <p:nvPicPr>
                      <p:cNvPr id="33797" name="Object 3"/>
                      <p:cNvPicPr>
                        <a:picLocks noChangeAspect="1" noChangeArrowheads="1"/>
                      </p:cNvPicPr>
                      <p:nvPr/>
                    </p:nvPicPr>
                    <p:blipFill>
                      <a:blip r:embed="rId5">
                        <a:extLst>
                          <a:ext uri="{28A0092B-C50C-407E-A947-70E740481C1C}">
                            <a14:useLocalDpi xmlns:a14="http://schemas.microsoft.com/office/drawing/2010/main" val="0"/>
                          </a:ext>
                        </a:extLst>
                      </a:blip>
                      <a:srcRect l="3462" t="18736" r="4475" b="5470"/>
                      <a:stretch>
                        <a:fillRect/>
                      </a:stretch>
                    </p:blipFill>
                    <p:spPr bwMode="auto">
                      <a:xfrm>
                        <a:off x="2433374" y="3830236"/>
                        <a:ext cx="2591205" cy="2126926"/>
                      </a:xfrm>
                      <a:prstGeom prst="rect">
                        <a:avLst/>
                      </a:prstGeom>
                      <a:noFill/>
                      <a:ln>
                        <a:noFill/>
                      </a:ln>
                      <a:effectLst/>
                    </p:spPr>
                  </p:pic>
                </p:oleObj>
              </mc:Fallback>
            </mc:AlternateContent>
          </a:graphicData>
        </a:graphic>
      </p:graphicFrame>
      <p:sp>
        <p:nvSpPr>
          <p:cNvPr id="2" name="Title 1"/>
          <p:cNvSpPr>
            <a:spLocks noGrp="1"/>
          </p:cNvSpPr>
          <p:nvPr>
            <p:ph type="title"/>
          </p:nvPr>
        </p:nvSpPr>
        <p:spPr>
          <a:xfrm>
            <a:off x="1496291" y="1349474"/>
            <a:ext cx="8515350" cy="1073562"/>
          </a:xfrm>
        </p:spPr>
        <p:txBody>
          <a:bodyPr anchor="t"/>
          <a:lstStyle/>
          <a:p>
            <a:r>
              <a:rPr lang="en-US" dirty="0"/>
              <a:t>Rheology – Targets for SCC Mixes</a:t>
            </a:r>
          </a:p>
        </p:txBody>
      </p:sp>
      <p:sp>
        <p:nvSpPr>
          <p:cNvPr id="3" name="Content Placeholder 2"/>
          <p:cNvSpPr>
            <a:spLocks noGrp="1"/>
          </p:cNvSpPr>
          <p:nvPr>
            <p:ph idx="1"/>
          </p:nvPr>
        </p:nvSpPr>
        <p:spPr>
          <a:xfrm>
            <a:off x="1496291" y="1886255"/>
            <a:ext cx="7886700" cy="2369030"/>
          </a:xfrm>
        </p:spPr>
        <p:txBody>
          <a:bodyPr>
            <a:normAutofit/>
          </a:bodyPr>
          <a:lstStyle/>
          <a:p>
            <a:r>
              <a:rPr lang="en-US" dirty="0"/>
              <a:t>Static YIELD STRESS (t</a:t>
            </a:r>
            <a:r>
              <a:rPr lang="en-US" baseline="-25000" dirty="0"/>
              <a:t>0</a:t>
            </a:r>
            <a:r>
              <a:rPr lang="en-US" dirty="0"/>
              <a:t>)</a:t>
            </a:r>
          </a:p>
          <a:p>
            <a:pPr lvl="1"/>
            <a:r>
              <a:rPr lang="en-US" dirty="0"/>
              <a:t>Low enough such that concrete will flow under own weight</a:t>
            </a:r>
          </a:p>
          <a:p>
            <a:r>
              <a:rPr lang="en-US" dirty="0"/>
              <a:t>VISCOSITY (m)</a:t>
            </a:r>
          </a:p>
          <a:p>
            <a:pPr lvl="1"/>
            <a:r>
              <a:rPr lang="en-US" dirty="0"/>
              <a:t>Low enough to allow flow,</a:t>
            </a:r>
          </a:p>
          <a:p>
            <a:pPr lvl="1"/>
            <a:r>
              <a:rPr lang="en-US" dirty="0"/>
              <a:t>High enough to prevent segregation </a:t>
            </a:r>
          </a:p>
        </p:txBody>
      </p:sp>
    </p:spTree>
    <p:extLst>
      <p:ext uri="{BB962C8B-B14F-4D97-AF65-F5344CB8AC3E}">
        <p14:creationId xmlns:p14="http://schemas.microsoft.com/office/powerpoint/2010/main" val="163348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2110323" y="1706107"/>
            <a:ext cx="4476750" cy="2778328"/>
          </a:xfrm>
          <a:prstGeom prst="rect">
            <a:avLst/>
          </a:prstGeom>
          <a:gradFill rotWithShape="0">
            <a:gsLst>
              <a:gs pos="0">
                <a:schemeClr val="bg2">
                  <a:gamma/>
                  <a:tint val="73725"/>
                  <a:invGamma/>
                </a:schemeClr>
              </a:gs>
              <a:gs pos="100000">
                <a:schemeClr val="bg2"/>
              </a:gs>
            </a:gsLst>
            <a:lin ang="2700000" scaled="1"/>
          </a:gradFill>
          <a:ln w="7620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p>
        </p:txBody>
      </p:sp>
      <p:grpSp>
        <p:nvGrpSpPr>
          <p:cNvPr id="37891" name="Group 3"/>
          <p:cNvGrpSpPr>
            <a:grpSpLocks/>
          </p:cNvGrpSpPr>
          <p:nvPr/>
        </p:nvGrpSpPr>
        <p:grpSpPr bwMode="auto">
          <a:xfrm>
            <a:off x="3619170" y="1736832"/>
            <a:ext cx="2475778" cy="1436329"/>
            <a:chOff x="1767" y="2544"/>
            <a:chExt cx="2256" cy="1440"/>
          </a:xfrm>
        </p:grpSpPr>
        <p:sp>
          <p:nvSpPr>
            <p:cNvPr id="37915" name="Line 4"/>
            <p:cNvSpPr>
              <a:spLocks noChangeShapeType="1"/>
            </p:cNvSpPr>
            <p:nvPr/>
          </p:nvSpPr>
          <p:spPr bwMode="auto">
            <a:xfrm>
              <a:off x="1776" y="2544"/>
              <a:ext cx="0" cy="144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6" name="Line 5"/>
            <p:cNvSpPr>
              <a:spLocks noChangeShapeType="1"/>
            </p:cNvSpPr>
            <p:nvPr/>
          </p:nvSpPr>
          <p:spPr bwMode="auto">
            <a:xfrm>
              <a:off x="1767" y="3975"/>
              <a:ext cx="225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892" name="Text Box 6"/>
          <p:cNvSpPr txBox="1">
            <a:spLocks noChangeArrowheads="1"/>
          </p:cNvSpPr>
          <p:nvPr/>
        </p:nvSpPr>
        <p:spPr bwMode="auto">
          <a:xfrm>
            <a:off x="1996128" y="1755651"/>
            <a:ext cx="1198322"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r" eaLnBrk="1" hangingPunct="1">
              <a:lnSpc>
                <a:spcPct val="100000"/>
              </a:lnSpc>
              <a:spcAft>
                <a:spcPct val="0"/>
              </a:spcAft>
              <a:buFontTx/>
              <a:buNone/>
            </a:pPr>
            <a:r>
              <a:rPr lang="en-US" altLang="en-US" sz="1100" b="1" dirty="0">
                <a:solidFill>
                  <a:srgbClr val="A50021"/>
                </a:solidFill>
              </a:rPr>
              <a:t>Low Flow</a:t>
            </a:r>
          </a:p>
          <a:p>
            <a:pPr algn="r" eaLnBrk="1" hangingPunct="1">
              <a:lnSpc>
                <a:spcPct val="100000"/>
              </a:lnSpc>
              <a:spcAft>
                <a:spcPct val="0"/>
              </a:spcAft>
              <a:buFontTx/>
              <a:buNone/>
            </a:pPr>
            <a:r>
              <a:rPr lang="en-US" altLang="en-US" sz="1100" b="1" dirty="0">
                <a:solidFill>
                  <a:srgbClr val="A50021"/>
                </a:solidFill>
              </a:rPr>
              <a:t>More Stability</a:t>
            </a:r>
          </a:p>
        </p:txBody>
      </p:sp>
      <p:sp>
        <p:nvSpPr>
          <p:cNvPr id="37893" name="Text Box 7"/>
          <p:cNvSpPr txBox="1">
            <a:spLocks noChangeArrowheads="1"/>
          </p:cNvSpPr>
          <p:nvPr/>
        </p:nvSpPr>
        <p:spPr bwMode="auto">
          <a:xfrm>
            <a:off x="1970692" y="2898523"/>
            <a:ext cx="1223758"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r" eaLnBrk="1" hangingPunct="1">
              <a:lnSpc>
                <a:spcPct val="100000"/>
              </a:lnSpc>
              <a:spcAft>
                <a:spcPct val="0"/>
              </a:spcAft>
              <a:buFontTx/>
              <a:buNone/>
            </a:pPr>
            <a:r>
              <a:rPr lang="en-US" altLang="en-US" sz="1100" b="1" dirty="0">
                <a:solidFill>
                  <a:srgbClr val="A50021"/>
                </a:solidFill>
              </a:rPr>
              <a:t>High Flow</a:t>
            </a:r>
          </a:p>
          <a:p>
            <a:pPr algn="r" eaLnBrk="1" hangingPunct="1">
              <a:lnSpc>
                <a:spcPct val="100000"/>
              </a:lnSpc>
              <a:spcAft>
                <a:spcPct val="0"/>
              </a:spcAft>
              <a:buFontTx/>
              <a:buNone/>
            </a:pPr>
            <a:r>
              <a:rPr lang="en-US" altLang="en-US" sz="1100" b="1" dirty="0">
                <a:solidFill>
                  <a:srgbClr val="A50021"/>
                </a:solidFill>
              </a:rPr>
              <a:t>Less Stability</a:t>
            </a:r>
          </a:p>
        </p:txBody>
      </p:sp>
      <p:sp>
        <p:nvSpPr>
          <p:cNvPr id="37895" name="Text Box 9"/>
          <p:cNvSpPr txBox="1">
            <a:spLocks noChangeArrowheads="1"/>
          </p:cNvSpPr>
          <p:nvPr/>
        </p:nvSpPr>
        <p:spPr bwMode="auto">
          <a:xfrm rot="-5400000">
            <a:off x="5123077" y="3791707"/>
            <a:ext cx="1589087"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r" eaLnBrk="1" hangingPunct="1">
              <a:lnSpc>
                <a:spcPct val="100000"/>
              </a:lnSpc>
              <a:spcAft>
                <a:spcPct val="0"/>
              </a:spcAft>
              <a:buFontTx/>
              <a:buNone/>
            </a:pPr>
            <a:r>
              <a:rPr lang="en-US" altLang="en-US" sz="1100" b="1" dirty="0">
                <a:solidFill>
                  <a:srgbClr val="0000FF"/>
                </a:solidFill>
              </a:rPr>
              <a:t>Slow Flow</a:t>
            </a:r>
          </a:p>
          <a:p>
            <a:pPr algn="r" eaLnBrk="1" hangingPunct="1">
              <a:lnSpc>
                <a:spcPct val="100000"/>
              </a:lnSpc>
              <a:spcAft>
                <a:spcPct val="0"/>
              </a:spcAft>
              <a:buFontTx/>
              <a:buNone/>
            </a:pPr>
            <a:r>
              <a:rPr lang="en-US" altLang="en-US" sz="1100" b="1" dirty="0">
                <a:solidFill>
                  <a:srgbClr val="0000FF"/>
                </a:solidFill>
              </a:rPr>
              <a:t>More Stability</a:t>
            </a:r>
          </a:p>
        </p:txBody>
      </p:sp>
      <p:sp>
        <p:nvSpPr>
          <p:cNvPr id="37896" name="Text Box 10"/>
          <p:cNvSpPr txBox="1">
            <a:spLocks noChangeArrowheads="1"/>
          </p:cNvSpPr>
          <p:nvPr/>
        </p:nvSpPr>
        <p:spPr bwMode="auto">
          <a:xfrm>
            <a:off x="4017752" y="3292199"/>
            <a:ext cx="1769221"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1400" b="1" dirty="0">
                <a:solidFill>
                  <a:srgbClr val="0000FF"/>
                </a:solidFill>
              </a:rPr>
              <a:t>Plastic Viscosity</a:t>
            </a:r>
          </a:p>
        </p:txBody>
      </p:sp>
      <p:sp>
        <p:nvSpPr>
          <p:cNvPr id="37897" name="Text Box 11"/>
          <p:cNvSpPr txBox="1">
            <a:spLocks noChangeArrowheads="1"/>
          </p:cNvSpPr>
          <p:nvPr/>
        </p:nvSpPr>
        <p:spPr bwMode="auto">
          <a:xfrm rot="-5400000">
            <a:off x="2775325" y="2275173"/>
            <a:ext cx="1297298"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1400" b="1" dirty="0">
                <a:solidFill>
                  <a:srgbClr val="A50021"/>
                </a:solidFill>
              </a:rPr>
              <a:t>Yield Stress</a:t>
            </a:r>
          </a:p>
        </p:txBody>
      </p:sp>
      <p:grpSp>
        <p:nvGrpSpPr>
          <p:cNvPr id="3" name="Group 12"/>
          <p:cNvGrpSpPr>
            <a:grpSpLocks/>
          </p:cNvGrpSpPr>
          <p:nvPr/>
        </p:nvGrpSpPr>
        <p:grpSpPr bwMode="auto">
          <a:xfrm>
            <a:off x="2167473" y="2581023"/>
            <a:ext cx="2514600" cy="3892550"/>
            <a:chOff x="432" y="1409"/>
            <a:chExt cx="1584" cy="2452"/>
          </a:xfrm>
        </p:grpSpPr>
        <p:pic>
          <p:nvPicPr>
            <p:cNvPr id="37911" name="Picture 13" descr="20030502_Mix#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2799"/>
              <a:ext cx="1584" cy="10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12" name="Oval 14"/>
            <p:cNvSpPr>
              <a:spLocks noChangeArrowheads="1"/>
            </p:cNvSpPr>
            <p:nvPr/>
          </p:nvSpPr>
          <p:spPr bwMode="auto">
            <a:xfrm>
              <a:off x="1483" y="1409"/>
              <a:ext cx="240" cy="240"/>
            </a:xfrm>
            <a:prstGeom prst="ellipse">
              <a:avLst/>
            </a:prstGeom>
            <a:solidFill>
              <a:srgbClr val="FF0000"/>
            </a:solidFill>
            <a:ln w="9525">
              <a:solidFill>
                <a:schemeClr val="tx1"/>
              </a:solidFill>
              <a:round/>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cxnSp>
          <p:nvCxnSpPr>
            <p:cNvPr id="37913" name="AutoShape 15"/>
            <p:cNvCxnSpPr>
              <a:cxnSpLocks noChangeShapeType="1"/>
              <a:stCxn id="37912" idx="4"/>
              <a:endCxn id="37911" idx="0"/>
            </p:cNvCxnSpPr>
            <p:nvPr/>
          </p:nvCxnSpPr>
          <p:spPr bwMode="auto">
            <a:xfrm flipH="1">
              <a:off x="1224" y="1649"/>
              <a:ext cx="379" cy="115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37914" name="Text Box 16"/>
            <p:cNvSpPr txBox="1">
              <a:spLocks noChangeArrowheads="1"/>
            </p:cNvSpPr>
            <p:nvPr/>
          </p:nvSpPr>
          <p:spPr bwMode="auto">
            <a:xfrm>
              <a:off x="432" y="3532"/>
              <a:ext cx="12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2400" b="1">
                  <a:solidFill>
                    <a:srgbClr val="FF0000"/>
                  </a:solidFill>
                  <a:latin typeface="Times New Roman" panose="02020603050405020304" pitchFamily="18" charset="0"/>
                </a:rPr>
                <a:t>Unacceptable</a:t>
              </a:r>
            </a:p>
          </p:txBody>
        </p:sp>
      </p:grpSp>
      <p:grpSp>
        <p:nvGrpSpPr>
          <p:cNvPr id="4" name="Group 17"/>
          <p:cNvGrpSpPr>
            <a:grpSpLocks/>
          </p:cNvGrpSpPr>
          <p:nvPr/>
        </p:nvGrpSpPr>
        <p:grpSpPr bwMode="auto">
          <a:xfrm>
            <a:off x="4509036" y="2444499"/>
            <a:ext cx="2916238" cy="4029075"/>
            <a:chOff x="1907" y="1323"/>
            <a:chExt cx="1837" cy="2538"/>
          </a:xfrm>
        </p:grpSpPr>
        <p:pic>
          <p:nvPicPr>
            <p:cNvPr id="37907" name="Picture 18" descr="20030502_Mix#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2799"/>
              <a:ext cx="1584" cy="10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08" name="Oval 19"/>
            <p:cNvSpPr>
              <a:spLocks noChangeArrowheads="1"/>
            </p:cNvSpPr>
            <p:nvPr/>
          </p:nvSpPr>
          <p:spPr bwMode="auto">
            <a:xfrm>
              <a:off x="1907" y="1323"/>
              <a:ext cx="240" cy="240"/>
            </a:xfrm>
            <a:prstGeom prst="ellipse">
              <a:avLst/>
            </a:prstGeom>
            <a:solidFill>
              <a:srgbClr val="FFFF00"/>
            </a:solidFill>
            <a:ln w="9525">
              <a:solidFill>
                <a:schemeClr val="tx1"/>
              </a:solidFill>
              <a:round/>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cxnSp>
          <p:nvCxnSpPr>
            <p:cNvPr id="37909" name="AutoShape 20"/>
            <p:cNvCxnSpPr>
              <a:cxnSpLocks noChangeShapeType="1"/>
              <a:stCxn id="37908" idx="5"/>
            </p:cNvCxnSpPr>
            <p:nvPr/>
          </p:nvCxnSpPr>
          <p:spPr bwMode="auto">
            <a:xfrm>
              <a:off x="2112" y="1528"/>
              <a:ext cx="731" cy="1271"/>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37910" name="Text Box 21"/>
            <p:cNvSpPr txBox="1">
              <a:spLocks noChangeArrowheads="1"/>
            </p:cNvSpPr>
            <p:nvPr/>
          </p:nvSpPr>
          <p:spPr bwMode="auto">
            <a:xfrm>
              <a:off x="2160" y="2837"/>
              <a:ext cx="117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2400">
                  <a:solidFill>
                    <a:srgbClr val="FFFF00"/>
                  </a:solidFill>
                  <a:latin typeface="Times New Roman" panose="02020603050405020304" pitchFamily="18" charset="0"/>
                </a:rPr>
                <a:t>Acceptable…</a:t>
              </a:r>
            </a:p>
            <a:p>
              <a:pPr eaLnBrk="1" hangingPunct="1">
                <a:lnSpc>
                  <a:spcPct val="100000"/>
                </a:lnSpc>
                <a:spcAft>
                  <a:spcPct val="0"/>
                </a:spcAft>
                <a:buFontTx/>
                <a:buNone/>
              </a:pPr>
              <a:r>
                <a:rPr lang="en-US" altLang="en-US" sz="2000">
                  <a:solidFill>
                    <a:srgbClr val="FFFF00"/>
                  </a:solidFill>
                  <a:latin typeface="Times New Roman" panose="02020603050405020304" pitchFamily="18" charset="0"/>
                </a:rPr>
                <a:t>but on the edge</a:t>
              </a:r>
            </a:p>
          </p:txBody>
        </p:sp>
      </p:grpSp>
      <p:grpSp>
        <p:nvGrpSpPr>
          <p:cNvPr id="5" name="Group 22"/>
          <p:cNvGrpSpPr>
            <a:grpSpLocks/>
          </p:cNvGrpSpPr>
          <p:nvPr/>
        </p:nvGrpSpPr>
        <p:grpSpPr bwMode="auto">
          <a:xfrm>
            <a:off x="5182137" y="2115886"/>
            <a:ext cx="4986337" cy="4357688"/>
            <a:chOff x="2331" y="1116"/>
            <a:chExt cx="3141" cy="2745"/>
          </a:xfrm>
        </p:grpSpPr>
        <p:pic>
          <p:nvPicPr>
            <p:cNvPr id="37903" name="Picture 23" descr="20030502_Mix#06"/>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888" y="2799"/>
              <a:ext cx="1584" cy="10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04" name="Oval 24"/>
            <p:cNvSpPr>
              <a:spLocks noChangeArrowheads="1"/>
            </p:cNvSpPr>
            <p:nvPr/>
          </p:nvSpPr>
          <p:spPr bwMode="auto">
            <a:xfrm>
              <a:off x="2331" y="1116"/>
              <a:ext cx="242" cy="242"/>
            </a:xfrm>
            <a:prstGeom prst="ellipse">
              <a:avLst/>
            </a:prstGeom>
            <a:solidFill>
              <a:srgbClr val="00F000"/>
            </a:solidFill>
            <a:ln w="9525">
              <a:solidFill>
                <a:schemeClr val="tx1"/>
              </a:solidFill>
              <a:round/>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cxnSp>
          <p:nvCxnSpPr>
            <p:cNvPr id="37905" name="AutoShape 25"/>
            <p:cNvCxnSpPr>
              <a:cxnSpLocks noChangeShapeType="1"/>
              <a:stCxn id="37904" idx="5"/>
            </p:cNvCxnSpPr>
            <p:nvPr/>
          </p:nvCxnSpPr>
          <p:spPr bwMode="auto">
            <a:xfrm>
              <a:off x="2538" y="1323"/>
              <a:ext cx="1568" cy="147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37906" name="Text Box 26"/>
            <p:cNvSpPr txBox="1">
              <a:spLocks noChangeArrowheads="1"/>
            </p:cNvSpPr>
            <p:nvPr/>
          </p:nvSpPr>
          <p:spPr bwMode="auto">
            <a:xfrm>
              <a:off x="3888" y="2895"/>
              <a:ext cx="139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2400">
                  <a:solidFill>
                    <a:schemeClr val="bg1"/>
                  </a:solidFill>
                  <a:latin typeface="Times New Roman" panose="02020603050405020304" pitchFamily="18" charset="0"/>
                </a:rPr>
                <a:t>Superior…</a:t>
              </a:r>
            </a:p>
            <a:p>
              <a:pPr eaLnBrk="1" hangingPunct="1">
                <a:lnSpc>
                  <a:spcPct val="100000"/>
                </a:lnSpc>
                <a:spcAft>
                  <a:spcPct val="0"/>
                </a:spcAft>
                <a:buFontTx/>
                <a:buNone/>
              </a:pPr>
              <a:r>
                <a:rPr lang="en-US" altLang="en-US" sz="2000">
                  <a:solidFill>
                    <a:schemeClr val="bg1"/>
                  </a:solidFill>
                  <a:latin typeface="Times New Roman" panose="02020603050405020304" pitchFamily="18" charset="0"/>
                </a:rPr>
                <a:t>With good moisture tolerance &amp; stability</a:t>
              </a:r>
            </a:p>
          </p:txBody>
        </p:sp>
      </p:grpSp>
      <p:sp>
        <p:nvSpPr>
          <p:cNvPr id="37901" name="Text Box 27"/>
          <p:cNvSpPr txBox="1">
            <a:spLocks noChangeArrowheads="1"/>
          </p:cNvSpPr>
          <p:nvPr/>
        </p:nvSpPr>
        <p:spPr bwMode="auto">
          <a:xfrm>
            <a:off x="6802976" y="1693054"/>
            <a:ext cx="3542557" cy="220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436563" indent="-17780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1900" b="1" dirty="0"/>
              <a:t>Moisture Tolerance and Stability reflected in concrete rheology</a:t>
            </a:r>
          </a:p>
          <a:p>
            <a:pPr eaLnBrk="1" hangingPunct="1">
              <a:lnSpc>
                <a:spcPct val="100000"/>
              </a:lnSpc>
              <a:spcAft>
                <a:spcPct val="0"/>
              </a:spcAft>
              <a:buFontTx/>
              <a:buNone/>
            </a:pPr>
            <a:endParaRPr lang="en-US" altLang="en-US" sz="1900" b="1" dirty="0"/>
          </a:p>
          <a:p>
            <a:pPr eaLnBrk="1" hangingPunct="1">
              <a:lnSpc>
                <a:spcPct val="100000"/>
              </a:lnSpc>
              <a:spcAft>
                <a:spcPct val="0"/>
              </a:spcAft>
              <a:buFontTx/>
              <a:buNone/>
            </a:pPr>
            <a:r>
              <a:rPr lang="en-US" altLang="en-US" sz="1600" b="1" dirty="0"/>
              <a:t>Rheology controlled by:</a:t>
            </a:r>
          </a:p>
          <a:p>
            <a:pPr lvl="1" eaLnBrk="1" hangingPunct="1">
              <a:lnSpc>
                <a:spcPct val="100000"/>
              </a:lnSpc>
              <a:spcAft>
                <a:spcPct val="0"/>
              </a:spcAft>
              <a:buFontTx/>
              <a:buChar char="•"/>
            </a:pPr>
            <a:r>
              <a:rPr lang="en-US" altLang="en-US" sz="1500" dirty="0"/>
              <a:t>admixtures (supers &amp; VMAs)</a:t>
            </a:r>
          </a:p>
          <a:p>
            <a:pPr lvl="1" eaLnBrk="1" hangingPunct="1">
              <a:lnSpc>
                <a:spcPct val="100000"/>
              </a:lnSpc>
              <a:spcAft>
                <a:spcPct val="0"/>
              </a:spcAft>
              <a:buFontTx/>
              <a:buChar char="•"/>
            </a:pPr>
            <a:r>
              <a:rPr lang="en-US" altLang="en-US" sz="1500" dirty="0"/>
              <a:t>mix design (powder content, w/cm, aggregate &amp; gradation)</a:t>
            </a:r>
          </a:p>
        </p:txBody>
      </p:sp>
      <p:sp>
        <p:nvSpPr>
          <p:cNvPr id="2" name="Title 1"/>
          <p:cNvSpPr>
            <a:spLocks noGrp="1"/>
          </p:cNvSpPr>
          <p:nvPr>
            <p:ph type="title" idx="4294967295"/>
          </p:nvPr>
        </p:nvSpPr>
        <p:spPr>
          <a:xfrm>
            <a:off x="1505528" y="1221885"/>
            <a:ext cx="8140003" cy="865320"/>
          </a:xfrm>
        </p:spPr>
        <p:txBody>
          <a:bodyPr anchor="t">
            <a:normAutofit/>
          </a:bodyPr>
          <a:lstStyle/>
          <a:p>
            <a:r>
              <a:rPr lang="en-US" sz="2400" dirty="0"/>
              <a:t>SCC: Rheology and Stability</a:t>
            </a:r>
          </a:p>
        </p:txBody>
      </p:sp>
      <p:sp>
        <p:nvSpPr>
          <p:cNvPr id="37894" name="Text Box 8"/>
          <p:cNvSpPr txBox="1">
            <a:spLocks noChangeArrowheads="1"/>
          </p:cNvSpPr>
          <p:nvPr/>
        </p:nvSpPr>
        <p:spPr bwMode="auto">
          <a:xfrm rot="-5400000">
            <a:off x="3186233" y="3612867"/>
            <a:ext cx="1202391"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r" eaLnBrk="1" hangingPunct="1">
              <a:lnSpc>
                <a:spcPct val="100000"/>
              </a:lnSpc>
              <a:spcAft>
                <a:spcPct val="0"/>
              </a:spcAft>
              <a:buFontTx/>
              <a:buNone/>
            </a:pPr>
            <a:r>
              <a:rPr lang="en-US" altLang="en-US" sz="1100" b="1" dirty="0">
                <a:solidFill>
                  <a:srgbClr val="0000FF"/>
                </a:solidFill>
              </a:rPr>
              <a:t>Fast Flow</a:t>
            </a:r>
          </a:p>
          <a:p>
            <a:pPr algn="r" eaLnBrk="1" hangingPunct="1">
              <a:lnSpc>
                <a:spcPct val="100000"/>
              </a:lnSpc>
              <a:spcAft>
                <a:spcPct val="0"/>
              </a:spcAft>
              <a:buFontTx/>
              <a:buNone/>
            </a:pPr>
            <a:r>
              <a:rPr lang="en-US" altLang="en-US" sz="1100" b="1" dirty="0">
                <a:solidFill>
                  <a:srgbClr val="0000FF"/>
                </a:solidFill>
              </a:rPr>
              <a:t>Less Stability</a:t>
            </a:r>
          </a:p>
        </p:txBody>
      </p:sp>
    </p:spTree>
    <p:extLst>
      <p:ext uri="{BB962C8B-B14F-4D97-AF65-F5344CB8AC3E}">
        <p14:creationId xmlns:p14="http://schemas.microsoft.com/office/powerpoint/2010/main" val="4288368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p:cNvSpPr>
            <a:spLocks noGrp="1"/>
          </p:cNvSpPr>
          <p:nvPr>
            <p:ph type="sldNum" sz="quarter" idx="4294967295"/>
          </p:nvPr>
        </p:nvSpPr>
        <p:spPr bwMode="auto">
          <a:xfrm>
            <a:off x="3352800" y="6380163"/>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fld id="{275E0D90-DC99-4AF3-944A-A52BD4E2B7C1}" type="slidenum">
              <a:rPr lang="en-US" altLang="en-US" sz="1000">
                <a:solidFill>
                  <a:srgbClr val="F08F49"/>
                </a:solidFill>
              </a:rPr>
              <a:pPr>
                <a:lnSpc>
                  <a:spcPct val="100000"/>
                </a:lnSpc>
                <a:spcAft>
                  <a:spcPct val="0"/>
                </a:spcAft>
                <a:buFontTx/>
                <a:buNone/>
              </a:pPr>
              <a:t>15</a:t>
            </a:fld>
            <a:endParaRPr lang="en-US" altLang="en-US" sz="1000">
              <a:solidFill>
                <a:srgbClr val="F08F49"/>
              </a:solidFill>
            </a:endParaRPr>
          </a:p>
        </p:txBody>
      </p:sp>
      <p:sp>
        <p:nvSpPr>
          <p:cNvPr id="39939" name="Rectangle 2"/>
          <p:cNvSpPr>
            <a:spLocks noGrp="1" noChangeArrowheads="1"/>
          </p:cNvSpPr>
          <p:nvPr>
            <p:ph type="title"/>
          </p:nvPr>
        </p:nvSpPr>
        <p:spPr/>
        <p:txBody>
          <a:bodyPr/>
          <a:lstStyle/>
          <a:p>
            <a:r>
              <a:rPr lang="en-US" altLang="en-US"/>
              <a:t>Stable SCC – Visual Difference</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26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1445370"/>
            <a:ext cx="9144000" cy="2232744"/>
          </a:xfrm>
        </p:spPr>
        <p:txBody>
          <a:bodyPr anchor="t"/>
          <a:lstStyle/>
          <a:p>
            <a:pPr algn="ctr"/>
            <a:r>
              <a:rPr lang="en-US" dirty="0"/>
              <a:t>SCC Mix Development</a:t>
            </a:r>
          </a:p>
        </p:txBody>
      </p:sp>
      <p:sp>
        <p:nvSpPr>
          <p:cNvPr id="6" name="Text Placeholder 5"/>
          <p:cNvSpPr>
            <a:spLocks noGrp="1"/>
          </p:cNvSpPr>
          <p:nvPr>
            <p:ph type="body" idx="1"/>
          </p:nvPr>
        </p:nvSpPr>
        <p:spPr>
          <a:xfrm>
            <a:off x="2222500" y="2448797"/>
            <a:ext cx="7886700" cy="1500187"/>
          </a:xfrm>
        </p:spPr>
        <p:txBody>
          <a:bodyPr/>
          <a:lstStyle/>
          <a:p>
            <a:pPr algn="ctr"/>
            <a:r>
              <a:rPr lang="en-US" dirty="0"/>
              <a:t>Understanding Key Properties</a:t>
            </a:r>
          </a:p>
        </p:txBody>
      </p:sp>
      <p:sp>
        <p:nvSpPr>
          <p:cNvPr id="3" name="Footer Placeholder 2"/>
          <p:cNvSpPr>
            <a:spLocks noGrp="1"/>
          </p:cNvSpPr>
          <p:nvPr>
            <p:ph type="ftr" sz="quarter" idx="4294967295"/>
          </p:nvPr>
        </p:nvSpPr>
        <p:spPr/>
        <p:txBody>
          <a:bodyPr/>
          <a:lstStyle/>
          <a:p>
            <a:r>
              <a:rPr lang="en-US"/>
              <a:t>Rigid Rugged Resilient</a:t>
            </a:r>
            <a:endParaRPr lang="en-US" dirty="0"/>
          </a:p>
        </p:txBody>
      </p:sp>
      <p:sp>
        <p:nvSpPr>
          <p:cNvPr id="4" name="Slide Number Placeholder 3"/>
          <p:cNvSpPr>
            <a:spLocks noGrp="1"/>
          </p:cNvSpPr>
          <p:nvPr>
            <p:ph type="sldNum" sz="quarter" idx="4294967295"/>
          </p:nvPr>
        </p:nvSpPr>
        <p:spPr/>
        <p:txBody>
          <a:bodyPr/>
          <a:lstStyle/>
          <a:p>
            <a:fld id="{5BB8F4AC-74EA-D34F-8E84-741626411909}" type="slidenum">
              <a:rPr lang="en-US" smtClean="0"/>
              <a:pPr/>
              <a:t>16</a:t>
            </a:fld>
            <a:endParaRPr lang="en-US" dirty="0"/>
          </a:p>
        </p:txBody>
      </p:sp>
    </p:spTree>
    <p:extLst>
      <p:ext uri="{BB962C8B-B14F-4D97-AF65-F5344CB8AC3E}">
        <p14:creationId xmlns:p14="http://schemas.microsoft.com/office/powerpoint/2010/main" val="29080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0" y="1394371"/>
            <a:ext cx="8515350" cy="557206"/>
          </a:xfrm>
        </p:spPr>
        <p:txBody>
          <a:bodyPr anchor="t"/>
          <a:lstStyle/>
          <a:p>
            <a:r>
              <a:rPr lang="en-US" altLang="en-US" dirty="0"/>
              <a:t>Key Plastic Properties of SCC: Filling Ability</a:t>
            </a:r>
          </a:p>
        </p:txBody>
      </p:sp>
      <p:sp>
        <p:nvSpPr>
          <p:cNvPr id="46083" name="Rectangle 3"/>
          <p:cNvSpPr>
            <a:spLocks noGrp="1" noChangeArrowheads="1"/>
          </p:cNvSpPr>
          <p:nvPr>
            <p:ph idx="1"/>
          </p:nvPr>
        </p:nvSpPr>
        <p:spPr>
          <a:xfrm>
            <a:off x="2152650" y="1951577"/>
            <a:ext cx="7886700" cy="4263756"/>
          </a:xfrm>
        </p:spPr>
        <p:txBody>
          <a:bodyPr>
            <a:normAutofit/>
          </a:bodyPr>
          <a:lstStyle/>
          <a:p>
            <a:r>
              <a:rPr lang="en-US" altLang="en-US" dirty="0"/>
              <a:t>The ability of the concrete to flow freely under its own weight,  and to completely fill formwork of any dimension and shape without leaving voids</a:t>
            </a:r>
          </a:p>
          <a:p>
            <a:r>
              <a:rPr lang="en-US" altLang="en-US" dirty="0"/>
              <a:t>Filling ability is impacted by:</a:t>
            </a:r>
          </a:p>
          <a:p>
            <a:pPr lvl="1"/>
            <a:r>
              <a:rPr lang="en-US" altLang="en-US" dirty="0"/>
              <a:t>Slump Flow</a:t>
            </a:r>
          </a:p>
          <a:p>
            <a:pPr lvl="1"/>
            <a:r>
              <a:rPr lang="en-US" altLang="en-US" dirty="0"/>
              <a:t>Viscosity (T20/T500)</a:t>
            </a:r>
          </a:p>
          <a:p>
            <a:pPr lvl="1"/>
            <a:r>
              <a:rPr lang="en-US" altLang="en-US" dirty="0"/>
              <a:t>Aggregate Shape</a:t>
            </a:r>
          </a:p>
          <a:p>
            <a:pPr lvl="1"/>
            <a:r>
              <a:rPr lang="en-US" altLang="en-US" dirty="0"/>
              <a:t>Aggregate Ratio</a:t>
            </a:r>
          </a:p>
          <a:p>
            <a:pPr lvl="1"/>
            <a:r>
              <a:rPr lang="en-US" altLang="en-US" dirty="0"/>
              <a:t>Placing Methods</a:t>
            </a:r>
          </a:p>
          <a:p>
            <a:pPr lvl="1"/>
            <a:r>
              <a:rPr lang="en-US" altLang="en-US" dirty="0"/>
              <a:t>Size and configuration of the Forms</a:t>
            </a:r>
          </a:p>
        </p:txBody>
      </p:sp>
    </p:spTree>
    <p:extLst>
      <p:ext uri="{BB962C8B-B14F-4D97-AF65-F5344CB8AC3E}">
        <p14:creationId xmlns:p14="http://schemas.microsoft.com/office/powerpoint/2010/main" val="2574937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1524000" y="1282248"/>
            <a:ext cx="8299505" cy="1212648"/>
          </a:xfrm>
        </p:spPr>
        <p:txBody>
          <a:bodyPr anchor="t">
            <a:normAutofit/>
          </a:bodyPr>
          <a:lstStyle/>
          <a:p>
            <a:r>
              <a:rPr lang="en-US" altLang="en-US" sz="2400" dirty="0"/>
              <a:t>Key Plastic Properties of SCC: Passing Ability</a:t>
            </a:r>
          </a:p>
        </p:txBody>
      </p:sp>
      <p:sp>
        <p:nvSpPr>
          <p:cNvPr id="50179" name="Rectangle 3"/>
          <p:cNvSpPr>
            <a:spLocks noGrp="1" noChangeArrowheads="1"/>
          </p:cNvSpPr>
          <p:nvPr>
            <p:ph idx="4294967295"/>
          </p:nvPr>
        </p:nvSpPr>
        <p:spPr>
          <a:xfrm>
            <a:off x="1936805" y="1848644"/>
            <a:ext cx="7886700" cy="3160712"/>
          </a:xfrm>
        </p:spPr>
        <p:txBody>
          <a:bodyPr/>
          <a:lstStyle/>
          <a:p>
            <a:r>
              <a:rPr lang="en-US" altLang="en-US" dirty="0"/>
              <a:t>The ability of concrete to flow freely in and around dense reinforcement without blocking</a:t>
            </a:r>
          </a:p>
        </p:txBody>
      </p:sp>
      <p:pic>
        <p:nvPicPr>
          <p:cNvPr id="50180" name="Picture 4" descr="BadDaycrashedtruck"/>
          <p:cNvPicPr>
            <a:picLocks noChangeAspect="1" noChangeArrowheads="1"/>
          </p:cNvPicPr>
          <p:nvPr/>
        </p:nvPicPr>
        <p:blipFill>
          <a:blip r:embed="rId3">
            <a:extLst>
              <a:ext uri="{28A0092B-C50C-407E-A947-70E740481C1C}">
                <a14:useLocalDpi xmlns:a14="http://schemas.microsoft.com/office/drawing/2010/main" val="0"/>
              </a:ext>
            </a:extLst>
          </a:blip>
          <a:srcRect b="13150"/>
          <a:stretch>
            <a:fillRect/>
          </a:stretch>
        </p:blipFill>
        <p:spPr bwMode="auto">
          <a:xfrm>
            <a:off x="3551582" y="2776457"/>
            <a:ext cx="5349155" cy="32751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05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524000" y="1383849"/>
            <a:ext cx="8515350" cy="1353937"/>
          </a:xfrm>
        </p:spPr>
        <p:txBody>
          <a:bodyPr anchor="t"/>
          <a:lstStyle/>
          <a:p>
            <a:r>
              <a:rPr lang="en-US" altLang="en-US" dirty="0"/>
              <a:t>Key Plastic Properties of SCC: Passing Ability</a:t>
            </a:r>
          </a:p>
        </p:txBody>
      </p:sp>
      <p:sp>
        <p:nvSpPr>
          <p:cNvPr id="54276" name="Rectangle 3"/>
          <p:cNvSpPr>
            <a:spLocks noGrp="1" noChangeArrowheads="1"/>
          </p:cNvSpPr>
          <p:nvPr>
            <p:ph idx="1"/>
          </p:nvPr>
        </p:nvSpPr>
        <p:spPr>
          <a:xfrm>
            <a:off x="1524000" y="1934909"/>
            <a:ext cx="3953078" cy="4351338"/>
          </a:xfrm>
        </p:spPr>
        <p:txBody>
          <a:bodyPr>
            <a:normAutofit/>
          </a:bodyPr>
          <a:lstStyle/>
          <a:p>
            <a:r>
              <a:rPr lang="en-US" altLang="en-US" dirty="0"/>
              <a:t>Passing Ability is impacted by: </a:t>
            </a:r>
          </a:p>
          <a:p>
            <a:pPr lvl="1"/>
            <a:r>
              <a:rPr lang="en-US" altLang="en-US" sz="2100" dirty="0"/>
              <a:t>Slump Flow</a:t>
            </a:r>
          </a:p>
          <a:p>
            <a:pPr lvl="1"/>
            <a:r>
              <a:rPr lang="en-US" altLang="en-US" sz="2100" dirty="0"/>
              <a:t>Viscosity (T20/T500)</a:t>
            </a:r>
          </a:p>
          <a:p>
            <a:pPr lvl="1"/>
            <a:r>
              <a:rPr lang="en-US" altLang="en-US" sz="2100" dirty="0"/>
              <a:t>Aggregate</a:t>
            </a:r>
          </a:p>
          <a:p>
            <a:pPr lvl="2"/>
            <a:r>
              <a:rPr lang="en-US" altLang="en-US" sz="1800" dirty="0"/>
              <a:t>Shape</a:t>
            </a:r>
          </a:p>
          <a:p>
            <a:pPr lvl="2"/>
            <a:r>
              <a:rPr lang="en-US" altLang="en-US" sz="1800" dirty="0"/>
              <a:t>Ratio</a:t>
            </a:r>
          </a:p>
          <a:p>
            <a:pPr lvl="2"/>
            <a:r>
              <a:rPr lang="en-US" altLang="en-US" sz="1800" dirty="0"/>
              <a:t>Size</a:t>
            </a:r>
          </a:p>
          <a:p>
            <a:pPr lvl="1"/>
            <a:r>
              <a:rPr lang="en-US" altLang="en-US" sz="2100" dirty="0"/>
              <a:t>Placing Methods</a:t>
            </a:r>
          </a:p>
          <a:p>
            <a:pPr lvl="1"/>
            <a:r>
              <a:rPr lang="en-US" altLang="en-US" sz="2100" dirty="0"/>
              <a:t>Form or Rebar Spacing</a:t>
            </a:r>
          </a:p>
          <a:p>
            <a:pPr lvl="1"/>
            <a:endParaRPr lang="en-US" altLang="en-US" dirty="0"/>
          </a:p>
        </p:txBody>
      </p:sp>
      <p:sp>
        <p:nvSpPr>
          <p:cNvPr id="54274" name="Slide Number Placeholder 3"/>
          <p:cNvSpPr>
            <a:spLocks noGrp="1"/>
          </p:cNvSpPr>
          <p:nvPr>
            <p:ph type="sldNum" sz="quarter" idx="4294967295"/>
          </p:nvPr>
        </p:nvSpPr>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buNone/>
            </a:pPr>
            <a:endParaRPr lang="en-US" altLang="en-US" dirty="0"/>
          </a:p>
        </p:txBody>
      </p:sp>
      <p:pic>
        <p:nvPicPr>
          <p:cNvPr id="54277" name="Picture 4" descr="DSC004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1934909"/>
            <a:ext cx="4415496" cy="3671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67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710" y="1319195"/>
            <a:ext cx="3813089" cy="1133803"/>
          </a:xfrm>
        </p:spPr>
        <p:txBody>
          <a:bodyPr anchor="t"/>
          <a:lstStyle/>
          <a:p>
            <a:r>
              <a:rPr lang="en-US" sz="3600" dirty="0"/>
              <a:t>Agenda</a:t>
            </a:r>
          </a:p>
        </p:txBody>
      </p:sp>
      <p:sp>
        <p:nvSpPr>
          <p:cNvPr id="3" name="Content Placeholder 2"/>
          <p:cNvSpPr>
            <a:spLocks noGrp="1"/>
          </p:cNvSpPr>
          <p:nvPr>
            <p:ph idx="1"/>
          </p:nvPr>
        </p:nvSpPr>
        <p:spPr>
          <a:xfrm>
            <a:off x="1551709" y="1886095"/>
            <a:ext cx="4512100" cy="4351338"/>
          </a:xfrm>
        </p:spPr>
        <p:txBody>
          <a:bodyPr>
            <a:normAutofit/>
          </a:bodyPr>
          <a:lstStyle/>
          <a:p>
            <a:r>
              <a:rPr lang="en-US" sz="3200" dirty="0"/>
              <a:t>What is SCC</a:t>
            </a:r>
          </a:p>
          <a:p>
            <a:r>
              <a:rPr lang="en-US" sz="3200" dirty="0"/>
              <a:t>Terminology</a:t>
            </a:r>
          </a:p>
          <a:p>
            <a:r>
              <a:rPr lang="en-US" sz="3200" dirty="0"/>
              <a:t>Applications for SCC</a:t>
            </a:r>
          </a:p>
          <a:p>
            <a:r>
              <a:rPr lang="en-US" sz="3200" dirty="0"/>
              <a:t>How are SCC mixes developed</a:t>
            </a:r>
          </a:p>
          <a:p>
            <a:r>
              <a:rPr lang="en-US" sz="3200" dirty="0"/>
              <a:t>Testing methods</a:t>
            </a:r>
          </a:p>
        </p:txBody>
      </p:sp>
      <p:pic>
        <p:nvPicPr>
          <p:cNvPr id="7" name="Picture 3" descr="C:\My Documents\C Drive\Self Compacting Concrete\21st Century\Plant Pics\DSC00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7697" y="1886096"/>
            <a:ext cx="4595612" cy="352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79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0" y="1331663"/>
            <a:ext cx="8515350" cy="469079"/>
          </a:xfrm>
        </p:spPr>
        <p:txBody>
          <a:bodyPr anchor="t"/>
          <a:lstStyle/>
          <a:p>
            <a:r>
              <a:rPr lang="en-US" altLang="en-US" dirty="0"/>
              <a:t>Key Properties of SCC</a:t>
            </a:r>
          </a:p>
        </p:txBody>
      </p:sp>
      <p:sp>
        <p:nvSpPr>
          <p:cNvPr id="56323" name="Rectangle 3"/>
          <p:cNvSpPr>
            <a:spLocks noGrp="1" noChangeArrowheads="1"/>
          </p:cNvSpPr>
          <p:nvPr>
            <p:ph idx="1"/>
          </p:nvPr>
        </p:nvSpPr>
        <p:spPr>
          <a:xfrm>
            <a:off x="838200" y="2107170"/>
            <a:ext cx="10515600" cy="4263756"/>
          </a:xfrm>
        </p:spPr>
        <p:txBody>
          <a:bodyPr/>
          <a:lstStyle/>
          <a:p>
            <a:r>
              <a:rPr lang="en-US" altLang="en-US" b="1" u="sng" dirty="0"/>
              <a:t>Resistance to Segregation</a:t>
            </a:r>
            <a:endParaRPr lang="en-US" altLang="en-US" dirty="0"/>
          </a:p>
          <a:p>
            <a:pPr lvl="1"/>
            <a:r>
              <a:rPr lang="en-US" altLang="en-US" sz="2100" dirty="0"/>
              <a:t>During placement and while flowing, the concrete should retain its stability.</a:t>
            </a:r>
          </a:p>
          <a:p>
            <a:pPr lvl="1"/>
            <a:r>
              <a:rPr lang="en-US" altLang="en-US" sz="2100" dirty="0"/>
              <a:t>There should be no separation of aggregate from paste or water from solids and no tendency for coarse aggregate to sink downwards through the fresh concrete mass under gravity</a:t>
            </a:r>
          </a:p>
          <a:p>
            <a:pPr lvl="1"/>
            <a:r>
              <a:rPr lang="en-US" altLang="en-US" sz="2100" dirty="0">
                <a:solidFill>
                  <a:srgbClr val="FF0000"/>
                </a:solidFill>
              </a:rPr>
              <a:t>Resistance to segregation is the most difficult to achieve</a:t>
            </a:r>
          </a:p>
        </p:txBody>
      </p:sp>
    </p:spTree>
    <p:extLst>
      <p:ext uri="{BB962C8B-B14F-4D97-AF65-F5344CB8AC3E}">
        <p14:creationId xmlns:p14="http://schemas.microsoft.com/office/powerpoint/2010/main" val="1336470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14764" y="1331001"/>
            <a:ext cx="8515350" cy="565157"/>
          </a:xfrm>
        </p:spPr>
        <p:txBody>
          <a:bodyPr anchor="t">
            <a:normAutofit/>
          </a:bodyPr>
          <a:lstStyle/>
          <a:p>
            <a:r>
              <a:rPr lang="en-US" altLang="en-US" dirty="0"/>
              <a:t>Key SCC Plastic Properties	</a:t>
            </a:r>
          </a:p>
        </p:txBody>
      </p:sp>
      <p:sp>
        <p:nvSpPr>
          <p:cNvPr id="58371" name="Rectangle 3"/>
          <p:cNvSpPr>
            <a:spLocks noGrp="1" noChangeArrowheads="1"/>
          </p:cNvSpPr>
          <p:nvPr>
            <p:ph idx="1"/>
          </p:nvPr>
        </p:nvSpPr>
        <p:spPr>
          <a:xfrm>
            <a:off x="828964" y="2107170"/>
            <a:ext cx="10515600" cy="4263756"/>
          </a:xfrm>
          <a:solidFill>
            <a:schemeClr val="bg1"/>
          </a:solidFill>
        </p:spPr>
        <p:txBody>
          <a:bodyPr>
            <a:normAutofit/>
          </a:bodyPr>
          <a:lstStyle/>
          <a:p>
            <a:pPr>
              <a:lnSpc>
                <a:spcPct val="80000"/>
              </a:lnSpc>
            </a:pPr>
            <a:r>
              <a:rPr lang="en-US" altLang="en-US" b="1" i="1" dirty="0">
                <a:solidFill>
                  <a:srgbClr val="00B050"/>
                </a:solidFill>
              </a:rPr>
              <a:t>Dynamic Stability</a:t>
            </a:r>
            <a:r>
              <a:rPr lang="en-US" altLang="en-US" i="1" dirty="0">
                <a:solidFill>
                  <a:srgbClr val="00B050"/>
                </a:solidFill>
              </a:rPr>
              <a:t> </a:t>
            </a:r>
            <a:r>
              <a:rPr lang="en-US" altLang="en-US" dirty="0"/>
              <a:t>- The characteristic of fresh concrete that ensures uniform distribution of solid particles and air voids </a:t>
            </a:r>
            <a:r>
              <a:rPr lang="en-US" altLang="en-US" u="sng" dirty="0"/>
              <a:t>as the concrete is being transported and placed.</a:t>
            </a:r>
          </a:p>
          <a:p>
            <a:pPr>
              <a:lnSpc>
                <a:spcPct val="80000"/>
              </a:lnSpc>
            </a:pPr>
            <a:endParaRPr lang="en-US" altLang="en-US" u="sng" dirty="0"/>
          </a:p>
          <a:p>
            <a:pPr>
              <a:lnSpc>
                <a:spcPct val="80000"/>
              </a:lnSpc>
            </a:pPr>
            <a:r>
              <a:rPr lang="en-US" altLang="en-US" b="1" i="1" dirty="0">
                <a:solidFill>
                  <a:srgbClr val="00B050"/>
                </a:solidFill>
              </a:rPr>
              <a:t>Static Stability</a:t>
            </a:r>
            <a:r>
              <a:rPr lang="en-US" altLang="en-US" i="1" dirty="0">
                <a:solidFill>
                  <a:srgbClr val="00B050"/>
                </a:solidFill>
              </a:rPr>
              <a:t> </a:t>
            </a:r>
            <a:r>
              <a:rPr lang="en-US" altLang="en-US" dirty="0"/>
              <a:t>- The characteristic of fresh concrete that ensures uniform distribution of solid particles and air voids </a:t>
            </a:r>
            <a:r>
              <a:rPr lang="en-US" altLang="en-US" u="sng" dirty="0"/>
              <a:t>once all the placement operations are complete</a:t>
            </a:r>
            <a:r>
              <a:rPr lang="en-US" altLang="en-US" dirty="0"/>
              <a:t> and until the onset of setting.</a:t>
            </a:r>
          </a:p>
        </p:txBody>
      </p:sp>
    </p:spTree>
    <p:extLst>
      <p:ext uri="{BB962C8B-B14F-4D97-AF65-F5344CB8AC3E}">
        <p14:creationId xmlns:p14="http://schemas.microsoft.com/office/powerpoint/2010/main" val="4239938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1514763" y="1292770"/>
            <a:ext cx="8210550" cy="1040155"/>
          </a:xfrm>
        </p:spPr>
        <p:txBody>
          <a:bodyPr anchor="t"/>
          <a:lstStyle/>
          <a:p>
            <a:r>
              <a:rPr lang="en-US" altLang="en-US" dirty="0"/>
              <a:t>Plastic Properties</a:t>
            </a:r>
          </a:p>
        </p:txBody>
      </p:sp>
      <p:sp>
        <p:nvSpPr>
          <p:cNvPr id="60420" name="Rectangle 3"/>
          <p:cNvSpPr>
            <a:spLocks noGrp="1" noChangeArrowheads="1"/>
          </p:cNvSpPr>
          <p:nvPr>
            <p:ph idx="1"/>
          </p:nvPr>
        </p:nvSpPr>
        <p:spPr>
          <a:xfrm>
            <a:off x="3899849" y="1989853"/>
            <a:ext cx="7886700" cy="4351338"/>
          </a:xfrm>
        </p:spPr>
        <p:txBody>
          <a:bodyPr>
            <a:normAutofit/>
          </a:bodyPr>
          <a:lstStyle/>
          <a:p>
            <a:r>
              <a:rPr lang="en-US" altLang="en-US" dirty="0"/>
              <a:t>Stability is Impacted by:</a:t>
            </a:r>
          </a:p>
          <a:p>
            <a:pPr lvl="1"/>
            <a:r>
              <a:rPr lang="en-US" altLang="en-US" dirty="0"/>
              <a:t>Slump Flow</a:t>
            </a:r>
          </a:p>
          <a:p>
            <a:pPr lvl="1"/>
            <a:r>
              <a:rPr lang="en-US" altLang="en-US" dirty="0"/>
              <a:t>Viscosity (T20/T500)</a:t>
            </a:r>
          </a:p>
          <a:p>
            <a:pPr lvl="1"/>
            <a:r>
              <a:rPr lang="en-US" altLang="en-US" dirty="0"/>
              <a:t>Aggregate Size</a:t>
            </a:r>
          </a:p>
          <a:p>
            <a:pPr lvl="1"/>
            <a:r>
              <a:rPr lang="en-US" altLang="en-US" dirty="0"/>
              <a:t>Aggregate Ratio</a:t>
            </a:r>
          </a:p>
          <a:p>
            <a:pPr lvl="1"/>
            <a:r>
              <a:rPr lang="en-US" altLang="en-US" dirty="0"/>
              <a:t>Aggregate Specific Gravity</a:t>
            </a:r>
          </a:p>
          <a:p>
            <a:pPr lvl="1"/>
            <a:r>
              <a:rPr lang="en-US" altLang="en-US" dirty="0"/>
              <a:t>Powder Content</a:t>
            </a:r>
          </a:p>
          <a:p>
            <a:pPr lvl="1"/>
            <a:r>
              <a:rPr lang="en-US" altLang="en-US" dirty="0"/>
              <a:t>Air Content</a:t>
            </a:r>
          </a:p>
          <a:p>
            <a:pPr lvl="1"/>
            <a:r>
              <a:rPr lang="en-US" altLang="en-US" dirty="0"/>
              <a:t>Paste Content</a:t>
            </a:r>
          </a:p>
          <a:p>
            <a:pPr lvl="1"/>
            <a:r>
              <a:rPr lang="en-US" altLang="en-US" dirty="0"/>
              <a:t>Mortar Content</a:t>
            </a:r>
          </a:p>
          <a:p>
            <a:pPr lvl="1"/>
            <a:r>
              <a:rPr lang="en-US" altLang="en-US" dirty="0"/>
              <a:t>Transportation and Placing Methods</a:t>
            </a:r>
          </a:p>
          <a:p>
            <a:pPr lvl="1"/>
            <a:r>
              <a:rPr lang="en-US" altLang="en-US" dirty="0"/>
              <a:t>Admixture Content</a:t>
            </a:r>
          </a:p>
          <a:p>
            <a:pPr lvl="1"/>
            <a:r>
              <a:rPr lang="en-US" altLang="en-US" dirty="0"/>
              <a:t>Water Content</a:t>
            </a:r>
          </a:p>
        </p:txBody>
      </p:sp>
      <p:sp>
        <p:nvSpPr>
          <p:cNvPr id="60418" name="Slide Number Placeholder 3"/>
          <p:cNvSpPr>
            <a:spLocks noGrp="1"/>
          </p:cNvSpPr>
          <p:nvPr>
            <p:ph type="sldNum" sz="quarter" idx="4294967295"/>
          </p:nvPr>
        </p:nvSpPr>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endParaRPr lang="en-US" altLang="en-US" dirty="0"/>
          </a:p>
        </p:txBody>
      </p:sp>
    </p:spTree>
    <p:extLst>
      <p:ext uri="{BB962C8B-B14F-4D97-AF65-F5344CB8AC3E}">
        <p14:creationId xmlns:p14="http://schemas.microsoft.com/office/powerpoint/2010/main" val="2279845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0" y="1376702"/>
            <a:ext cx="8515350" cy="1209818"/>
          </a:xfrm>
        </p:spPr>
        <p:txBody>
          <a:bodyPr anchor="t"/>
          <a:lstStyle/>
          <a:p>
            <a:r>
              <a:rPr lang="en-US" altLang="en-US" dirty="0"/>
              <a:t>SCC Mixture Proportioning</a:t>
            </a:r>
          </a:p>
        </p:txBody>
      </p:sp>
      <p:sp>
        <p:nvSpPr>
          <p:cNvPr id="64517" name="Rectangle 3"/>
          <p:cNvSpPr>
            <a:spLocks noGrp="1" noChangeArrowheads="1"/>
          </p:cNvSpPr>
          <p:nvPr>
            <p:ph idx="1"/>
          </p:nvPr>
        </p:nvSpPr>
        <p:spPr>
          <a:xfrm>
            <a:off x="2152650" y="1981612"/>
            <a:ext cx="7886700" cy="2167467"/>
          </a:xfrm>
        </p:spPr>
        <p:txBody>
          <a:bodyPr>
            <a:normAutofit/>
          </a:bodyPr>
          <a:lstStyle/>
          <a:p>
            <a:r>
              <a:rPr lang="en-US" altLang="en-US" dirty="0"/>
              <a:t>Developing SCC consists of material combinations and relationships of:</a:t>
            </a:r>
          </a:p>
          <a:p>
            <a:pPr lvl="1"/>
            <a:r>
              <a:rPr lang="en-US" altLang="en-US" dirty="0"/>
              <a:t>Cementitious Materials</a:t>
            </a:r>
          </a:p>
          <a:p>
            <a:pPr lvl="1"/>
            <a:r>
              <a:rPr lang="en-US" altLang="en-US" dirty="0"/>
              <a:t>Sand / Aggregates</a:t>
            </a:r>
          </a:p>
          <a:p>
            <a:pPr lvl="1"/>
            <a:r>
              <a:rPr lang="en-US" altLang="en-US" dirty="0"/>
              <a:t>Admixtures </a:t>
            </a:r>
          </a:p>
          <a:p>
            <a:pPr lvl="1"/>
            <a:r>
              <a:rPr lang="en-US" altLang="en-US" dirty="0"/>
              <a:t>Water</a:t>
            </a:r>
          </a:p>
        </p:txBody>
      </p:sp>
      <p:sp>
        <p:nvSpPr>
          <p:cNvPr id="64515" name="Rectangle 4"/>
          <p:cNvSpPr>
            <a:spLocks noChangeArrowheads="1"/>
          </p:cNvSpPr>
          <p:nvPr/>
        </p:nvSpPr>
        <p:spPr bwMode="auto">
          <a:xfrm>
            <a:off x="1524001" y="224725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nvGrpSpPr>
          <p:cNvPr id="64516" name="Group 5"/>
          <p:cNvGrpSpPr>
            <a:grpSpLocks/>
          </p:cNvGrpSpPr>
          <p:nvPr/>
        </p:nvGrpSpPr>
        <p:grpSpPr bwMode="auto">
          <a:xfrm>
            <a:off x="2354263" y="4280045"/>
            <a:ext cx="7483475" cy="1779588"/>
            <a:chOff x="470" y="2832"/>
            <a:chExt cx="4714" cy="1121"/>
          </a:xfrm>
        </p:grpSpPr>
        <p:pic>
          <p:nvPicPr>
            <p:cNvPr id="64518" name="Picture 6" descr="sand"/>
            <p:cNvPicPr>
              <a:picLocks noChangeAspect="1" noChangeArrowheads="1"/>
            </p:cNvPicPr>
            <p:nvPr/>
          </p:nvPicPr>
          <p:blipFill>
            <a:blip r:embed="rId3">
              <a:extLst>
                <a:ext uri="{28A0092B-C50C-407E-A947-70E740481C1C}">
                  <a14:useLocalDpi xmlns:a14="http://schemas.microsoft.com/office/drawing/2010/main" val="0"/>
                </a:ext>
              </a:extLst>
            </a:blip>
            <a:srcRect l="28125" t="28125" r="37500" b="42188"/>
            <a:stretch>
              <a:fillRect/>
            </a:stretch>
          </p:blipFill>
          <p:spPr bwMode="auto">
            <a:xfrm>
              <a:off x="1610" y="2832"/>
              <a:ext cx="1944"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descr="admix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 y="2840"/>
              <a:ext cx="1113"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powder"/>
            <p:cNvPicPr>
              <a:picLocks noChangeAspect="1" noChangeArrowheads="1"/>
            </p:cNvPicPr>
            <p:nvPr/>
          </p:nvPicPr>
          <p:blipFill>
            <a:blip r:embed="rId5">
              <a:extLst>
                <a:ext uri="{28A0092B-C50C-407E-A947-70E740481C1C}">
                  <a14:useLocalDpi xmlns:a14="http://schemas.microsoft.com/office/drawing/2010/main" val="0"/>
                </a:ext>
              </a:extLst>
            </a:blip>
            <a:srcRect t="14400"/>
            <a:stretch>
              <a:fillRect/>
            </a:stretch>
          </p:blipFill>
          <p:spPr bwMode="auto">
            <a:xfrm>
              <a:off x="3581" y="2840"/>
              <a:ext cx="1603"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62210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33236" y="1357307"/>
            <a:ext cx="8515350" cy="1217771"/>
          </a:xfrm>
        </p:spPr>
        <p:txBody>
          <a:bodyPr anchor="t"/>
          <a:lstStyle/>
          <a:p>
            <a:r>
              <a:rPr lang="en-US" altLang="en-US" dirty="0"/>
              <a:t>SCC mix design approaches</a:t>
            </a:r>
          </a:p>
        </p:txBody>
      </p:sp>
      <p:sp>
        <p:nvSpPr>
          <p:cNvPr id="68611" name="Rectangle 3"/>
          <p:cNvSpPr>
            <a:spLocks noGrp="1" noChangeArrowheads="1"/>
          </p:cNvSpPr>
          <p:nvPr>
            <p:ph idx="1"/>
          </p:nvPr>
        </p:nvSpPr>
        <p:spPr>
          <a:xfrm>
            <a:off x="2231736" y="1966191"/>
            <a:ext cx="7886700" cy="3159442"/>
          </a:xfrm>
        </p:spPr>
        <p:txBody>
          <a:bodyPr/>
          <a:lstStyle/>
          <a:p>
            <a:r>
              <a:rPr lang="en-US" altLang="en-US" b="1" dirty="0"/>
              <a:t>High Powder Content </a:t>
            </a:r>
            <a:r>
              <a:rPr lang="en-US" altLang="en-US" dirty="0"/>
              <a:t>and high-range water-reducing (HRWR)  Admixture</a:t>
            </a:r>
          </a:p>
          <a:p>
            <a:r>
              <a:rPr lang="en-US" altLang="en-US" b="1" dirty="0"/>
              <a:t>Lower Powder Content</a:t>
            </a:r>
            <a:r>
              <a:rPr lang="en-US" altLang="en-US" dirty="0"/>
              <a:t>, HRWR Admixture,  and Viscosity Modifying Admixture (VMA)</a:t>
            </a:r>
          </a:p>
          <a:p>
            <a:r>
              <a:rPr lang="en-US" altLang="en-US" b="1" dirty="0"/>
              <a:t>Moderate Powder Content</a:t>
            </a:r>
            <a:r>
              <a:rPr lang="en-US" altLang="en-US" dirty="0"/>
              <a:t>, HRWR Admixture, w/wo Moderate VMA addition </a:t>
            </a:r>
          </a:p>
        </p:txBody>
      </p:sp>
      <p:sp>
        <p:nvSpPr>
          <p:cNvPr id="68612" name="AutoShape 5"/>
          <p:cNvSpPr>
            <a:spLocks noChangeArrowheads="1"/>
          </p:cNvSpPr>
          <p:nvPr/>
        </p:nvSpPr>
        <p:spPr bwMode="auto">
          <a:xfrm>
            <a:off x="2590800" y="5188446"/>
            <a:ext cx="245474" cy="519708"/>
          </a:xfrm>
          <a:prstGeom prst="cube">
            <a:avLst>
              <a:gd name="adj"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68613" name="AutoShape 6"/>
          <p:cNvSpPr>
            <a:spLocks noChangeArrowheads="1"/>
          </p:cNvSpPr>
          <p:nvPr/>
        </p:nvSpPr>
        <p:spPr bwMode="auto">
          <a:xfrm rot="-1035372">
            <a:off x="3572963" y="5150346"/>
            <a:ext cx="245474" cy="519708"/>
          </a:xfrm>
          <a:prstGeom prst="cube">
            <a:avLst>
              <a:gd name="adj"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404487" name="AutoShape 7"/>
          <p:cNvSpPr>
            <a:spLocks noChangeArrowheads="1"/>
          </p:cNvSpPr>
          <p:nvPr/>
        </p:nvSpPr>
        <p:spPr bwMode="auto">
          <a:xfrm>
            <a:off x="2865742" y="4394392"/>
            <a:ext cx="1773238" cy="1071527"/>
          </a:xfrm>
          <a:prstGeom prst="cube">
            <a:avLst>
              <a:gd name="adj" fmla="val 25000"/>
            </a:avLst>
          </a:prstGeom>
          <a:solidFill>
            <a:srgbClr val="C0C0C0"/>
          </a:solidFill>
          <a:ln w="25400">
            <a:solidFill>
              <a:srgbClr val="339966"/>
            </a:solidFill>
            <a:miter lim="800000"/>
            <a:headEnd/>
            <a:tailEnd/>
          </a:ln>
          <a:effectLst/>
        </p:spPr>
        <p:txBody>
          <a:bodyPr anchor="ctr">
            <a:spAutoFit/>
          </a:bodyPr>
          <a:lstStyle/>
          <a:p>
            <a:pPr algn="ctr" defTabSz="762000">
              <a:spcBef>
                <a:spcPct val="20000"/>
              </a:spcBef>
              <a:buSzPct val="100000"/>
              <a:defRPr/>
            </a:pPr>
            <a:r>
              <a:rPr lang="en-US" sz="2000" dirty="0">
                <a:effectLst>
                  <a:outerShdw blurRad="38100" dist="38100" dir="2700000" algn="tl">
                    <a:srgbClr val="FFFFFF"/>
                  </a:outerShdw>
                </a:effectLst>
              </a:rPr>
              <a:t>Powder</a:t>
            </a:r>
          </a:p>
          <a:p>
            <a:pPr algn="ctr" defTabSz="762000">
              <a:spcBef>
                <a:spcPct val="20000"/>
              </a:spcBef>
              <a:buSzPct val="100000"/>
              <a:defRPr/>
            </a:pPr>
            <a:r>
              <a:rPr lang="en-US" sz="1200" dirty="0">
                <a:effectLst>
                  <a:outerShdw blurRad="38100" dist="38100" dir="2700000" algn="tl">
                    <a:srgbClr val="FFFFFF"/>
                  </a:outerShdw>
                </a:effectLst>
              </a:rPr>
              <a:t>(</a:t>
            </a:r>
            <a:r>
              <a:rPr lang="en-US" sz="1200" dirty="0" err="1">
                <a:effectLst>
                  <a:outerShdw blurRad="38100" dist="38100" dir="2700000" algn="tl">
                    <a:srgbClr val="FFFFFF"/>
                  </a:outerShdw>
                </a:effectLst>
              </a:rPr>
              <a:t>Cmt</a:t>
            </a:r>
            <a:r>
              <a:rPr lang="en-US" sz="1200" dirty="0">
                <a:effectLst>
                  <a:outerShdw blurRad="38100" dist="38100" dir="2700000" algn="tl">
                    <a:srgbClr val="FFFFFF"/>
                  </a:outerShdw>
                </a:effectLst>
              </a:rPr>
              <a:t>, Fly ash, GGBFS)</a:t>
            </a:r>
          </a:p>
        </p:txBody>
      </p:sp>
      <p:sp>
        <p:nvSpPr>
          <p:cNvPr id="404488" name="AutoShape 8"/>
          <p:cNvSpPr>
            <a:spLocks noChangeArrowheads="1"/>
          </p:cNvSpPr>
          <p:nvPr/>
        </p:nvSpPr>
        <p:spPr bwMode="auto">
          <a:xfrm>
            <a:off x="5232705" y="4815450"/>
            <a:ext cx="2406650" cy="531674"/>
          </a:xfrm>
          <a:prstGeom prst="cube">
            <a:avLst>
              <a:gd name="adj" fmla="val 25000"/>
            </a:avLst>
          </a:prstGeom>
          <a:solidFill>
            <a:srgbClr val="C0C0C0"/>
          </a:solidFill>
          <a:ln w="25400">
            <a:solidFill>
              <a:srgbClr val="008000"/>
            </a:solidFill>
            <a:miter lim="800000"/>
            <a:headEnd/>
            <a:tailEnd/>
          </a:ln>
          <a:effectLst/>
        </p:spPr>
        <p:txBody>
          <a:bodyPr anchor="ctr">
            <a:spAutoFit/>
          </a:bodyPr>
          <a:lstStyle/>
          <a:p>
            <a:pPr algn="ctr" defTabSz="762000">
              <a:spcBef>
                <a:spcPct val="20000"/>
              </a:spcBef>
              <a:buSzPct val="100000"/>
              <a:defRPr/>
            </a:pPr>
            <a:r>
              <a:rPr lang="en-US" sz="2000">
                <a:effectLst>
                  <a:outerShdw blurRad="38100" dist="38100" dir="2700000" algn="tl">
                    <a:srgbClr val="FFFFFF"/>
                  </a:outerShdw>
                </a:effectLst>
              </a:rPr>
              <a:t>Aggregate</a:t>
            </a:r>
          </a:p>
        </p:txBody>
      </p:sp>
      <p:sp>
        <p:nvSpPr>
          <p:cNvPr id="404489" name="AutoShape 9"/>
          <p:cNvSpPr>
            <a:spLocks noChangeArrowheads="1"/>
          </p:cNvSpPr>
          <p:nvPr/>
        </p:nvSpPr>
        <p:spPr bwMode="auto">
          <a:xfrm>
            <a:off x="8580210" y="4721937"/>
            <a:ext cx="898003" cy="636151"/>
          </a:xfrm>
          <a:prstGeom prst="can">
            <a:avLst>
              <a:gd name="adj" fmla="val 25000"/>
            </a:avLst>
          </a:prstGeom>
          <a:solidFill>
            <a:srgbClr val="C0C0C0"/>
          </a:solidFill>
          <a:ln w="25400">
            <a:solidFill>
              <a:srgbClr val="008000"/>
            </a:solidFill>
            <a:round/>
            <a:headEnd/>
            <a:tailEnd/>
          </a:ln>
          <a:effectLst/>
        </p:spPr>
        <p:txBody>
          <a:bodyPr wrap="none" anchor="ctr">
            <a:spAutoFit/>
          </a:bodyPr>
          <a:lstStyle/>
          <a:p>
            <a:pPr algn="ctr" defTabSz="762000">
              <a:spcBef>
                <a:spcPct val="20000"/>
              </a:spcBef>
              <a:buSzPct val="100000"/>
              <a:defRPr/>
            </a:pPr>
            <a:r>
              <a:rPr lang="en-US" sz="2000" dirty="0">
                <a:effectLst>
                  <a:outerShdw blurRad="38100" dist="38100" dir="2700000" algn="tl">
                    <a:srgbClr val="FFFFFF"/>
                  </a:outerShdw>
                </a:effectLst>
              </a:rPr>
              <a:t>Admix</a:t>
            </a:r>
          </a:p>
        </p:txBody>
      </p:sp>
    </p:spTree>
    <p:extLst>
      <p:ext uri="{BB962C8B-B14F-4D97-AF65-F5344CB8AC3E}">
        <p14:creationId xmlns:p14="http://schemas.microsoft.com/office/powerpoint/2010/main" val="3502444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nvGrpSpPr>
        <p:grpSpPr bwMode="auto">
          <a:xfrm>
            <a:off x="2729156" y="1702877"/>
            <a:ext cx="6966737" cy="4449729"/>
            <a:chOff x="308" y="416"/>
            <a:chExt cx="5083" cy="3336"/>
          </a:xfrm>
        </p:grpSpPr>
        <p:pic>
          <p:nvPicPr>
            <p:cNvPr id="71687" name="Picture 3" descr="Aggregate2"/>
            <p:cNvPicPr>
              <a:picLocks noChangeAspect="1" noChangeArrowheads="1"/>
            </p:cNvPicPr>
            <p:nvPr/>
          </p:nvPicPr>
          <p:blipFill>
            <a:blip r:embed="rId3">
              <a:extLst>
                <a:ext uri="{28A0092B-C50C-407E-A947-70E740481C1C}">
                  <a14:useLocalDpi xmlns:a14="http://schemas.microsoft.com/office/drawing/2010/main" val="0"/>
                </a:ext>
              </a:extLst>
            </a:blip>
            <a:srcRect l="13432" t="12907" r="16476" b="12190"/>
            <a:stretch>
              <a:fillRect/>
            </a:stretch>
          </p:blipFill>
          <p:spPr bwMode="auto">
            <a:xfrm>
              <a:off x="417" y="416"/>
              <a:ext cx="4974" cy="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Oval 4"/>
            <p:cNvSpPr>
              <a:spLocks noChangeArrowheads="1"/>
            </p:cNvSpPr>
            <p:nvPr/>
          </p:nvSpPr>
          <p:spPr bwMode="auto">
            <a:xfrm>
              <a:off x="308" y="586"/>
              <a:ext cx="2371" cy="957"/>
            </a:xfrm>
            <a:prstGeom prst="ellipse">
              <a:avLst/>
            </a:prstGeom>
            <a:gradFill rotWithShape="0">
              <a:gsLst>
                <a:gs pos="0">
                  <a:srgbClr val="808080"/>
                </a:gs>
                <a:gs pos="100000">
                  <a:srgbClr val="626262"/>
                </a:gs>
              </a:gsLst>
              <a:path path="shape">
                <a:fillToRect l="50000" t="50000" r="50000" b="50000"/>
              </a:path>
            </a:gradFill>
            <a:ln w="25400">
              <a:solidFill>
                <a:srgbClr val="000000"/>
              </a:solidFill>
              <a:round/>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1800" b="1" dirty="0">
                  <a:solidFill>
                    <a:schemeClr val="bg1"/>
                  </a:solidFill>
                </a:rPr>
                <a:t>Aggregate Variability</a:t>
              </a:r>
            </a:p>
            <a:p>
              <a:pPr lvl="1" algn="ctr">
                <a:lnSpc>
                  <a:spcPct val="100000"/>
                </a:lnSpc>
                <a:spcAft>
                  <a:spcPct val="0"/>
                </a:spcAft>
                <a:buFontTx/>
                <a:buNone/>
              </a:pPr>
              <a:r>
                <a:rPr lang="en-US" altLang="en-US" sz="1600" dirty="0">
                  <a:solidFill>
                    <a:schemeClr val="bg1"/>
                  </a:solidFill>
                </a:rPr>
                <a:t>Size and distribution</a:t>
              </a:r>
            </a:p>
            <a:p>
              <a:pPr lvl="1" algn="ctr">
                <a:lnSpc>
                  <a:spcPct val="100000"/>
                </a:lnSpc>
                <a:spcAft>
                  <a:spcPct val="0"/>
                </a:spcAft>
                <a:buFontTx/>
                <a:buNone/>
              </a:pPr>
              <a:r>
                <a:rPr lang="en-US" altLang="en-US" sz="1600" dirty="0">
                  <a:solidFill>
                    <a:schemeClr val="bg1"/>
                  </a:solidFill>
                </a:rPr>
                <a:t>Angularity and aspect ratio</a:t>
              </a:r>
            </a:p>
            <a:p>
              <a:pPr lvl="1" algn="ctr">
                <a:lnSpc>
                  <a:spcPct val="100000"/>
                </a:lnSpc>
                <a:spcAft>
                  <a:spcPct val="0"/>
                </a:spcAft>
                <a:buFontTx/>
                <a:buNone/>
              </a:pPr>
              <a:r>
                <a:rPr lang="en-US" altLang="en-US" sz="1600" dirty="0">
                  <a:solidFill>
                    <a:schemeClr val="bg1"/>
                  </a:solidFill>
                </a:rPr>
                <a:t>Water demand</a:t>
              </a:r>
            </a:p>
          </p:txBody>
        </p:sp>
      </p:grpSp>
      <p:sp>
        <p:nvSpPr>
          <p:cNvPr id="227333" name="Text Box 5"/>
          <p:cNvSpPr txBox="1">
            <a:spLocks noChangeArrowheads="1"/>
          </p:cNvSpPr>
          <p:nvPr/>
        </p:nvSpPr>
        <p:spPr bwMode="auto">
          <a:xfrm rot="-5400000">
            <a:off x="2607469" y="1688306"/>
            <a:ext cx="184150" cy="579438"/>
          </a:xfrm>
          <a:prstGeom prst="rect">
            <a:avLst/>
          </a:prstGeom>
          <a:noFill/>
          <a:ln w="25400">
            <a:noFill/>
            <a:miter lim="800000"/>
            <a:headEnd type="none" w="sm" len="sm"/>
            <a:tailEnd type="none" w="sm" len="sm"/>
          </a:ln>
          <a:effectLst/>
        </p:spPr>
        <p:txBody>
          <a:bodyPr wrap="none">
            <a:spAutoFit/>
          </a:bodyPr>
          <a:lstStyle/>
          <a:p>
            <a:pPr algn="ctr">
              <a:defRPr/>
            </a:pPr>
            <a:endParaRPr lang="en-US" b="1">
              <a:solidFill>
                <a:srgbClr val="FFFF00"/>
              </a:solidFill>
              <a:effectLst>
                <a:outerShdw blurRad="38100" dist="38100" dir="2700000" algn="tl">
                  <a:srgbClr val="C0C0C0"/>
                </a:outerShdw>
              </a:effectLst>
            </a:endParaRPr>
          </a:p>
          <a:p>
            <a:pPr algn="ctr">
              <a:defRPr/>
            </a:pPr>
            <a:endParaRPr lang="en-US" sz="1400" b="1">
              <a:solidFill>
                <a:srgbClr val="FFFF00"/>
              </a:solidFill>
              <a:effectLst>
                <a:outerShdw blurRad="38100" dist="38100" dir="2700000" algn="tl">
                  <a:srgbClr val="C0C0C0"/>
                </a:outerShdw>
              </a:effectLst>
            </a:endParaRPr>
          </a:p>
        </p:txBody>
      </p:sp>
      <p:sp>
        <p:nvSpPr>
          <p:cNvPr id="71685" name="Text Box 13"/>
          <p:cNvSpPr txBox="1">
            <a:spLocks noChangeArrowheads="1"/>
          </p:cNvSpPr>
          <p:nvPr/>
        </p:nvSpPr>
        <p:spPr bwMode="auto">
          <a:xfrm>
            <a:off x="6309112" y="5307449"/>
            <a:ext cx="338678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b="1" dirty="0">
                <a:latin typeface="+mn-lt"/>
              </a:rPr>
              <a:t>SCC mixture success:</a:t>
            </a:r>
            <a:r>
              <a:rPr lang="en-US" altLang="en-US" sz="1400" dirty="0">
                <a:latin typeface="+mn-lt"/>
              </a:rPr>
              <a:t> </a:t>
            </a:r>
          </a:p>
          <a:p>
            <a:pPr>
              <a:buFontTx/>
              <a:buChar char="•"/>
            </a:pPr>
            <a:r>
              <a:rPr lang="en-US" altLang="en-US" sz="1400" b="1" dirty="0">
                <a:latin typeface="+mn-lt"/>
              </a:rPr>
              <a:t> Must use locally available materials</a:t>
            </a:r>
          </a:p>
          <a:p>
            <a:pPr>
              <a:buFontTx/>
              <a:buChar char="•"/>
            </a:pPr>
            <a:r>
              <a:rPr lang="en-US" altLang="en-US" sz="1400" b="1" dirty="0">
                <a:latin typeface="+mn-lt"/>
              </a:rPr>
              <a:t> Quality of the ingredients can </a:t>
            </a:r>
          </a:p>
          <a:p>
            <a:r>
              <a:rPr lang="en-US" altLang="en-US" sz="1400" b="1" dirty="0">
                <a:latin typeface="+mn-lt"/>
              </a:rPr>
              <a:t>   vary dramatically</a:t>
            </a:r>
          </a:p>
          <a:p>
            <a:pPr>
              <a:buFontTx/>
              <a:buChar char="•"/>
            </a:pPr>
            <a:r>
              <a:rPr lang="en-US" altLang="en-US" sz="1400" b="1" dirty="0">
                <a:latin typeface="+mn-lt"/>
              </a:rPr>
              <a:t> One mix design </a:t>
            </a:r>
            <a:r>
              <a:rPr lang="en-US" altLang="en-US" sz="1400" b="1" i="1" dirty="0">
                <a:latin typeface="+mn-lt"/>
              </a:rPr>
              <a:t>does not </a:t>
            </a:r>
            <a:r>
              <a:rPr lang="en-US" altLang="en-US" sz="1400" b="1" dirty="0">
                <a:latin typeface="+mn-lt"/>
              </a:rPr>
              <a:t>fit all</a:t>
            </a:r>
            <a:r>
              <a:rPr lang="en-US" altLang="en-US" sz="1400" dirty="0">
                <a:latin typeface="+mn-lt"/>
              </a:rPr>
              <a:t>      </a:t>
            </a:r>
          </a:p>
        </p:txBody>
      </p:sp>
      <p:sp>
        <p:nvSpPr>
          <p:cNvPr id="71686" name="Rectangle 18"/>
          <p:cNvSpPr>
            <a:spLocks noChangeArrowheads="1"/>
          </p:cNvSpPr>
          <p:nvPr/>
        </p:nvSpPr>
        <p:spPr bwMode="white">
          <a:xfrm>
            <a:off x="1905000" y="5486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2" name="Title 1"/>
          <p:cNvSpPr>
            <a:spLocks noGrp="1"/>
          </p:cNvSpPr>
          <p:nvPr>
            <p:ph type="title" idx="4294967295"/>
          </p:nvPr>
        </p:nvSpPr>
        <p:spPr>
          <a:xfrm>
            <a:off x="1514475" y="1307942"/>
            <a:ext cx="8267700" cy="984125"/>
          </a:xfrm>
        </p:spPr>
        <p:txBody>
          <a:bodyPr anchor="t">
            <a:normAutofit/>
          </a:bodyPr>
          <a:lstStyle/>
          <a:p>
            <a:r>
              <a:rPr lang="en-US" sz="2400" dirty="0"/>
              <a:t>SCC Aggregate Selection</a:t>
            </a:r>
          </a:p>
        </p:txBody>
      </p:sp>
    </p:spTree>
    <p:extLst>
      <p:ext uri="{BB962C8B-B14F-4D97-AF65-F5344CB8AC3E}">
        <p14:creationId xmlns:p14="http://schemas.microsoft.com/office/powerpoint/2010/main" val="1364463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1524001" y="1321765"/>
            <a:ext cx="8342355" cy="1073505"/>
          </a:xfrm>
        </p:spPr>
        <p:txBody>
          <a:bodyPr anchor="t"/>
          <a:lstStyle/>
          <a:p>
            <a:r>
              <a:rPr lang="en-US" altLang="en-US" dirty="0"/>
              <a:t>SCC Proportioning Steps</a:t>
            </a:r>
          </a:p>
        </p:txBody>
      </p:sp>
      <p:sp>
        <p:nvSpPr>
          <p:cNvPr id="69636" name="Rectangle 3"/>
          <p:cNvSpPr>
            <a:spLocks noGrp="1" noChangeArrowheads="1"/>
          </p:cNvSpPr>
          <p:nvPr>
            <p:ph type="body" idx="1"/>
          </p:nvPr>
        </p:nvSpPr>
        <p:spPr>
          <a:xfrm>
            <a:off x="1979655" y="1917122"/>
            <a:ext cx="7886700" cy="4154588"/>
          </a:xfrm>
        </p:spPr>
        <p:txBody>
          <a:bodyPr>
            <a:normAutofit lnSpcReduction="10000"/>
          </a:bodyPr>
          <a:lstStyle/>
          <a:p>
            <a:r>
              <a:rPr lang="en-US" altLang="en-US" dirty="0"/>
              <a:t>Determine required slump flow</a:t>
            </a:r>
          </a:p>
          <a:p>
            <a:r>
              <a:rPr lang="en-US" altLang="en-US" dirty="0"/>
              <a:t>Select coarse aggregate size</a:t>
            </a:r>
          </a:p>
          <a:p>
            <a:r>
              <a:rPr lang="en-US" altLang="en-US" dirty="0"/>
              <a:t>Determine the required air content</a:t>
            </a:r>
          </a:p>
          <a:p>
            <a:r>
              <a:rPr lang="en-US" altLang="en-US" dirty="0"/>
              <a:t>Estimate the required powder content</a:t>
            </a:r>
          </a:p>
          <a:p>
            <a:r>
              <a:rPr lang="en-US" altLang="en-US" dirty="0"/>
              <a:t>Estimate the required water content</a:t>
            </a:r>
          </a:p>
          <a:p>
            <a:r>
              <a:rPr lang="en-US" altLang="en-US" dirty="0"/>
              <a:t>Calculate coarse and fine aggregate amounts after Powder, Water and Air contents are determined</a:t>
            </a:r>
          </a:p>
          <a:p>
            <a:r>
              <a:rPr lang="en-US" altLang="en-US" dirty="0"/>
              <a:t>Calculate paste and mortar volume</a:t>
            </a:r>
          </a:p>
          <a:p>
            <a:r>
              <a:rPr lang="en-US" altLang="en-US" dirty="0"/>
              <a:t>Adjust coarse and fine aggregate weights based on paste and mortar volumes</a:t>
            </a:r>
          </a:p>
          <a:p>
            <a:r>
              <a:rPr lang="en-US" altLang="en-US" dirty="0"/>
              <a:t>Select admixture types and dosage</a:t>
            </a:r>
          </a:p>
          <a:p>
            <a:r>
              <a:rPr lang="en-US" altLang="en-US" dirty="0"/>
              <a:t>Batch Trial Mixture – Make adjustments and batch again</a:t>
            </a:r>
          </a:p>
        </p:txBody>
      </p:sp>
    </p:spTree>
    <p:extLst>
      <p:ext uri="{BB962C8B-B14F-4D97-AF65-F5344CB8AC3E}">
        <p14:creationId xmlns:p14="http://schemas.microsoft.com/office/powerpoint/2010/main" val="393047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33236" y="1337666"/>
            <a:ext cx="8515350" cy="1074536"/>
          </a:xfrm>
        </p:spPr>
        <p:txBody>
          <a:bodyPr anchor="t"/>
          <a:lstStyle/>
          <a:p>
            <a:r>
              <a:rPr lang="en-US" altLang="en-US" dirty="0"/>
              <a:t>Aggregates</a:t>
            </a:r>
          </a:p>
        </p:txBody>
      </p:sp>
      <p:sp>
        <p:nvSpPr>
          <p:cNvPr id="52227" name="Rectangle 3"/>
          <p:cNvSpPr>
            <a:spLocks noGrp="1" noChangeArrowheads="1"/>
          </p:cNvSpPr>
          <p:nvPr>
            <p:ph idx="1"/>
          </p:nvPr>
        </p:nvSpPr>
        <p:spPr>
          <a:xfrm>
            <a:off x="1533236" y="1883833"/>
            <a:ext cx="3805542" cy="4351338"/>
          </a:xfrm>
        </p:spPr>
        <p:txBody>
          <a:bodyPr>
            <a:noAutofit/>
          </a:bodyPr>
          <a:lstStyle/>
          <a:p>
            <a:r>
              <a:rPr lang="en-US" dirty="0"/>
              <a:t>Many coarse aggregates available in North America are Gap Graded, and thus have low volumes of No. 8 and No. 16 sieve size particles</a:t>
            </a:r>
          </a:p>
          <a:p>
            <a:r>
              <a:rPr lang="en-US" dirty="0"/>
              <a:t>The optimized grading curve for SCC is much tighter than for conventional concrete</a:t>
            </a:r>
          </a:p>
          <a:p>
            <a:r>
              <a:rPr lang="en-US" dirty="0"/>
              <a:t>Optimizing mix packing density is critical for many SCC mixes, so it is may be necessary to blend aggregate sources</a:t>
            </a:r>
          </a:p>
        </p:txBody>
      </p:sp>
      <p:pic>
        <p:nvPicPr>
          <p:cNvPr id="75780" name="Picture 4" descr="auto0"/>
          <p:cNvPicPr>
            <a:picLocks noChangeAspect="1" noChangeArrowheads="1"/>
          </p:cNvPicPr>
          <p:nvPr/>
        </p:nvPicPr>
        <p:blipFill rotWithShape="1">
          <a:blip r:embed="rId3">
            <a:extLst>
              <a:ext uri="{28A0092B-C50C-407E-A947-70E740481C1C}">
                <a14:useLocalDpi xmlns:a14="http://schemas.microsoft.com/office/drawing/2010/main" val="0"/>
              </a:ext>
            </a:extLst>
          </a:blip>
          <a:srcRect r="12945"/>
          <a:stretch/>
        </p:blipFill>
        <p:spPr bwMode="auto">
          <a:xfrm>
            <a:off x="5547112" y="1883833"/>
            <a:ext cx="4709808"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416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524000" y="1311242"/>
            <a:ext cx="8310372" cy="953817"/>
          </a:xfrm>
        </p:spPr>
        <p:txBody>
          <a:bodyPr anchor="t">
            <a:normAutofit/>
          </a:bodyPr>
          <a:lstStyle/>
          <a:p>
            <a:r>
              <a:rPr lang="en-US" altLang="en-US" sz="2400" dirty="0"/>
              <a:t>Aggregate Grading</a:t>
            </a:r>
          </a:p>
        </p:txBody>
      </p:sp>
      <p:sp>
        <p:nvSpPr>
          <p:cNvPr id="77827" name="Rectangle 3"/>
          <p:cNvSpPr>
            <a:spLocks noGrp="1" noChangeArrowheads="1"/>
          </p:cNvSpPr>
          <p:nvPr>
            <p:ph type="body" sz="half" idx="4294967295"/>
          </p:nvPr>
        </p:nvSpPr>
        <p:spPr>
          <a:xfrm>
            <a:off x="2264465" y="5113884"/>
            <a:ext cx="3581400" cy="1423987"/>
          </a:xfrm>
        </p:spPr>
        <p:txBody>
          <a:bodyPr>
            <a:normAutofit/>
          </a:bodyPr>
          <a:lstStyle/>
          <a:p>
            <a:pPr marL="0" indent="0" algn="ctr">
              <a:buNone/>
            </a:pPr>
            <a:r>
              <a:rPr lang="en-US" altLang="en-US" dirty="0"/>
              <a:t>An example of  a typical # 57 blend, indicating a Gap Graded Aggregate</a:t>
            </a:r>
          </a:p>
        </p:txBody>
      </p:sp>
      <p:graphicFrame>
        <p:nvGraphicFramePr>
          <p:cNvPr id="77828" name="Object 4"/>
          <p:cNvGraphicFramePr>
            <a:graphicFrameLocks noChangeAspect="1"/>
          </p:cNvGraphicFramePr>
          <p:nvPr>
            <p:extLst>
              <p:ext uri="{D42A27DB-BD31-4B8C-83A1-F6EECF244321}">
                <p14:modId xmlns:p14="http://schemas.microsoft.com/office/powerpoint/2010/main" val="1167199762"/>
              </p:ext>
            </p:extLst>
          </p:nvPr>
        </p:nvGraphicFramePr>
        <p:xfrm>
          <a:off x="2319130" y="1851423"/>
          <a:ext cx="3472070" cy="3267831"/>
        </p:xfrm>
        <a:graphic>
          <a:graphicData uri="http://schemas.openxmlformats.org/presentationml/2006/ole">
            <mc:AlternateContent xmlns:mc="http://schemas.openxmlformats.org/markup-compatibility/2006">
              <mc:Choice xmlns:v="urn:schemas-microsoft-com:vml" Requires="v">
                <p:oleObj name="Worksheet" r:id="rId3" imgW="4810331" imgH="4905869" progId="Excel.Sheet.8">
                  <p:embed/>
                </p:oleObj>
              </mc:Choice>
              <mc:Fallback>
                <p:oleObj name="Worksheet" r:id="rId3" imgW="4810331" imgH="4905869" progId="Excel.Sheet.8">
                  <p:embed/>
                  <p:pic>
                    <p:nvPicPr>
                      <p:cNvPr id="7782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130" y="1851423"/>
                        <a:ext cx="3472070" cy="3267831"/>
                      </a:xfrm>
                      <a:prstGeom prst="rect">
                        <a:avLst/>
                      </a:prstGeom>
                      <a:noFill/>
                      <a:ln>
                        <a:solidFill>
                          <a:schemeClr val="tx1"/>
                        </a:solidFill>
                      </a:ln>
                      <a:effectLst/>
                    </p:spPr>
                  </p:pic>
                </p:oleObj>
              </mc:Fallback>
            </mc:AlternateContent>
          </a:graphicData>
        </a:graphic>
      </p:graphicFrame>
      <p:pic>
        <p:nvPicPr>
          <p:cNvPr id="778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306" y="1851221"/>
            <a:ext cx="3654066" cy="32682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7"/>
          <p:cNvSpPr>
            <a:spLocks noChangeArrowheads="1"/>
          </p:cNvSpPr>
          <p:nvPr/>
        </p:nvSpPr>
        <p:spPr bwMode="auto">
          <a:xfrm>
            <a:off x="6105582" y="5113884"/>
            <a:ext cx="3803515" cy="142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marL="0" indent="0" algn="ctr">
              <a:lnSpc>
                <a:spcPct val="100000"/>
              </a:lnSpc>
              <a:spcAft>
                <a:spcPts val="0"/>
              </a:spcAft>
              <a:buNone/>
            </a:pPr>
            <a:r>
              <a:rPr lang="en-US" altLang="en-US" sz="2100" dirty="0">
                <a:latin typeface="+mn-lt"/>
              </a:rPr>
              <a:t>An optimized SCC aggregate gradation with blended aggregates</a:t>
            </a:r>
          </a:p>
        </p:txBody>
      </p:sp>
    </p:spTree>
    <p:extLst>
      <p:ext uri="{BB962C8B-B14F-4D97-AF65-F5344CB8AC3E}">
        <p14:creationId xmlns:p14="http://schemas.microsoft.com/office/powerpoint/2010/main" val="516672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4" name="Rectangle 6"/>
          <p:cNvSpPr>
            <a:spLocks noChangeArrowheads="1"/>
          </p:cNvSpPr>
          <p:nvPr/>
        </p:nvSpPr>
        <p:spPr bwMode="white">
          <a:xfrm>
            <a:off x="1905000" y="1752600"/>
            <a:ext cx="182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73735" name="Rectangle 7"/>
          <p:cNvSpPr>
            <a:spLocks noChangeArrowheads="1"/>
          </p:cNvSpPr>
          <p:nvPr/>
        </p:nvSpPr>
        <p:spPr bwMode="white">
          <a:xfrm>
            <a:off x="1905000" y="11430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73736" name="Rectangle 8"/>
          <p:cNvSpPr>
            <a:spLocks noChangeArrowheads="1"/>
          </p:cNvSpPr>
          <p:nvPr/>
        </p:nvSpPr>
        <p:spPr bwMode="white">
          <a:xfrm>
            <a:off x="2057400" y="1066800"/>
            <a:ext cx="1600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73737" name="Rectangle 9"/>
          <p:cNvSpPr>
            <a:spLocks noChangeArrowheads="1"/>
          </p:cNvSpPr>
          <p:nvPr/>
        </p:nvSpPr>
        <p:spPr bwMode="white">
          <a:xfrm>
            <a:off x="1905000" y="1752600"/>
            <a:ext cx="1828800" cy="685800"/>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aphicFrame>
        <p:nvGraphicFramePr>
          <p:cNvPr id="2" name="Object 1"/>
          <p:cNvGraphicFramePr>
            <a:graphicFrameLocks noChangeAspect="1"/>
          </p:cNvGraphicFramePr>
          <p:nvPr>
            <p:extLst>
              <p:ext uri="{D42A27DB-BD31-4B8C-83A1-F6EECF244321}">
                <p14:modId xmlns:p14="http://schemas.microsoft.com/office/powerpoint/2010/main" val="4289285397"/>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name="Acrobat Document" r:id="rId3" imgW="8019915" imgH="5667285" progId="AcroExch.Document.11">
                  <p:embed/>
                </p:oleObj>
              </mc:Choice>
              <mc:Fallback>
                <p:oleObj name="Acrobat Document" r:id="rId3" imgW="8019915" imgH="5667285" progId="AcroExch.Document.11">
                  <p:embed/>
                  <p:pic>
                    <p:nvPicPr>
                      <p:cNvPr id="2" name="Object 1"/>
                      <p:cNvPicPr/>
                      <p:nvPr/>
                    </p:nvPicPr>
                    <p:blipFill>
                      <a:blip r:embed="rId4"/>
                      <a:stretch>
                        <a:fillRect/>
                      </a:stretch>
                    </p:blipFill>
                    <p:spPr>
                      <a:xfrm>
                        <a:off x="0" y="0"/>
                        <a:ext cx="12192000" cy="6857999"/>
                      </a:xfrm>
                      <a:prstGeom prst="rect">
                        <a:avLst/>
                      </a:prstGeom>
                    </p:spPr>
                  </p:pic>
                </p:oleObj>
              </mc:Fallback>
            </mc:AlternateContent>
          </a:graphicData>
        </a:graphic>
      </p:graphicFrame>
    </p:spTree>
    <p:extLst>
      <p:ext uri="{BB962C8B-B14F-4D97-AF65-F5344CB8AC3E}">
        <p14:creationId xmlns:p14="http://schemas.microsoft.com/office/powerpoint/2010/main" val="2792467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4267200" y="1143001"/>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Bef>
                <a:spcPct val="50000"/>
              </a:spcBef>
              <a:spcAft>
                <a:spcPct val="0"/>
              </a:spcAft>
              <a:buFontTx/>
              <a:buNone/>
            </a:pPr>
            <a:r>
              <a:rPr lang="en-GB" altLang="en-US" sz="2400" b="1" dirty="0">
                <a:solidFill>
                  <a:schemeClr val="bg1"/>
                </a:solidFill>
                <a:latin typeface="Times New Roman" panose="02020603050405020304" pitchFamily="18" charset="0"/>
              </a:rPr>
              <a:t>20” Slump (490mm)</a:t>
            </a:r>
            <a:endParaRPr lang="en-GB" altLang="en-US" sz="2400" dirty="0">
              <a:latin typeface="Times New Roman" panose="02020603050405020304" pitchFamily="18" charset="0"/>
            </a:endParaRPr>
          </a:p>
        </p:txBody>
      </p:sp>
      <p:pic>
        <p:nvPicPr>
          <p:cNvPr id="12291" name="Picture 3" descr="Flow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290" y="1778505"/>
            <a:ext cx="51054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Line 4"/>
          <p:cNvSpPr>
            <a:spLocks noChangeShapeType="1"/>
          </p:cNvSpPr>
          <p:nvPr/>
        </p:nvSpPr>
        <p:spPr bwMode="auto">
          <a:xfrm>
            <a:off x="5562600" y="1974850"/>
            <a:ext cx="4038600" cy="457200"/>
          </a:xfrm>
          <a:prstGeom prst="line">
            <a:avLst/>
          </a:prstGeom>
          <a:noFill/>
          <a:ln w="25400">
            <a:solidFill>
              <a:schemeClr val="bg1"/>
            </a:solidFill>
            <a:round/>
            <a:headEnd type="stealth" w="lg" len="med"/>
            <a:tailEnd type="stealth" w="lg" len="med"/>
          </a:ln>
          <a:extLst>
            <a:ext uri="{909E8E84-426E-40DD-AFC4-6F175D3DCCD1}">
              <a14:hiddenFill xmlns:a14="http://schemas.microsoft.com/office/drawing/2010/main">
                <a:noFill/>
              </a14:hiddenFill>
            </a:ext>
          </a:extLst>
        </p:spPr>
        <p:txBody>
          <a:bodyPr wrap="none" anchor="ctr"/>
          <a:lstStyle/>
          <a:p>
            <a:endParaRPr lang="en-US"/>
          </a:p>
        </p:txBody>
      </p:sp>
      <p:sp>
        <p:nvSpPr>
          <p:cNvPr id="12293" name="Text Box 5"/>
          <p:cNvSpPr txBox="1">
            <a:spLocks noChangeArrowheads="1"/>
          </p:cNvSpPr>
          <p:nvPr/>
        </p:nvSpPr>
        <p:spPr bwMode="auto">
          <a:xfrm>
            <a:off x="5179290" y="4425951"/>
            <a:ext cx="5105400" cy="461665"/>
          </a:xfrm>
          <a:prstGeom prst="rect">
            <a:avLst/>
          </a:prstGeom>
          <a:solidFill>
            <a:schemeClr val="tx1">
              <a:alpha val="40000"/>
            </a:schemeClr>
          </a:solidFill>
          <a:ln>
            <a:noFill/>
          </a:ln>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GB" altLang="en-US" sz="2400" b="1" dirty="0">
                <a:solidFill>
                  <a:schemeClr val="bg1"/>
                </a:solidFill>
                <a:latin typeface="+mj-lt"/>
              </a:rPr>
              <a:t>24” (590 mm) Slump/Spread</a:t>
            </a:r>
          </a:p>
        </p:txBody>
      </p:sp>
      <p:sp>
        <p:nvSpPr>
          <p:cNvPr id="12295" name="Text Box 7"/>
          <p:cNvSpPr txBox="1">
            <a:spLocks noChangeArrowheads="1"/>
          </p:cNvSpPr>
          <p:nvPr/>
        </p:nvSpPr>
        <p:spPr bwMode="auto">
          <a:xfrm>
            <a:off x="5179290" y="5646194"/>
            <a:ext cx="510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Bef>
                <a:spcPct val="50000"/>
              </a:spcBef>
              <a:spcAft>
                <a:spcPct val="0"/>
              </a:spcAft>
              <a:buFontTx/>
              <a:buNone/>
            </a:pPr>
            <a:r>
              <a:rPr lang="en-US" altLang="en-US" sz="2400" b="1" dirty="0">
                <a:latin typeface="+mj-lt"/>
              </a:rPr>
              <a:t>This is not SCC. You cannot just add water or admix and get SCC!</a:t>
            </a:r>
          </a:p>
        </p:txBody>
      </p:sp>
      <p:sp>
        <p:nvSpPr>
          <p:cNvPr id="2" name="Title 1"/>
          <p:cNvSpPr>
            <a:spLocks noGrp="1"/>
          </p:cNvSpPr>
          <p:nvPr>
            <p:ph type="title"/>
          </p:nvPr>
        </p:nvSpPr>
        <p:spPr>
          <a:xfrm>
            <a:off x="1496290" y="1302255"/>
            <a:ext cx="3733800" cy="1325563"/>
          </a:xfrm>
        </p:spPr>
        <p:txBody>
          <a:bodyPr anchor="t"/>
          <a:lstStyle/>
          <a:p>
            <a:r>
              <a:rPr lang="en-US" sz="3200" dirty="0"/>
              <a:t>What is SCC?</a:t>
            </a:r>
          </a:p>
        </p:txBody>
      </p:sp>
      <p:sp>
        <p:nvSpPr>
          <p:cNvPr id="3" name="Content Placeholder 2"/>
          <p:cNvSpPr>
            <a:spLocks noGrp="1"/>
          </p:cNvSpPr>
          <p:nvPr>
            <p:ph idx="1"/>
          </p:nvPr>
        </p:nvSpPr>
        <p:spPr>
          <a:xfrm>
            <a:off x="681644" y="1958686"/>
            <a:ext cx="4106487" cy="4351338"/>
          </a:xfrm>
        </p:spPr>
        <p:txBody>
          <a:bodyPr>
            <a:normAutofit/>
          </a:bodyPr>
          <a:lstStyle/>
          <a:p>
            <a:r>
              <a:rPr lang="en-US" sz="2400" dirty="0"/>
              <a:t>SCC is more than flowable concrete</a:t>
            </a:r>
          </a:p>
          <a:p>
            <a:pPr lvl="1"/>
            <a:r>
              <a:rPr lang="en-US" sz="2400" dirty="0"/>
              <a:t>it is a highly engineered fluid with unique Rheological properties</a:t>
            </a:r>
          </a:p>
        </p:txBody>
      </p:sp>
      <p:sp>
        <p:nvSpPr>
          <p:cNvPr id="11" name="Line 4"/>
          <p:cNvSpPr>
            <a:spLocks noChangeShapeType="1"/>
          </p:cNvSpPr>
          <p:nvPr/>
        </p:nvSpPr>
        <p:spPr bwMode="auto">
          <a:xfrm>
            <a:off x="8798011" y="3286897"/>
            <a:ext cx="964857" cy="177822"/>
          </a:xfrm>
          <a:prstGeom prst="line">
            <a:avLst/>
          </a:prstGeom>
          <a:noFill/>
          <a:ln w="25400">
            <a:solidFill>
              <a:srgbClr val="FF0000"/>
            </a:solidFill>
            <a:round/>
            <a:headEnd type="stealth" w="lg" len="med"/>
            <a:tailEnd type="stealth" w="lg"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5746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1514764" y="1282248"/>
            <a:ext cx="7886700" cy="841851"/>
          </a:xfrm>
        </p:spPr>
        <p:txBody>
          <a:bodyPr anchor="t">
            <a:normAutofit/>
          </a:bodyPr>
          <a:lstStyle/>
          <a:p>
            <a:r>
              <a:rPr lang="en-US" altLang="en-US" sz="2400" i="1" dirty="0"/>
              <a:t>Possible</a:t>
            </a:r>
            <a:r>
              <a:rPr lang="en-US" altLang="en-US" sz="2400" dirty="0"/>
              <a:t> Powder Content</a:t>
            </a:r>
          </a:p>
        </p:txBody>
      </p:sp>
      <p:graphicFrame>
        <p:nvGraphicFramePr>
          <p:cNvPr id="405567" name="Group 63"/>
          <p:cNvGraphicFramePr>
            <a:graphicFrameLocks noGrp="1"/>
          </p:cNvGraphicFramePr>
          <p:nvPr>
            <p:ph sz="half" idx="4294967295"/>
            <p:extLst>
              <p:ext uri="{D42A27DB-BD31-4B8C-83A1-F6EECF244321}">
                <p14:modId xmlns:p14="http://schemas.microsoft.com/office/powerpoint/2010/main" val="2879347687"/>
              </p:ext>
            </p:extLst>
          </p:nvPr>
        </p:nvGraphicFramePr>
        <p:xfrm>
          <a:off x="2870462" y="3595614"/>
          <a:ext cx="6248400" cy="2933573"/>
        </p:xfrm>
        <a:graphic>
          <a:graphicData uri="http://schemas.openxmlformats.org/drawingml/2006/table">
            <a:tbl>
              <a:tblPr/>
              <a:tblGrid>
                <a:gridCol w="3270250">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tblGrid>
              <a:tr h="558800">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dirty="0">
                          <a:ln>
                            <a:noFill/>
                          </a:ln>
                          <a:solidFill>
                            <a:schemeClr val="tx1"/>
                          </a:solidFill>
                          <a:effectLst/>
                          <a:latin typeface="Arial" pitchFamily="34" charset="0"/>
                        </a:rPr>
                        <a:t>Absolute volume of coarse aggregate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dirty="0">
                          <a:ln>
                            <a:noFill/>
                          </a:ln>
                          <a:solidFill>
                            <a:schemeClr val="tx1"/>
                          </a:solidFill>
                          <a:effectLst/>
                          <a:latin typeface="Arial" pitchFamily="34" charset="0"/>
                        </a:rPr>
                        <a:t>28-32% (total mix volume)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800">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dirty="0">
                          <a:ln>
                            <a:noFill/>
                          </a:ln>
                          <a:solidFill>
                            <a:schemeClr val="tx1"/>
                          </a:solidFill>
                          <a:effectLst/>
                          <a:latin typeface="Arial" pitchFamily="34" charset="0"/>
                        </a:rPr>
                        <a:t>Paste Fraction (calculated on volume)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a:ln>
                            <a:noFill/>
                          </a:ln>
                          <a:solidFill>
                            <a:schemeClr val="tx1"/>
                          </a:solidFill>
                          <a:effectLst/>
                          <a:latin typeface="Arial" pitchFamily="34" charset="0"/>
                        </a:rPr>
                        <a:t>34-40% (total mix volume)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5325">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dirty="0">
                          <a:ln>
                            <a:noFill/>
                          </a:ln>
                          <a:solidFill>
                            <a:schemeClr val="tx1"/>
                          </a:solidFill>
                          <a:effectLst/>
                          <a:latin typeface="Arial" pitchFamily="34" charset="0"/>
                        </a:rPr>
                        <a:t>Mortar Fraction (calculated on volume)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a:ln>
                            <a:noFill/>
                          </a:ln>
                          <a:solidFill>
                            <a:schemeClr val="tx1"/>
                          </a:solidFill>
                          <a:effectLst/>
                          <a:latin typeface="Arial" pitchFamily="34" charset="0"/>
                        </a:rPr>
                        <a:t>60-70% (total mix volume)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600">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dirty="0">
                          <a:ln>
                            <a:noFill/>
                          </a:ln>
                          <a:solidFill>
                            <a:schemeClr val="tx1"/>
                          </a:solidFill>
                          <a:effectLst/>
                          <a:latin typeface="Arial" pitchFamily="34" charset="0"/>
                        </a:rPr>
                        <a:t>Typical w/cm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a:ln>
                            <a:noFill/>
                          </a:ln>
                          <a:solidFill>
                            <a:schemeClr val="tx1"/>
                          </a:solidFill>
                          <a:effectLst/>
                          <a:latin typeface="Arial" pitchFamily="34" charset="0"/>
                        </a:rPr>
                        <a:t>0.32 – 0.45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8800">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a:ln>
                            <a:noFill/>
                          </a:ln>
                          <a:solidFill>
                            <a:schemeClr val="tx1"/>
                          </a:solidFill>
                          <a:effectLst/>
                          <a:latin typeface="Arial" pitchFamily="34" charset="0"/>
                        </a:rPr>
                        <a:t>Typical cement (powder content)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dirty="0">
                          <a:ln>
                            <a:noFill/>
                          </a:ln>
                          <a:solidFill>
                            <a:schemeClr val="tx1"/>
                          </a:solidFill>
                          <a:effectLst/>
                          <a:latin typeface="Arial" pitchFamily="34" charset="0"/>
                        </a:rPr>
                        <a:t>650-800 pounds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405561" name="Group 57"/>
          <p:cNvGraphicFramePr>
            <a:graphicFrameLocks noGrp="1"/>
          </p:cNvGraphicFramePr>
          <p:nvPr>
            <p:ph sz="half" idx="4294967295"/>
            <p:extLst>
              <p:ext uri="{D42A27DB-BD31-4B8C-83A1-F6EECF244321}">
                <p14:modId xmlns:p14="http://schemas.microsoft.com/office/powerpoint/2010/main" val="1751747437"/>
              </p:ext>
            </p:extLst>
          </p:nvPr>
        </p:nvGraphicFramePr>
        <p:xfrm>
          <a:off x="2870462" y="1665213"/>
          <a:ext cx="6248400" cy="1877580"/>
        </p:xfrm>
        <a:graphic>
          <a:graphicData uri="http://schemas.openxmlformats.org/drawingml/2006/table">
            <a:tbl>
              <a:tblPr/>
              <a:tblGrid>
                <a:gridCol w="1470498">
                  <a:extLst>
                    <a:ext uri="{9D8B030D-6E8A-4147-A177-3AD203B41FA5}">
                      <a16:colId xmlns:a16="http://schemas.microsoft.com/office/drawing/2014/main" val="20000"/>
                    </a:ext>
                  </a:extLst>
                </a:gridCol>
                <a:gridCol w="1653702">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562100">
                  <a:extLst>
                    <a:ext uri="{9D8B030D-6E8A-4147-A177-3AD203B41FA5}">
                      <a16:colId xmlns:a16="http://schemas.microsoft.com/office/drawing/2014/main" val="20003"/>
                    </a:ext>
                  </a:extLst>
                </a:gridCol>
              </a:tblGrid>
              <a:tr h="815969">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000" b="0" i="0" u="none" strike="noStrike" cap="none" normalizeH="0" baseline="0" dirty="0">
                          <a:ln>
                            <a:noFill/>
                          </a:ln>
                          <a:solidFill>
                            <a:schemeClr val="tx1"/>
                          </a:solidFill>
                          <a:effectLst/>
                          <a:latin typeface="+mn-lt"/>
                        </a:rPr>
                        <a:t>Slump Flow (in)</a:t>
                      </a:r>
                    </a:p>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400" b="0" i="0" u="none" strike="noStrike" cap="none" normalizeH="0" baseline="0" dirty="0">
                          <a:ln>
                            <a:noFill/>
                          </a:ln>
                          <a:solidFill>
                            <a:schemeClr val="tx1"/>
                          </a:solidFill>
                          <a:effectLst/>
                          <a:latin typeface="+mn-lt"/>
                        </a:rPr>
                        <a:t>&lt;22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000" b="0" i="0" u="none" strike="noStrike" cap="none" normalizeH="0" baseline="0" dirty="0">
                          <a:ln>
                            <a:noFill/>
                          </a:ln>
                          <a:solidFill>
                            <a:schemeClr val="tx1"/>
                          </a:solidFill>
                          <a:effectLst/>
                          <a:latin typeface="+mn-lt"/>
                        </a:rPr>
                        <a:t>Slump 22-26 (in)</a:t>
                      </a:r>
                    </a:p>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400" b="0" i="0" u="none" strike="noStrike" cap="none" normalizeH="0" baseline="0" dirty="0">
                          <a:ln>
                            <a:noFill/>
                          </a:ln>
                          <a:solidFill>
                            <a:schemeClr val="tx1"/>
                          </a:solidFill>
                          <a:effectLst/>
                          <a:latin typeface="+mn-lt"/>
                        </a:rPr>
                        <a:t>22-26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000" b="0" i="0" u="none" strike="noStrike" cap="none" normalizeH="0" baseline="0" dirty="0">
                          <a:ln>
                            <a:noFill/>
                          </a:ln>
                          <a:solidFill>
                            <a:schemeClr val="tx1"/>
                          </a:solidFill>
                          <a:effectLst/>
                          <a:latin typeface="+mn-lt"/>
                        </a:rPr>
                        <a:t>Slump Flow (in)</a:t>
                      </a:r>
                    </a:p>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400" b="0" i="0" u="none" strike="noStrike" cap="none" normalizeH="0" baseline="0" dirty="0">
                          <a:ln>
                            <a:noFill/>
                          </a:ln>
                          <a:solidFill>
                            <a:schemeClr val="tx1"/>
                          </a:solidFill>
                          <a:effectLst/>
                          <a:latin typeface="+mn-lt"/>
                        </a:rPr>
                        <a:t>&gt;26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9445">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1800" b="0" i="0" u="none" strike="noStrike" cap="none" normalizeH="0" baseline="0" dirty="0">
                          <a:ln>
                            <a:noFill/>
                          </a:ln>
                          <a:solidFill>
                            <a:schemeClr val="tx1"/>
                          </a:solidFill>
                          <a:effectLst/>
                          <a:latin typeface="+mn-lt"/>
                        </a:rPr>
                        <a:t>Powder Content (</a:t>
                      </a:r>
                      <a:r>
                        <a:rPr kumimoji="0" lang="en-US" sz="1800" b="0" i="0" u="none" strike="noStrike" cap="none" normalizeH="0" baseline="0" dirty="0" err="1">
                          <a:ln>
                            <a:noFill/>
                          </a:ln>
                          <a:solidFill>
                            <a:schemeClr val="tx1"/>
                          </a:solidFill>
                          <a:effectLst/>
                          <a:latin typeface="+mn-lt"/>
                        </a:rPr>
                        <a:t>pcy</a:t>
                      </a:r>
                      <a:r>
                        <a:rPr kumimoji="0" lang="en-US" sz="1800" b="0" i="0" u="none" strike="noStrike" cap="none" normalizeH="0" baseline="0" dirty="0">
                          <a:ln>
                            <a:noFill/>
                          </a:ln>
                          <a:solidFill>
                            <a:schemeClr val="tx1"/>
                          </a:solidFill>
                          <a:effectLst/>
                          <a:latin typeface="+mn-lt"/>
                        </a:rPr>
                        <a:t>)</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400" b="0" i="0" u="none" strike="noStrike" cap="none" normalizeH="0" baseline="0" dirty="0">
                          <a:ln>
                            <a:noFill/>
                          </a:ln>
                          <a:solidFill>
                            <a:schemeClr val="tx1"/>
                          </a:solidFill>
                          <a:effectLst/>
                          <a:latin typeface="+mn-lt"/>
                        </a:rPr>
                        <a:t>&lt; 650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400" b="0" i="0" u="none" strike="noStrike" cap="none" normalizeH="0" baseline="0" dirty="0">
                          <a:ln>
                            <a:noFill/>
                          </a:ln>
                          <a:solidFill>
                            <a:schemeClr val="tx1"/>
                          </a:solidFill>
                          <a:effectLst/>
                          <a:latin typeface="+mn-lt"/>
                        </a:rPr>
                        <a:t>650 - 750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90000"/>
                        </a:lnSpc>
                        <a:spcBef>
                          <a:spcPct val="0"/>
                        </a:spcBef>
                        <a:spcAft>
                          <a:spcPct val="25000"/>
                        </a:spcAft>
                        <a:buClrTx/>
                        <a:buSzTx/>
                        <a:buFontTx/>
                        <a:buNone/>
                        <a:tabLst/>
                      </a:pPr>
                      <a:r>
                        <a:rPr kumimoji="0" lang="en-US" sz="2400" b="0" i="0" u="none" strike="noStrike" cap="none" normalizeH="0" baseline="0" dirty="0">
                          <a:ln>
                            <a:noFill/>
                          </a:ln>
                          <a:solidFill>
                            <a:schemeClr val="tx1"/>
                          </a:solidFill>
                          <a:effectLst/>
                          <a:latin typeface="+mn-lt"/>
                        </a:rPr>
                        <a:t>750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0431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473" y="1339616"/>
            <a:ext cx="7886700" cy="469079"/>
          </a:xfrm>
        </p:spPr>
        <p:txBody>
          <a:bodyPr anchor="t"/>
          <a:lstStyle/>
          <a:p>
            <a:r>
              <a:rPr lang="en-US" dirty="0"/>
              <a:t>SCC Admixture Usage</a:t>
            </a:r>
          </a:p>
        </p:txBody>
      </p:sp>
      <p:sp>
        <p:nvSpPr>
          <p:cNvPr id="3" name="Content Placeholder 2"/>
          <p:cNvSpPr>
            <a:spLocks noGrp="1"/>
          </p:cNvSpPr>
          <p:nvPr>
            <p:ph idx="1"/>
          </p:nvPr>
        </p:nvSpPr>
        <p:spPr>
          <a:xfrm>
            <a:off x="856673" y="2107171"/>
            <a:ext cx="10515600" cy="4263756"/>
          </a:xfrm>
        </p:spPr>
        <p:txBody>
          <a:bodyPr>
            <a:normAutofit/>
          </a:bodyPr>
          <a:lstStyle/>
          <a:p>
            <a:r>
              <a:rPr lang="en-US" altLang="en-US" dirty="0"/>
              <a:t>SCC Polycarboxylate Superplasticizers</a:t>
            </a:r>
          </a:p>
          <a:p>
            <a:pPr lvl="1"/>
            <a:r>
              <a:rPr lang="en-US" altLang="en-US" dirty="0"/>
              <a:t>Excellent flowability with improved stability compared to superplasticizers for conventional concrete. Increased mix forgiveness.</a:t>
            </a:r>
          </a:p>
          <a:p>
            <a:r>
              <a:rPr lang="en-US" altLang="en-US" dirty="0"/>
              <a:t>Viscosity Modifying Agents</a:t>
            </a:r>
          </a:p>
          <a:p>
            <a:pPr lvl="1"/>
            <a:r>
              <a:rPr lang="en-US" altLang="en-US" dirty="0"/>
              <a:t>For difficult aggregates and production conditions such as low cementitious and paste volumes. Increases mix forgiveness / water tolerance.</a:t>
            </a:r>
          </a:p>
          <a:p>
            <a:r>
              <a:rPr lang="en-US" altLang="en-US" dirty="0"/>
              <a:t>Extended Slump Life Polycarboxylate Superplasticizers</a:t>
            </a:r>
          </a:p>
          <a:p>
            <a:pPr lvl="1"/>
            <a:r>
              <a:rPr lang="en-US" altLang="en-US" dirty="0"/>
              <a:t>Excellent flowability with improved stability; formulated for the concrete market for added workability retention</a:t>
            </a:r>
          </a:p>
          <a:p>
            <a:r>
              <a:rPr lang="en-US" altLang="en-US" dirty="0"/>
              <a:t>Common admixtures such as AEA, retarders/HS and accelerators also work with SCC</a:t>
            </a:r>
          </a:p>
          <a:p>
            <a:endParaRPr lang="en-US" dirty="0"/>
          </a:p>
        </p:txBody>
      </p:sp>
    </p:spTree>
    <p:extLst>
      <p:ext uri="{BB962C8B-B14F-4D97-AF65-F5344CB8AC3E}">
        <p14:creationId xmlns:p14="http://schemas.microsoft.com/office/powerpoint/2010/main" val="3339399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a:xfrm>
            <a:off x="1524000" y="1342671"/>
            <a:ext cx="7886700" cy="1325563"/>
          </a:xfrm>
        </p:spPr>
        <p:txBody>
          <a:bodyPr anchor="t"/>
          <a:lstStyle/>
          <a:p>
            <a:r>
              <a:rPr lang="en-US" altLang="en-US" dirty="0"/>
              <a:t>Viscosity Modifiers</a:t>
            </a:r>
          </a:p>
        </p:txBody>
      </p:sp>
      <p:sp>
        <p:nvSpPr>
          <p:cNvPr id="4" name="Content Placeholder 3"/>
          <p:cNvSpPr>
            <a:spLocks noGrp="1"/>
          </p:cNvSpPr>
          <p:nvPr>
            <p:ph idx="1"/>
          </p:nvPr>
        </p:nvSpPr>
        <p:spPr>
          <a:xfrm>
            <a:off x="1524001" y="1922258"/>
            <a:ext cx="4143375" cy="3756848"/>
          </a:xfrm>
        </p:spPr>
        <p:txBody>
          <a:bodyPr>
            <a:normAutofit/>
          </a:bodyPr>
          <a:lstStyle/>
          <a:p>
            <a:r>
              <a:rPr lang="en-US" altLang="en-US" dirty="0"/>
              <a:t>Acts as a ‘thickening’ agent</a:t>
            </a:r>
          </a:p>
          <a:p>
            <a:r>
              <a:rPr lang="en-US" altLang="en-US" dirty="0"/>
              <a:t>Protects against segregation</a:t>
            </a:r>
          </a:p>
          <a:p>
            <a:r>
              <a:rPr lang="en-US" altLang="en-US" dirty="0"/>
              <a:t>Dispense direct into mix</a:t>
            </a:r>
          </a:p>
          <a:p>
            <a:r>
              <a:rPr lang="en-US" altLang="en-US" dirty="0"/>
              <a:t>No effect on set times or air content</a:t>
            </a:r>
          </a:p>
          <a:p>
            <a:r>
              <a:rPr lang="en-US" altLang="en-US" dirty="0"/>
              <a:t>Provides flexibility of water contents</a:t>
            </a:r>
          </a:p>
          <a:p>
            <a:endParaRPr lang="en-US" dirty="0"/>
          </a:p>
        </p:txBody>
      </p:sp>
      <p:pic>
        <p:nvPicPr>
          <p:cNvPr id="829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1" y="1922258"/>
            <a:ext cx="3381375" cy="42814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950" name="Rectangle 6"/>
          <p:cNvSpPr>
            <a:spLocks noChangeArrowheads="1"/>
          </p:cNvSpPr>
          <p:nvPr/>
        </p:nvSpPr>
        <p:spPr bwMode="auto">
          <a:xfrm>
            <a:off x="8686800" y="5105400"/>
            <a:ext cx="990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Tree>
    <p:extLst>
      <p:ext uri="{BB962C8B-B14F-4D97-AF65-F5344CB8AC3E}">
        <p14:creationId xmlns:p14="http://schemas.microsoft.com/office/powerpoint/2010/main" val="407604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2" y="1864926"/>
            <a:ext cx="876617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3"/>
          <p:cNvSpPr txBox="1">
            <a:spLocks noChangeArrowheads="1"/>
          </p:cNvSpPr>
          <p:nvPr/>
        </p:nvSpPr>
        <p:spPr bwMode="auto">
          <a:xfrm>
            <a:off x="2893741" y="4562572"/>
            <a:ext cx="64045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100" b="1" dirty="0">
                <a:solidFill>
                  <a:srgbClr val="5F6062"/>
                </a:solidFill>
                <a:cs typeface="Arial" panose="020B0604020202020204" pitchFamily="34" charset="0"/>
              </a:rPr>
              <a:t>Large polymer structure of VMA align in the direct of the applied energy (flow) and allow paste to lubricate coarse, angular sand particles reducing internal friction.</a:t>
            </a:r>
          </a:p>
        </p:txBody>
      </p:sp>
      <p:sp>
        <p:nvSpPr>
          <p:cNvPr id="2" name="Title 1"/>
          <p:cNvSpPr>
            <a:spLocks noGrp="1"/>
          </p:cNvSpPr>
          <p:nvPr>
            <p:ph type="title"/>
          </p:nvPr>
        </p:nvSpPr>
        <p:spPr>
          <a:xfrm>
            <a:off x="1523999" y="1281570"/>
            <a:ext cx="7886700" cy="1325563"/>
          </a:xfrm>
        </p:spPr>
        <p:txBody>
          <a:bodyPr anchor="t">
            <a:normAutofit/>
          </a:bodyPr>
          <a:lstStyle/>
          <a:p>
            <a:r>
              <a:rPr lang="en-US" altLang="en-US" sz="2400" dirty="0"/>
              <a:t>Viscosity Modifiers…what they do</a:t>
            </a:r>
            <a:endParaRPr lang="en-US" sz="2400" dirty="0"/>
          </a:p>
        </p:txBody>
      </p:sp>
    </p:spTree>
    <p:extLst>
      <p:ext uri="{BB962C8B-B14F-4D97-AF65-F5344CB8AC3E}">
        <p14:creationId xmlns:p14="http://schemas.microsoft.com/office/powerpoint/2010/main" val="1790247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1524001" y="1293280"/>
            <a:ext cx="8926285" cy="1325563"/>
          </a:xfrm>
        </p:spPr>
        <p:txBody>
          <a:bodyPr anchor="t">
            <a:normAutofit/>
          </a:bodyPr>
          <a:lstStyle/>
          <a:p>
            <a:r>
              <a:rPr lang="en-US" altLang="en-US" sz="2400" dirty="0"/>
              <a:t>Viscosity Modifying Admixture Benefits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353174212"/>
              </p:ext>
            </p:extLst>
          </p:nvPr>
        </p:nvGraphicFramePr>
        <p:xfrm>
          <a:off x="1906588" y="1872114"/>
          <a:ext cx="8202612" cy="4144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5761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20674" name="Group 2"/>
          <p:cNvGraphicFramePr>
            <a:graphicFrameLocks noGrp="1"/>
          </p:cNvGraphicFramePr>
          <p:nvPr>
            <p:extLst>
              <p:ext uri="{D42A27DB-BD31-4B8C-83A1-F6EECF244321}">
                <p14:modId xmlns:p14="http://schemas.microsoft.com/office/powerpoint/2010/main" val="2774430562"/>
              </p:ext>
            </p:extLst>
          </p:nvPr>
        </p:nvGraphicFramePr>
        <p:xfrm>
          <a:off x="2004839" y="1855507"/>
          <a:ext cx="8048943" cy="4628420"/>
        </p:xfrm>
        <a:graphic>
          <a:graphicData uri="http://schemas.openxmlformats.org/drawingml/2006/table">
            <a:tbl>
              <a:tblPr/>
              <a:tblGrid>
                <a:gridCol w="2682981">
                  <a:extLst>
                    <a:ext uri="{9D8B030D-6E8A-4147-A177-3AD203B41FA5}">
                      <a16:colId xmlns:a16="http://schemas.microsoft.com/office/drawing/2014/main" val="20000"/>
                    </a:ext>
                  </a:extLst>
                </a:gridCol>
                <a:gridCol w="2682981">
                  <a:extLst>
                    <a:ext uri="{9D8B030D-6E8A-4147-A177-3AD203B41FA5}">
                      <a16:colId xmlns:a16="http://schemas.microsoft.com/office/drawing/2014/main" val="20001"/>
                    </a:ext>
                  </a:extLst>
                </a:gridCol>
                <a:gridCol w="2682981">
                  <a:extLst>
                    <a:ext uri="{9D8B030D-6E8A-4147-A177-3AD203B41FA5}">
                      <a16:colId xmlns:a16="http://schemas.microsoft.com/office/drawing/2014/main" val="20002"/>
                    </a:ext>
                  </a:extLst>
                </a:gridCol>
              </a:tblGrid>
              <a:tr h="648531">
                <a:tc>
                  <a:txBody>
                    <a:bodyPr/>
                    <a:lstStyle/>
                    <a:p>
                      <a:pPr marL="0" marR="0" lvl="0" indent="0" algn="ctr" defTabSz="914400" rtl="0" eaLnBrk="1" fontAlgn="ctr" latinLnBrk="0" hangingPunct="1">
                        <a:lnSpc>
                          <a:spcPct val="100000"/>
                        </a:lnSpc>
                        <a:spcBef>
                          <a:spcPct val="25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cs typeface="Arial" charset="0"/>
                        </a:rPr>
                        <a:t>Performance </a:t>
                      </a:r>
                      <a:br>
                        <a:rPr kumimoji="0" lang="en-US" sz="1600" b="1" i="0" u="none" strike="noStrike" cap="none" normalizeH="0" baseline="0" dirty="0">
                          <a:ln>
                            <a:noFill/>
                          </a:ln>
                          <a:solidFill>
                            <a:schemeClr val="bg1"/>
                          </a:solidFill>
                          <a:effectLst/>
                          <a:latin typeface="Arial" charset="0"/>
                          <a:cs typeface="Arial" charset="0"/>
                        </a:rPr>
                      </a:br>
                      <a:r>
                        <a:rPr kumimoji="0" lang="en-US" sz="1600" b="1" i="0" u="none" strike="noStrike" cap="none" normalizeH="0" baseline="0" dirty="0">
                          <a:ln>
                            <a:noFill/>
                          </a:ln>
                          <a:solidFill>
                            <a:schemeClr val="bg1"/>
                          </a:solidFill>
                          <a:effectLst/>
                          <a:latin typeface="Arial" charset="0"/>
                          <a:cs typeface="Arial" charset="0"/>
                        </a:rPr>
                        <a:t>Attributes</a:t>
                      </a:r>
                      <a:endParaRPr kumimoji="0" lang="en-US" sz="3200" b="0" i="0" u="none" strike="noStrike" cap="none" normalizeH="0" baseline="0" dirty="0">
                        <a:ln>
                          <a:noFill/>
                        </a:ln>
                        <a:solidFill>
                          <a:schemeClr val="bg1"/>
                        </a:solidFill>
                        <a:effectLst/>
                        <a:latin typeface="Arial" charset="0"/>
                      </a:endParaRPr>
                    </a:p>
                  </a:txBody>
                  <a:tcPr marL="0" marR="0" marT="0" marB="0" anchor="ctr" horzOverflow="overflow">
                    <a:lnL w="19050" cap="flat" cmpd="sng" algn="ctr">
                      <a:solidFill>
                        <a:prstClr val="white">
                          <a:lumMod val="85000"/>
                        </a:prstClr>
                      </a:solidFill>
                      <a:prstDash val="solid"/>
                      <a:round/>
                      <a:headEnd type="none" w="med" len="med"/>
                      <a:tailEnd type="none" w="med" len="med"/>
                    </a:lnL>
                    <a:lnR w="19050" cap="flat" cmpd="sng" algn="ctr">
                      <a:solidFill>
                        <a:prstClr val="white">
                          <a:lumMod val="85000"/>
                        </a:prstClr>
                      </a:solidFill>
                      <a:prstDash val="solid"/>
                      <a:round/>
                      <a:headEnd type="none" w="med" len="med"/>
                      <a:tailEnd type="none" w="med" len="med"/>
                    </a:lnR>
                    <a:lnT w="19050" cap="flat" cmpd="sng" algn="ctr">
                      <a:solidFill>
                        <a:prstClr val="white">
                          <a:lumMod val="85000"/>
                        </a:prstClr>
                      </a:solidFill>
                      <a:prstDash val="solid"/>
                      <a:round/>
                      <a:headEnd type="none" w="med" len="med"/>
                      <a:tailEnd type="none" w="med" len="med"/>
                    </a:lnT>
                    <a:lnB w="19050" cap="flat" cmpd="sng" algn="ctr">
                      <a:solidFill>
                        <a:prstClr val="white">
                          <a:lumMod val="85000"/>
                        </a:prstClr>
                      </a:solidFill>
                      <a:prstDash val="solid"/>
                      <a:round/>
                      <a:headEnd type="none" w="med" len="med"/>
                      <a:tailEnd type="none" w="med" len="med"/>
                    </a:lnB>
                    <a:lnTlToBr>
                      <a:noFill/>
                    </a:lnTlToBr>
                    <a:lnBlToTr>
                      <a:noFill/>
                    </a:lnBlToTr>
                    <a:solidFill>
                      <a:srgbClr val="59B224"/>
                    </a:solidFill>
                  </a:tcPr>
                </a:tc>
                <a:tc>
                  <a:txBody>
                    <a:bodyPr/>
                    <a:lstStyle/>
                    <a:p>
                      <a:pPr marL="57150" marR="0" lvl="0" indent="0" algn="ctr" defTabSz="914400" rtl="0" eaLnBrk="1" fontAlgn="ctr" latinLnBrk="0" hangingPunct="1">
                        <a:lnSpc>
                          <a:spcPct val="100000"/>
                        </a:lnSpc>
                        <a:spcBef>
                          <a:spcPct val="25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cs typeface="Arial" charset="0"/>
                        </a:rPr>
                        <a:t>Plastic Concrete </a:t>
                      </a:r>
                      <a:br>
                        <a:rPr kumimoji="0" lang="en-US" sz="1600" b="1" i="0" u="none" strike="noStrike" cap="none" normalizeH="0" baseline="0" dirty="0">
                          <a:ln>
                            <a:noFill/>
                          </a:ln>
                          <a:solidFill>
                            <a:schemeClr val="bg1"/>
                          </a:solidFill>
                          <a:effectLst/>
                          <a:latin typeface="Arial" charset="0"/>
                          <a:cs typeface="Arial" charset="0"/>
                        </a:rPr>
                      </a:br>
                      <a:r>
                        <a:rPr kumimoji="0" lang="en-US" sz="1600" b="1" i="0" u="none" strike="noStrike" cap="none" normalizeH="0" baseline="0" dirty="0">
                          <a:ln>
                            <a:noFill/>
                          </a:ln>
                          <a:solidFill>
                            <a:schemeClr val="bg1"/>
                          </a:solidFill>
                          <a:effectLst/>
                          <a:latin typeface="Arial" charset="0"/>
                          <a:cs typeface="Arial" charset="0"/>
                        </a:rPr>
                        <a:t>Benefits</a:t>
                      </a:r>
                      <a:endParaRPr kumimoji="0" lang="en-US" sz="3200" b="0" i="0" u="none" strike="noStrike" cap="none" normalizeH="0" baseline="0" dirty="0">
                        <a:ln>
                          <a:noFill/>
                        </a:ln>
                        <a:solidFill>
                          <a:schemeClr val="bg1"/>
                        </a:solidFill>
                        <a:effectLst/>
                        <a:latin typeface="Arial" charset="0"/>
                      </a:endParaRPr>
                    </a:p>
                  </a:txBody>
                  <a:tcPr marL="0" marR="0" marT="0" marB="0" anchor="ctr" horzOverflow="overflow">
                    <a:lnL w="19050" cap="flat" cmpd="sng" algn="ctr">
                      <a:solidFill>
                        <a:prstClr val="white">
                          <a:lumMod val="85000"/>
                        </a:prstClr>
                      </a:solidFill>
                      <a:prstDash val="solid"/>
                      <a:round/>
                      <a:headEnd type="none" w="med" len="med"/>
                      <a:tailEnd type="none" w="med" len="med"/>
                    </a:lnL>
                    <a:lnR w="19050" cap="flat" cmpd="sng" algn="ctr">
                      <a:solidFill>
                        <a:prstClr val="white">
                          <a:lumMod val="85000"/>
                        </a:prstClr>
                      </a:solidFill>
                      <a:prstDash val="solid"/>
                      <a:round/>
                      <a:headEnd type="none" w="med" len="med"/>
                      <a:tailEnd type="none" w="med" len="med"/>
                    </a:lnR>
                    <a:lnT w="19050" cap="flat" cmpd="sng" algn="ctr">
                      <a:solidFill>
                        <a:prstClr val="white">
                          <a:lumMod val="85000"/>
                        </a:prstClr>
                      </a:solidFill>
                      <a:prstDash val="solid"/>
                      <a:round/>
                      <a:headEnd type="none" w="med" len="med"/>
                      <a:tailEnd type="none" w="med" len="med"/>
                    </a:lnT>
                    <a:lnB w="19050" cap="flat" cmpd="sng" algn="ctr">
                      <a:solidFill>
                        <a:prstClr val="white">
                          <a:lumMod val="85000"/>
                        </a:prstClr>
                      </a:solidFill>
                      <a:prstDash val="solid"/>
                      <a:round/>
                      <a:headEnd type="none" w="med" len="med"/>
                      <a:tailEnd type="none" w="med" len="med"/>
                    </a:lnB>
                    <a:lnTlToBr>
                      <a:noFill/>
                    </a:lnTlToBr>
                    <a:lnBlToTr>
                      <a:noFill/>
                    </a:lnBlToTr>
                    <a:solidFill>
                      <a:srgbClr val="59B224"/>
                    </a:solidFill>
                  </a:tcPr>
                </a:tc>
                <a:tc>
                  <a:txBody>
                    <a:bodyPr/>
                    <a:lstStyle/>
                    <a:p>
                      <a:pPr marL="0" marR="0" lvl="0" indent="0" algn="ctr" defTabSz="914400" rtl="0" eaLnBrk="1" fontAlgn="ctr" latinLnBrk="0" hangingPunct="1">
                        <a:lnSpc>
                          <a:spcPct val="100000"/>
                        </a:lnSpc>
                        <a:spcBef>
                          <a:spcPct val="25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cs typeface="Arial" charset="0"/>
                        </a:rPr>
                        <a:t>Hardened Concrete </a:t>
                      </a:r>
                      <a:br>
                        <a:rPr kumimoji="0" lang="en-US" sz="1600" b="1" i="0" u="none" strike="noStrike" cap="none" normalizeH="0" baseline="0" dirty="0">
                          <a:ln>
                            <a:noFill/>
                          </a:ln>
                          <a:solidFill>
                            <a:schemeClr val="bg1"/>
                          </a:solidFill>
                          <a:effectLst/>
                          <a:latin typeface="Arial" charset="0"/>
                          <a:cs typeface="Arial" charset="0"/>
                        </a:rPr>
                      </a:br>
                      <a:r>
                        <a:rPr kumimoji="0" lang="en-US" sz="1600" b="1" i="0" u="none" strike="noStrike" cap="none" normalizeH="0" baseline="0" dirty="0">
                          <a:ln>
                            <a:noFill/>
                          </a:ln>
                          <a:solidFill>
                            <a:schemeClr val="bg1"/>
                          </a:solidFill>
                          <a:effectLst/>
                          <a:latin typeface="Arial" charset="0"/>
                          <a:cs typeface="Arial" charset="0"/>
                        </a:rPr>
                        <a:t>Benefits</a:t>
                      </a:r>
                      <a:endParaRPr kumimoji="0" lang="en-US" sz="3200" b="0" i="0" u="none" strike="noStrike" cap="none" normalizeH="0" baseline="0" dirty="0">
                        <a:ln>
                          <a:noFill/>
                        </a:ln>
                        <a:solidFill>
                          <a:schemeClr val="bg1"/>
                        </a:solidFill>
                        <a:effectLst/>
                        <a:latin typeface="Arial" charset="0"/>
                      </a:endParaRPr>
                    </a:p>
                  </a:txBody>
                  <a:tcPr marL="0" marR="0" marT="0" marB="0" anchor="ctr" horzOverflow="overflow">
                    <a:lnL w="19050" cap="flat" cmpd="sng" algn="ctr">
                      <a:solidFill>
                        <a:prstClr val="white">
                          <a:lumMod val="85000"/>
                        </a:prstClr>
                      </a:solidFill>
                      <a:prstDash val="solid"/>
                      <a:round/>
                      <a:headEnd type="none" w="med" len="med"/>
                      <a:tailEnd type="none" w="med" len="med"/>
                    </a:lnL>
                    <a:lnR w="19050" cap="flat" cmpd="sng" algn="ctr">
                      <a:solidFill>
                        <a:prstClr val="white">
                          <a:lumMod val="85000"/>
                        </a:prstClr>
                      </a:solidFill>
                      <a:prstDash val="solid"/>
                      <a:round/>
                      <a:headEnd type="none" w="med" len="med"/>
                      <a:tailEnd type="none" w="med" len="med"/>
                    </a:lnR>
                    <a:lnT w="19050" cap="flat" cmpd="sng" algn="ctr">
                      <a:solidFill>
                        <a:prstClr val="white">
                          <a:lumMod val="85000"/>
                        </a:prstClr>
                      </a:solidFill>
                      <a:prstDash val="solid"/>
                      <a:round/>
                      <a:headEnd type="none" w="med" len="med"/>
                      <a:tailEnd type="none" w="med" len="med"/>
                    </a:lnT>
                    <a:lnB w="19050" cap="flat" cmpd="sng" algn="ctr">
                      <a:solidFill>
                        <a:prstClr val="white">
                          <a:lumMod val="85000"/>
                        </a:prstClr>
                      </a:solidFill>
                      <a:prstDash val="solid"/>
                      <a:round/>
                      <a:headEnd type="none" w="med" len="med"/>
                      <a:tailEnd type="none" w="med" len="med"/>
                    </a:lnB>
                    <a:lnTlToBr>
                      <a:noFill/>
                    </a:lnTlToBr>
                    <a:lnBlToTr>
                      <a:noFill/>
                    </a:lnBlToTr>
                    <a:solidFill>
                      <a:srgbClr val="59B224"/>
                    </a:solidFill>
                  </a:tcPr>
                </a:tc>
                <a:extLst>
                  <a:ext uri="{0D108BD9-81ED-4DB2-BD59-A6C34878D82A}">
                    <a16:rowId xmlns:a16="http://schemas.microsoft.com/office/drawing/2014/main" val="10000"/>
                  </a:ext>
                </a:extLst>
              </a:tr>
              <a:tr h="3979889">
                <a:tc>
                  <a:txBody>
                    <a:bodyPr/>
                    <a:lstStyle/>
                    <a:p>
                      <a:pPr marL="114300" marR="0" lvl="0" indent="0" algn="l" defTabSz="914400" rtl="0" eaLnBrk="1" fontAlgn="ctr" latinLnBrk="0" hangingPunct="1">
                        <a:lnSpc>
                          <a:spcPct val="100000"/>
                        </a:lnSpc>
                        <a:spcBef>
                          <a:spcPct val="25000"/>
                        </a:spcBef>
                        <a:spcAft>
                          <a:spcPct val="0"/>
                        </a:spcAft>
                        <a:buClr>
                          <a:schemeClr val="accent2"/>
                        </a:buClr>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p>
                      <a:pPr marL="114300" marR="0" lvl="0" indent="0" algn="l" defTabSz="914400" rtl="0" eaLnBrk="1" fontAlgn="ctr" latinLnBrk="0" hangingPunct="1">
                        <a:lnSpc>
                          <a:spcPct val="100000"/>
                        </a:lnSpc>
                        <a:spcBef>
                          <a:spcPts val="0"/>
                        </a:spcBef>
                        <a:spcAft>
                          <a:spcPct val="0"/>
                        </a:spcAft>
                        <a:buClr>
                          <a:schemeClr val="accent2"/>
                        </a:buClr>
                        <a:buSzTx/>
                        <a:buFontTx/>
                        <a:buNone/>
                        <a:tabLst/>
                      </a:pPr>
                      <a:r>
                        <a:rPr kumimoji="0" lang="en-US" sz="1200" b="1" i="0" u="none" strike="noStrike" cap="none" normalizeH="0" baseline="0" dirty="0">
                          <a:ln>
                            <a:noFill/>
                          </a:ln>
                          <a:solidFill>
                            <a:srgbClr val="5F6062"/>
                          </a:solidFill>
                          <a:effectLst/>
                          <a:latin typeface="Arial" charset="0"/>
                          <a:cs typeface="Arial" charset="0"/>
                        </a:rPr>
                        <a:t>Rheology modifier acting as a </a:t>
                      </a:r>
                      <a:r>
                        <a:rPr kumimoji="0" lang="en-US" sz="1200" b="1" i="1" u="none" strike="noStrike" cap="none" normalizeH="0" baseline="0" dirty="0">
                          <a:ln>
                            <a:noFill/>
                          </a:ln>
                          <a:solidFill>
                            <a:srgbClr val="5F6062"/>
                          </a:solidFill>
                          <a:effectLst/>
                          <a:latin typeface="Arial" charset="0"/>
                          <a:cs typeface="Arial" charset="0"/>
                        </a:rPr>
                        <a:t>lubricant</a:t>
                      </a:r>
                      <a:r>
                        <a:rPr kumimoji="0" lang="en-US" sz="1200" b="1" i="0" u="none" strike="noStrike" cap="none" normalizeH="0" baseline="0" dirty="0">
                          <a:ln>
                            <a:noFill/>
                          </a:ln>
                          <a:solidFill>
                            <a:srgbClr val="5F6062"/>
                          </a:solidFill>
                          <a:effectLst/>
                          <a:latin typeface="Arial" charset="0"/>
                          <a:cs typeface="Arial" charset="0"/>
                        </a:rPr>
                        <a:t>:</a:t>
                      </a:r>
                      <a:br>
                        <a:rPr kumimoji="0" lang="en-US" sz="1200" b="1" i="0" u="none" strike="noStrike" cap="none" normalizeH="0" baseline="0" dirty="0">
                          <a:ln>
                            <a:noFill/>
                          </a:ln>
                          <a:solidFill>
                            <a:srgbClr val="5F6062"/>
                          </a:solidFill>
                          <a:effectLst/>
                          <a:latin typeface="Arial" charset="0"/>
                          <a:cs typeface="Arial" charset="0"/>
                        </a:rPr>
                      </a:br>
                      <a:endParaRPr kumimoji="0" lang="en-US" sz="1200" b="1" i="0" u="none" strike="noStrike" cap="none" normalizeH="0" baseline="0" dirty="0">
                        <a:ln>
                          <a:noFill/>
                        </a:ln>
                        <a:solidFill>
                          <a:srgbClr val="5F6062"/>
                        </a:solidFill>
                        <a:effectLst/>
                        <a:latin typeface="Arial" charset="0"/>
                        <a:cs typeface="Arial" charset="0"/>
                      </a:endParaRPr>
                    </a:p>
                    <a:p>
                      <a:pPr marL="225425" marR="0" lvl="0" indent="-111125" algn="l" defTabSz="914400" rtl="0" eaLnBrk="1" fontAlgn="ctr" latinLnBrk="0" hangingPunct="1">
                        <a:lnSpc>
                          <a:spcPct val="100000"/>
                        </a:lnSpc>
                        <a:spcBef>
                          <a:spcPct val="250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cs typeface="Arial" charset="0"/>
                        </a:rPr>
                        <a:t> Concrete flows more readily at low shear rates, without vibration (SCC, paving, truck discharge, poorly shaped aggregates)</a:t>
                      </a:r>
                    </a:p>
                    <a:p>
                      <a:pPr marL="225425" marR="0" lvl="0" indent="-111125" algn="l" defTabSz="914400" rtl="0" eaLnBrk="1" fontAlgn="ctr" latinLnBrk="0" hangingPunct="1">
                        <a:lnSpc>
                          <a:spcPct val="100000"/>
                        </a:lnSpc>
                        <a:spcBef>
                          <a:spcPct val="25000"/>
                        </a:spcBef>
                        <a:spcAft>
                          <a:spcPct val="0"/>
                        </a:spcAft>
                        <a:buClr>
                          <a:schemeClr val="accent1"/>
                        </a:buClr>
                        <a:buSzTx/>
                        <a:buFontTx/>
                        <a:buChar char="•"/>
                        <a:tabLst/>
                      </a:pPr>
                      <a:endParaRPr kumimoji="0" lang="en-US" sz="1200" b="0" i="0" u="none" strike="noStrike" cap="none" normalizeH="0" baseline="0" dirty="0">
                        <a:ln>
                          <a:noFill/>
                        </a:ln>
                        <a:solidFill>
                          <a:schemeClr val="tx1"/>
                        </a:solidFill>
                        <a:effectLst/>
                        <a:latin typeface="Arial" charset="0"/>
                        <a:cs typeface="Arial" charset="0"/>
                      </a:endParaRPr>
                    </a:p>
                    <a:p>
                      <a:pPr marL="225425" marR="0" lvl="0" indent="-111125" algn="l" defTabSz="914400" rtl="0" eaLnBrk="1" fontAlgn="ctr" latinLnBrk="0" hangingPunct="1">
                        <a:lnSpc>
                          <a:spcPct val="100000"/>
                        </a:lnSpc>
                        <a:spcBef>
                          <a:spcPct val="250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cs typeface="Arial" charset="0"/>
                        </a:rPr>
                        <a:t>Improve extrusion and surface texture (creamier with more body than V-MAR3)</a:t>
                      </a:r>
                    </a:p>
                  </a:txBody>
                  <a:tcPr marL="0" marR="0" marT="0" marB="0" horzOverflow="overflow">
                    <a:lnL w="19050" cap="flat" cmpd="sng" algn="ctr">
                      <a:solidFill>
                        <a:prstClr val="white">
                          <a:lumMod val="85000"/>
                        </a:prstClr>
                      </a:solidFill>
                      <a:prstDash val="solid"/>
                      <a:round/>
                      <a:headEnd type="none" w="med" len="med"/>
                      <a:tailEnd type="none" w="med" len="med"/>
                    </a:lnL>
                    <a:lnR w="19050" cap="flat" cmpd="sng" algn="ctr">
                      <a:solidFill>
                        <a:prstClr val="white">
                          <a:lumMod val="85000"/>
                        </a:prstClr>
                      </a:solidFill>
                      <a:prstDash val="solid"/>
                      <a:round/>
                      <a:headEnd type="none" w="med" len="med"/>
                      <a:tailEnd type="none" w="med" len="med"/>
                    </a:lnR>
                    <a:lnT w="19050" cap="flat" cmpd="sng" algn="ctr">
                      <a:solidFill>
                        <a:prstClr val="white">
                          <a:lumMod val="85000"/>
                        </a:prstClr>
                      </a:solidFill>
                      <a:prstDash val="solid"/>
                      <a:round/>
                      <a:headEnd type="none" w="med" len="med"/>
                      <a:tailEnd type="none" w="med" len="med"/>
                    </a:lnT>
                    <a:lnB w="19050" cap="flat" cmpd="sng" algn="ctr">
                      <a:solidFill>
                        <a:prstClr val="white">
                          <a:lumMod val="85000"/>
                        </a:prstClr>
                      </a:solidFill>
                      <a:prstDash val="solid"/>
                      <a:round/>
                      <a:headEnd type="none" w="med" len="med"/>
                      <a:tailEnd type="none" w="med" len="med"/>
                    </a:lnB>
                    <a:lnTlToBr>
                      <a:noFill/>
                    </a:lnTlToBr>
                    <a:lnBlToTr>
                      <a:noFill/>
                    </a:lnBlToTr>
                    <a:noFill/>
                  </a:tcPr>
                </a:tc>
                <a:tc>
                  <a:txBody>
                    <a:bodyPr/>
                    <a:lstStyle/>
                    <a:p>
                      <a:pPr marL="228600" marR="0" lvl="0" indent="-114300" algn="l" defTabSz="914400" rtl="0" eaLnBrk="1" fontAlgn="base" latinLnBrk="0" hangingPunct="1">
                        <a:lnSpc>
                          <a:spcPct val="100000"/>
                        </a:lnSpc>
                        <a:spcBef>
                          <a:spcPts val="900"/>
                        </a:spcBef>
                        <a:spcAft>
                          <a:spcPct val="0"/>
                        </a:spcAft>
                        <a:buClr>
                          <a:schemeClr val="accent2"/>
                        </a:buClr>
                        <a:buSzTx/>
                        <a:buFontTx/>
                        <a:buChar char="•"/>
                        <a:tabLst/>
                      </a:pPr>
                      <a:endParaRPr kumimoji="0" lang="en-US" sz="1200" b="0" i="0" u="none" strike="noStrike" cap="none" normalizeH="0" baseline="0" dirty="0">
                        <a:ln>
                          <a:noFill/>
                        </a:ln>
                        <a:solidFill>
                          <a:schemeClr val="tx1"/>
                        </a:solidFill>
                        <a:effectLst/>
                        <a:latin typeface="Arial" charset="0"/>
                      </a:endParaRPr>
                    </a:p>
                    <a:p>
                      <a:pPr marL="285750" marR="0" lvl="0" indent="-171450" algn="l" defTabSz="914400" rtl="0" eaLnBrk="1" fontAlgn="base" latinLnBrk="0" hangingPunct="1">
                        <a:lnSpc>
                          <a:spcPct val="100000"/>
                        </a:lnSpc>
                        <a:spcBef>
                          <a:spcPts val="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Mix ‘lubricity’</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Cohesive without being ‘sticky’</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Less clumping and lumps</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Improved surface finishes</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Even flows from the mixer – up the belts – out of the hopper and into the machinery</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Less sticking in the chutes</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Wide window of water flexibility</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No effect on water contents</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Generates more paste – potentially reduce cement content</a:t>
                      </a:r>
                    </a:p>
                    <a:p>
                      <a:pPr marL="285750" marR="0" lvl="0" indent="-171450" algn="l" defTabSz="914400" rtl="0" eaLnBrk="1" fontAlgn="base" latinLnBrk="0" hangingPunct="1">
                        <a:lnSpc>
                          <a:spcPct val="100000"/>
                        </a:lnSpc>
                        <a:spcBef>
                          <a:spcPts val="900"/>
                        </a:spcBef>
                        <a:spcAft>
                          <a:spcPct val="0"/>
                        </a:spcAft>
                        <a:buClr>
                          <a:schemeClr val="accent1"/>
                        </a:buClr>
                        <a:buSzTx/>
                        <a:buFont typeface="Arial"/>
                        <a:buChar char="•"/>
                        <a:tabLst/>
                      </a:pPr>
                      <a:r>
                        <a:rPr kumimoji="0" lang="en-US" sz="1200" b="0" i="0" u="none" strike="noStrike" cap="none" normalizeH="0" baseline="0" dirty="0">
                          <a:ln>
                            <a:noFill/>
                          </a:ln>
                          <a:solidFill>
                            <a:schemeClr val="tx1"/>
                          </a:solidFill>
                          <a:effectLst/>
                          <a:latin typeface="Arial" charset="0"/>
                        </a:rPr>
                        <a:t>Able to use less than optimum sand and stone – especially if added cement is used to enable</a:t>
                      </a:r>
                    </a:p>
                  </a:txBody>
                  <a:tcPr marL="0" marR="0" marT="0" marB="0" horzOverflow="overflow">
                    <a:lnL w="19050" cap="flat" cmpd="sng" algn="ctr">
                      <a:solidFill>
                        <a:prstClr val="white">
                          <a:lumMod val="85000"/>
                        </a:prstClr>
                      </a:solidFill>
                      <a:prstDash val="solid"/>
                      <a:round/>
                      <a:headEnd type="none" w="med" len="med"/>
                      <a:tailEnd type="none" w="med" len="med"/>
                    </a:lnL>
                    <a:lnR w="19050" cap="flat" cmpd="sng" algn="ctr">
                      <a:solidFill>
                        <a:prstClr val="white">
                          <a:lumMod val="85000"/>
                        </a:prstClr>
                      </a:solidFill>
                      <a:prstDash val="solid"/>
                      <a:round/>
                      <a:headEnd type="none" w="med" len="med"/>
                      <a:tailEnd type="none" w="med" len="med"/>
                    </a:lnR>
                    <a:lnT w="19050" cap="flat" cmpd="sng" algn="ctr">
                      <a:solidFill>
                        <a:prstClr val="white">
                          <a:lumMod val="85000"/>
                        </a:prstClr>
                      </a:solidFill>
                      <a:prstDash val="solid"/>
                      <a:round/>
                      <a:headEnd type="none" w="med" len="med"/>
                      <a:tailEnd type="none" w="med" len="med"/>
                    </a:lnT>
                    <a:lnB w="19050" cap="flat" cmpd="sng" algn="ctr">
                      <a:solidFill>
                        <a:prstClr val="white">
                          <a:lumMod val="85000"/>
                        </a:prstClr>
                      </a:solidFill>
                      <a:prstDash val="solid"/>
                      <a:round/>
                      <a:headEnd type="none" w="med" len="med"/>
                      <a:tailEnd type="none" w="med" len="med"/>
                    </a:lnB>
                    <a:lnTlToBr>
                      <a:noFill/>
                    </a:lnTlToBr>
                    <a:lnBlToTr>
                      <a:noFill/>
                    </a:lnBlToTr>
                    <a:noFill/>
                  </a:tcPr>
                </a:tc>
                <a:tc>
                  <a:txBody>
                    <a:bodyPr/>
                    <a:lstStyle/>
                    <a:p>
                      <a:pPr marL="228600" marR="0" lvl="0" indent="-114300" algn="l" defTabSz="914400" rtl="0" eaLnBrk="1" fontAlgn="base" latinLnBrk="0" hangingPunct="1">
                        <a:lnSpc>
                          <a:spcPct val="100000"/>
                        </a:lnSpc>
                        <a:spcBef>
                          <a:spcPts val="900"/>
                        </a:spcBef>
                        <a:spcAft>
                          <a:spcPct val="0"/>
                        </a:spcAft>
                        <a:buClr>
                          <a:schemeClr val="accent2"/>
                        </a:buClr>
                        <a:buSzTx/>
                        <a:buFontTx/>
                        <a:buChar char="•"/>
                        <a:tabLst/>
                      </a:pPr>
                      <a:endParaRPr kumimoji="0" lang="en-US" sz="1200" b="0" i="0" u="none" strike="noStrike" cap="none" normalizeH="0" baseline="0" dirty="0">
                        <a:ln>
                          <a:noFill/>
                        </a:ln>
                        <a:solidFill>
                          <a:schemeClr val="tx1"/>
                        </a:solidFill>
                        <a:effectLst/>
                        <a:latin typeface="Arial" charset="0"/>
                      </a:endParaRPr>
                    </a:p>
                    <a:p>
                      <a:pPr marL="228600" marR="0" lvl="0" indent="-114300" algn="l" defTabSz="914400" rtl="0" eaLnBrk="1" fontAlgn="base" latinLnBrk="0" hangingPunct="1">
                        <a:lnSpc>
                          <a:spcPct val="100000"/>
                        </a:lnSpc>
                        <a:spcBef>
                          <a:spcPts val="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Moisture retention aids curing</a:t>
                      </a:r>
                    </a:p>
                    <a:p>
                      <a:pPr marL="228600" marR="0" lvl="0" indent="-114300" algn="l" defTabSz="914400" rtl="0" eaLnBrk="1" fontAlgn="base" latinLnBrk="0" hangingPunct="1">
                        <a:lnSpc>
                          <a:spcPct val="100000"/>
                        </a:lnSpc>
                        <a:spcBef>
                          <a:spcPts val="9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Higher strengths through better curing, lower air contents</a:t>
                      </a:r>
                    </a:p>
                    <a:p>
                      <a:pPr marL="228600" marR="0" lvl="0" indent="-114300" algn="l" defTabSz="914400" rtl="0" eaLnBrk="1" fontAlgn="base" latinLnBrk="0" hangingPunct="1">
                        <a:lnSpc>
                          <a:spcPct val="100000"/>
                        </a:lnSpc>
                        <a:spcBef>
                          <a:spcPts val="9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Less cracking due to moisture retention</a:t>
                      </a:r>
                    </a:p>
                    <a:p>
                      <a:pPr marL="228600" marR="0" lvl="0" indent="-114300" algn="l" defTabSz="914400" rtl="0" eaLnBrk="1" fontAlgn="base" latinLnBrk="0" hangingPunct="1">
                        <a:lnSpc>
                          <a:spcPct val="100000"/>
                        </a:lnSpc>
                        <a:spcBef>
                          <a:spcPts val="9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Better surface finish, swipe/webbing</a:t>
                      </a:r>
                    </a:p>
                    <a:p>
                      <a:pPr marL="228600" marR="0" lvl="0" indent="-114300" algn="l" defTabSz="914400" rtl="0" eaLnBrk="1" fontAlgn="base" latinLnBrk="0" hangingPunct="1">
                        <a:lnSpc>
                          <a:spcPct val="100000"/>
                        </a:lnSpc>
                        <a:spcBef>
                          <a:spcPts val="9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More paste on surface, generally less bugholes </a:t>
                      </a:r>
                    </a:p>
                    <a:p>
                      <a:pPr marL="228600" marR="0" lvl="0" indent="-114300" algn="l" defTabSz="914400" rtl="0" eaLnBrk="1" fontAlgn="base" latinLnBrk="0" hangingPunct="1">
                        <a:lnSpc>
                          <a:spcPct val="100000"/>
                        </a:lnSpc>
                        <a:spcBef>
                          <a:spcPts val="9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Crisper edges</a:t>
                      </a:r>
                    </a:p>
                    <a:p>
                      <a:pPr marL="228600" marR="0" lvl="0" indent="-114300" algn="l" defTabSz="914400" rtl="0" eaLnBrk="1" fontAlgn="base" latinLnBrk="0" hangingPunct="1">
                        <a:lnSpc>
                          <a:spcPct val="100000"/>
                        </a:lnSpc>
                        <a:spcBef>
                          <a:spcPts val="9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Pallets and headers remove easier</a:t>
                      </a:r>
                    </a:p>
                    <a:p>
                      <a:pPr marL="228600" marR="0" lvl="0" indent="-114300" algn="l" defTabSz="914400" rtl="0" eaLnBrk="1" fontAlgn="base" latinLnBrk="0" hangingPunct="1">
                        <a:lnSpc>
                          <a:spcPct val="100000"/>
                        </a:lnSpc>
                        <a:spcBef>
                          <a:spcPts val="900"/>
                        </a:spcBef>
                        <a:spcAft>
                          <a:spcPct val="0"/>
                        </a:spcAft>
                        <a:buClr>
                          <a:schemeClr val="accent1"/>
                        </a:buClr>
                        <a:buSzTx/>
                        <a:buFontTx/>
                        <a:buChar char="•"/>
                        <a:tabLst/>
                      </a:pPr>
                      <a:r>
                        <a:rPr kumimoji="0" lang="en-US" sz="1200" b="0" i="0" u="none" strike="noStrike" cap="none" normalizeH="0" baseline="0" dirty="0">
                          <a:ln>
                            <a:noFill/>
                          </a:ln>
                          <a:solidFill>
                            <a:schemeClr val="tx1"/>
                          </a:solidFill>
                          <a:effectLst/>
                          <a:latin typeface="Arial" charset="0"/>
                        </a:rPr>
                        <a:t>Fewer defects</a:t>
                      </a:r>
                    </a:p>
                  </a:txBody>
                  <a:tcPr marL="0" marR="0" marT="0" marB="0" horzOverflow="overflow">
                    <a:lnL w="19050" cap="flat" cmpd="sng" algn="ctr">
                      <a:solidFill>
                        <a:prstClr val="white">
                          <a:lumMod val="85000"/>
                        </a:prstClr>
                      </a:solidFill>
                      <a:prstDash val="solid"/>
                      <a:round/>
                      <a:headEnd type="none" w="med" len="med"/>
                      <a:tailEnd type="none" w="med" len="med"/>
                    </a:lnL>
                    <a:lnR w="19050" cap="flat" cmpd="sng" algn="ctr">
                      <a:solidFill>
                        <a:prstClr val="white">
                          <a:lumMod val="85000"/>
                        </a:prstClr>
                      </a:solidFill>
                      <a:prstDash val="solid"/>
                      <a:round/>
                      <a:headEnd type="none" w="med" len="med"/>
                      <a:tailEnd type="none" w="med" len="med"/>
                    </a:lnR>
                    <a:lnT w="19050" cap="flat" cmpd="sng" algn="ctr">
                      <a:solidFill>
                        <a:prstClr val="white">
                          <a:lumMod val="85000"/>
                        </a:prstClr>
                      </a:solidFill>
                      <a:prstDash val="solid"/>
                      <a:round/>
                      <a:headEnd type="none" w="med" len="med"/>
                      <a:tailEnd type="none" w="med" len="med"/>
                    </a:lnT>
                    <a:lnB w="19050" cap="flat" cmpd="sng" algn="ctr">
                      <a:solidFill>
                        <a:prstClr val="white">
                          <a:lumMod val="85000"/>
                        </a:prst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20691" name="Rectangle 19"/>
          <p:cNvSpPr>
            <a:spLocks noGrp="1" noChangeArrowheads="1"/>
          </p:cNvSpPr>
          <p:nvPr>
            <p:ph type="title" idx="4294967295"/>
          </p:nvPr>
        </p:nvSpPr>
        <p:spPr>
          <a:xfrm>
            <a:off x="1468581" y="1324760"/>
            <a:ext cx="7886700" cy="1325562"/>
          </a:xfrm>
        </p:spPr>
        <p:txBody>
          <a:bodyPr anchor="t">
            <a:normAutofit/>
          </a:bodyPr>
          <a:lstStyle/>
          <a:p>
            <a:r>
              <a:rPr lang="en-US" sz="2400" dirty="0"/>
              <a:t>VMA Benefits</a:t>
            </a:r>
          </a:p>
        </p:txBody>
      </p:sp>
    </p:spTree>
    <p:extLst>
      <p:ext uri="{BB962C8B-B14F-4D97-AF65-F5344CB8AC3E}">
        <p14:creationId xmlns:p14="http://schemas.microsoft.com/office/powerpoint/2010/main" val="604239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61"/>
          <p:cNvSpPr txBox="1">
            <a:spLocks noChangeArrowheads="1"/>
          </p:cNvSpPr>
          <p:nvPr/>
        </p:nvSpPr>
        <p:spPr bwMode="auto">
          <a:xfrm>
            <a:off x="2457772" y="4739848"/>
            <a:ext cx="7053263"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marL="182880" indent="-182880">
              <a:lnSpc>
                <a:spcPct val="100000"/>
              </a:lnSpc>
              <a:spcAft>
                <a:spcPct val="0"/>
              </a:spcAft>
              <a:buFont typeface="Arial" panose="020B0604020202020204" pitchFamily="34" charset="0"/>
              <a:buChar char="•"/>
            </a:pPr>
            <a:r>
              <a:rPr lang="en-US" altLang="en-US" sz="1600" dirty="0">
                <a:latin typeface="+mn-lt"/>
              </a:rPr>
              <a:t>Mixes made with different admixtures can have similar slump flow yet different rheology</a:t>
            </a:r>
            <a:endParaRPr lang="en-US" altLang="en-US" sz="800" dirty="0">
              <a:latin typeface="+mn-lt"/>
            </a:endParaRPr>
          </a:p>
          <a:p>
            <a:pPr marL="182880" indent="-182880">
              <a:lnSpc>
                <a:spcPct val="100000"/>
              </a:lnSpc>
              <a:spcAft>
                <a:spcPct val="0"/>
              </a:spcAft>
              <a:buFont typeface="Arial" panose="020B0604020202020204" pitchFamily="34" charset="0"/>
              <a:buChar char="•"/>
            </a:pPr>
            <a:r>
              <a:rPr lang="en-US" altLang="en-US" sz="1600" dirty="0">
                <a:latin typeface="+mn-lt"/>
              </a:rPr>
              <a:t>In general, for mixes with the same slump flow, those with higher viscosity are more stable</a:t>
            </a:r>
            <a:endParaRPr lang="en-US" altLang="en-US" sz="2400" dirty="0">
              <a:latin typeface="+mn-lt"/>
            </a:endParaRPr>
          </a:p>
          <a:p>
            <a:pPr marL="182880" indent="-182880">
              <a:lnSpc>
                <a:spcPct val="100000"/>
              </a:lnSpc>
              <a:spcAft>
                <a:spcPct val="0"/>
              </a:spcAft>
              <a:buFont typeface="Arial" panose="020B0604020202020204" pitchFamily="34" charset="0"/>
              <a:buChar char="•"/>
            </a:pPr>
            <a:r>
              <a:rPr lang="en-US" altLang="en-US" sz="1600" i="1" dirty="0">
                <a:latin typeface="+mn-lt"/>
              </a:rPr>
              <a:t>The edges of the Workability Box are dangerous</a:t>
            </a:r>
          </a:p>
          <a:p>
            <a:pPr marL="582930" lvl="2" indent="-182880">
              <a:lnSpc>
                <a:spcPct val="100000"/>
              </a:lnSpc>
              <a:spcAft>
                <a:spcPct val="0"/>
              </a:spcAft>
              <a:buFont typeface="Arial" panose="020B0604020202020204" pitchFamily="34" charset="0"/>
              <a:buChar char="•"/>
            </a:pPr>
            <a:r>
              <a:rPr lang="en-US" altLang="en-US" sz="1200" dirty="0">
                <a:latin typeface="+mn-lt"/>
              </a:rPr>
              <a:t>mixes with very low yield and viscosity may segregate</a:t>
            </a:r>
          </a:p>
          <a:p>
            <a:pPr marL="582930" lvl="2" indent="-182880">
              <a:lnSpc>
                <a:spcPct val="100000"/>
              </a:lnSpc>
              <a:spcAft>
                <a:spcPct val="0"/>
              </a:spcAft>
              <a:buFont typeface="Arial" panose="020B0604020202020204" pitchFamily="34" charset="0"/>
              <a:buChar char="•"/>
            </a:pPr>
            <a:r>
              <a:rPr lang="en-US" altLang="en-US" sz="1200" dirty="0">
                <a:latin typeface="+mn-lt"/>
              </a:rPr>
              <a:t>mixes with very high yield and viscosity may not “self consolidate</a:t>
            </a:r>
            <a:r>
              <a:rPr lang="en-US" altLang="en-US" sz="1000" dirty="0">
                <a:latin typeface="+mn-lt"/>
              </a:rPr>
              <a:t>”</a:t>
            </a:r>
            <a:endParaRPr lang="en-US" altLang="en-US" sz="1200" i="1" dirty="0">
              <a:latin typeface="+mn-lt"/>
            </a:endParaRPr>
          </a:p>
        </p:txBody>
      </p:sp>
      <p:sp>
        <p:nvSpPr>
          <p:cNvPr id="91140" name="Text Box 62"/>
          <p:cNvSpPr txBox="1">
            <a:spLocks noChangeArrowheads="1"/>
          </p:cNvSpPr>
          <p:nvPr/>
        </p:nvSpPr>
        <p:spPr bwMode="auto">
          <a:xfrm>
            <a:off x="1870794" y="1924896"/>
            <a:ext cx="3392487"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pPr>
            <a:r>
              <a:rPr lang="en-US" altLang="en-US" sz="2000" b="1" dirty="0"/>
              <a:t>Same Mix Design</a:t>
            </a:r>
          </a:p>
          <a:p>
            <a:pPr eaLnBrk="1" hangingPunct="1">
              <a:lnSpc>
                <a:spcPct val="100000"/>
              </a:lnSpc>
              <a:spcAft>
                <a:spcPct val="0"/>
              </a:spcAft>
            </a:pPr>
            <a:endParaRPr lang="en-US" altLang="en-US" sz="800" b="1" dirty="0"/>
          </a:p>
          <a:p>
            <a:pPr eaLnBrk="1" hangingPunct="1">
              <a:lnSpc>
                <a:spcPct val="100000"/>
              </a:lnSpc>
              <a:spcAft>
                <a:spcPct val="0"/>
              </a:spcAft>
            </a:pPr>
            <a:r>
              <a:rPr lang="en-US" altLang="en-US" sz="2000" b="1" dirty="0"/>
              <a:t>Different dosages of Superplasticizers and VMAs</a:t>
            </a:r>
          </a:p>
        </p:txBody>
      </p:sp>
      <p:grpSp>
        <p:nvGrpSpPr>
          <p:cNvPr id="4" name="Group 3"/>
          <p:cNvGrpSpPr/>
          <p:nvPr/>
        </p:nvGrpSpPr>
        <p:grpSpPr>
          <a:xfrm>
            <a:off x="5476587" y="1924897"/>
            <a:ext cx="4547075" cy="2671289"/>
            <a:chOff x="533400" y="762000"/>
            <a:chExt cx="4960938" cy="3373438"/>
          </a:xfrm>
        </p:grpSpPr>
        <p:grpSp>
          <p:nvGrpSpPr>
            <p:cNvPr id="91138" name="Group 2"/>
            <p:cNvGrpSpPr>
              <a:grpSpLocks/>
            </p:cNvGrpSpPr>
            <p:nvPr/>
          </p:nvGrpSpPr>
          <p:grpSpPr bwMode="auto">
            <a:xfrm>
              <a:off x="533400" y="762000"/>
              <a:ext cx="4960938" cy="3373438"/>
              <a:chOff x="336" y="480"/>
              <a:chExt cx="3125" cy="2125"/>
            </a:xfrm>
          </p:grpSpPr>
          <p:grpSp>
            <p:nvGrpSpPr>
              <p:cNvPr id="91149" name="Group 3"/>
              <p:cNvGrpSpPr>
                <a:grpSpLocks/>
              </p:cNvGrpSpPr>
              <p:nvPr/>
            </p:nvGrpSpPr>
            <p:grpSpPr bwMode="auto">
              <a:xfrm>
                <a:off x="336" y="480"/>
                <a:ext cx="3125" cy="2125"/>
                <a:chOff x="336" y="480"/>
                <a:chExt cx="3125" cy="2125"/>
              </a:xfrm>
            </p:grpSpPr>
            <p:sp>
              <p:nvSpPr>
                <p:cNvPr id="91153" name="AutoShape 4"/>
                <p:cNvSpPr>
                  <a:spLocks noChangeAspect="1" noChangeArrowheads="1" noTextEdit="1"/>
                </p:cNvSpPr>
                <p:nvPr/>
              </p:nvSpPr>
              <p:spPr bwMode="auto">
                <a:xfrm>
                  <a:off x="336" y="480"/>
                  <a:ext cx="3125" cy="2125"/>
                </a:xfrm>
                <a:prstGeom prst="rect">
                  <a:avLst/>
                </a:prstGeom>
                <a:solidFill>
                  <a:schemeClr val="bg1"/>
                </a:solidFill>
                <a:ln w="38100" algn="ctr">
                  <a:solidFill>
                    <a:schemeClr val="tx1"/>
                  </a:solidFill>
                  <a:miter lim="800000"/>
                  <a:headEnd/>
                  <a:tailEnd/>
                </a:ln>
              </p:spPr>
              <p:txBody>
                <a:bodyPr/>
                <a:lstStyle/>
                <a:p>
                  <a:endParaRPr lang="en-US"/>
                </a:p>
              </p:txBody>
            </p:sp>
            <p:sp>
              <p:nvSpPr>
                <p:cNvPr id="91154" name="Rectangle 5"/>
                <p:cNvSpPr>
                  <a:spLocks noChangeArrowheads="1"/>
                </p:cNvSpPr>
                <p:nvPr/>
              </p:nvSpPr>
              <p:spPr bwMode="auto">
                <a:xfrm>
                  <a:off x="685" y="586"/>
                  <a:ext cx="2618" cy="171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55" name="Line 6"/>
                <p:cNvSpPr>
                  <a:spLocks noChangeShapeType="1"/>
                </p:cNvSpPr>
                <p:nvPr/>
              </p:nvSpPr>
              <p:spPr bwMode="auto">
                <a:xfrm>
                  <a:off x="685" y="2086"/>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6" name="Line 7"/>
                <p:cNvSpPr>
                  <a:spLocks noChangeShapeType="1"/>
                </p:cNvSpPr>
                <p:nvPr/>
              </p:nvSpPr>
              <p:spPr bwMode="auto">
                <a:xfrm>
                  <a:off x="685" y="1871"/>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7" name="Line 8"/>
                <p:cNvSpPr>
                  <a:spLocks noChangeShapeType="1"/>
                </p:cNvSpPr>
                <p:nvPr/>
              </p:nvSpPr>
              <p:spPr bwMode="auto">
                <a:xfrm>
                  <a:off x="685" y="1657"/>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8" name="Line 9"/>
                <p:cNvSpPr>
                  <a:spLocks noChangeShapeType="1"/>
                </p:cNvSpPr>
                <p:nvPr/>
              </p:nvSpPr>
              <p:spPr bwMode="auto">
                <a:xfrm>
                  <a:off x="685" y="1443"/>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9" name="Line 10"/>
                <p:cNvSpPr>
                  <a:spLocks noChangeShapeType="1"/>
                </p:cNvSpPr>
                <p:nvPr/>
              </p:nvSpPr>
              <p:spPr bwMode="auto">
                <a:xfrm>
                  <a:off x="685" y="1229"/>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0" name="Line 11"/>
                <p:cNvSpPr>
                  <a:spLocks noChangeShapeType="1"/>
                </p:cNvSpPr>
                <p:nvPr/>
              </p:nvSpPr>
              <p:spPr bwMode="auto">
                <a:xfrm>
                  <a:off x="685" y="1014"/>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1" name="Line 12"/>
                <p:cNvSpPr>
                  <a:spLocks noChangeShapeType="1"/>
                </p:cNvSpPr>
                <p:nvPr/>
              </p:nvSpPr>
              <p:spPr bwMode="auto">
                <a:xfrm>
                  <a:off x="685" y="800"/>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2" name="Line 13"/>
                <p:cNvSpPr>
                  <a:spLocks noChangeShapeType="1"/>
                </p:cNvSpPr>
                <p:nvPr/>
              </p:nvSpPr>
              <p:spPr bwMode="auto">
                <a:xfrm>
                  <a:off x="685" y="586"/>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3" name="Rectangle 14"/>
                <p:cNvSpPr>
                  <a:spLocks noChangeArrowheads="1"/>
                </p:cNvSpPr>
                <p:nvPr/>
              </p:nvSpPr>
              <p:spPr bwMode="auto">
                <a:xfrm>
                  <a:off x="685" y="586"/>
                  <a:ext cx="2618" cy="1714"/>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64" name="Line 15"/>
                <p:cNvSpPr>
                  <a:spLocks noChangeShapeType="1"/>
                </p:cNvSpPr>
                <p:nvPr/>
              </p:nvSpPr>
              <p:spPr bwMode="auto">
                <a:xfrm>
                  <a:off x="685" y="586"/>
                  <a:ext cx="1" cy="17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5" name="Line 16"/>
                <p:cNvSpPr>
                  <a:spLocks noChangeShapeType="1"/>
                </p:cNvSpPr>
                <p:nvPr/>
              </p:nvSpPr>
              <p:spPr bwMode="auto">
                <a:xfrm>
                  <a:off x="663" y="230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6" name="Line 17"/>
                <p:cNvSpPr>
                  <a:spLocks noChangeShapeType="1"/>
                </p:cNvSpPr>
                <p:nvPr/>
              </p:nvSpPr>
              <p:spPr bwMode="auto">
                <a:xfrm>
                  <a:off x="663" y="208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7" name="Line 18"/>
                <p:cNvSpPr>
                  <a:spLocks noChangeShapeType="1"/>
                </p:cNvSpPr>
                <p:nvPr/>
              </p:nvSpPr>
              <p:spPr bwMode="auto">
                <a:xfrm>
                  <a:off x="663" y="1871"/>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8" name="Line 19"/>
                <p:cNvSpPr>
                  <a:spLocks noChangeShapeType="1"/>
                </p:cNvSpPr>
                <p:nvPr/>
              </p:nvSpPr>
              <p:spPr bwMode="auto">
                <a:xfrm>
                  <a:off x="663" y="1657"/>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9" name="Line 20"/>
                <p:cNvSpPr>
                  <a:spLocks noChangeShapeType="1"/>
                </p:cNvSpPr>
                <p:nvPr/>
              </p:nvSpPr>
              <p:spPr bwMode="auto">
                <a:xfrm>
                  <a:off x="663" y="1443"/>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0" name="Line 21"/>
                <p:cNvSpPr>
                  <a:spLocks noChangeShapeType="1"/>
                </p:cNvSpPr>
                <p:nvPr/>
              </p:nvSpPr>
              <p:spPr bwMode="auto">
                <a:xfrm>
                  <a:off x="663" y="1229"/>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1" name="Line 22"/>
                <p:cNvSpPr>
                  <a:spLocks noChangeShapeType="1"/>
                </p:cNvSpPr>
                <p:nvPr/>
              </p:nvSpPr>
              <p:spPr bwMode="auto">
                <a:xfrm>
                  <a:off x="663" y="1014"/>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2" name="Line 23"/>
                <p:cNvSpPr>
                  <a:spLocks noChangeShapeType="1"/>
                </p:cNvSpPr>
                <p:nvPr/>
              </p:nvSpPr>
              <p:spPr bwMode="auto">
                <a:xfrm>
                  <a:off x="663" y="80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3" name="Line 24"/>
                <p:cNvSpPr>
                  <a:spLocks noChangeShapeType="1"/>
                </p:cNvSpPr>
                <p:nvPr/>
              </p:nvSpPr>
              <p:spPr bwMode="auto">
                <a:xfrm>
                  <a:off x="663" y="58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4" name="Line 25"/>
                <p:cNvSpPr>
                  <a:spLocks noChangeShapeType="1"/>
                </p:cNvSpPr>
                <p:nvPr/>
              </p:nvSpPr>
              <p:spPr bwMode="auto">
                <a:xfrm>
                  <a:off x="685" y="2300"/>
                  <a:ext cx="26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5" name="Line 26"/>
                <p:cNvSpPr>
                  <a:spLocks noChangeShapeType="1"/>
                </p:cNvSpPr>
                <p:nvPr/>
              </p:nvSpPr>
              <p:spPr bwMode="auto">
                <a:xfrm flipV="1">
                  <a:off x="685" y="230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6" name="Line 27"/>
                <p:cNvSpPr>
                  <a:spLocks noChangeShapeType="1"/>
                </p:cNvSpPr>
                <p:nvPr/>
              </p:nvSpPr>
              <p:spPr bwMode="auto">
                <a:xfrm flipV="1">
                  <a:off x="1122" y="230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7" name="Line 28"/>
                <p:cNvSpPr>
                  <a:spLocks noChangeShapeType="1"/>
                </p:cNvSpPr>
                <p:nvPr/>
              </p:nvSpPr>
              <p:spPr bwMode="auto">
                <a:xfrm flipV="1">
                  <a:off x="1558" y="230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8" name="Line 29"/>
                <p:cNvSpPr>
                  <a:spLocks noChangeShapeType="1"/>
                </p:cNvSpPr>
                <p:nvPr/>
              </p:nvSpPr>
              <p:spPr bwMode="auto">
                <a:xfrm flipV="1">
                  <a:off x="1994" y="230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9" name="Line 30"/>
                <p:cNvSpPr>
                  <a:spLocks noChangeShapeType="1"/>
                </p:cNvSpPr>
                <p:nvPr/>
              </p:nvSpPr>
              <p:spPr bwMode="auto">
                <a:xfrm flipV="1">
                  <a:off x="2431" y="230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0" name="Line 31"/>
                <p:cNvSpPr>
                  <a:spLocks noChangeShapeType="1"/>
                </p:cNvSpPr>
                <p:nvPr/>
              </p:nvSpPr>
              <p:spPr bwMode="auto">
                <a:xfrm flipV="1">
                  <a:off x="2867" y="230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1" name="Line 32"/>
                <p:cNvSpPr>
                  <a:spLocks noChangeShapeType="1"/>
                </p:cNvSpPr>
                <p:nvPr/>
              </p:nvSpPr>
              <p:spPr bwMode="auto">
                <a:xfrm flipV="1">
                  <a:off x="3303" y="230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2" name="Oval 33"/>
                <p:cNvSpPr>
                  <a:spLocks noChangeArrowheads="1"/>
                </p:cNvSpPr>
                <p:nvPr/>
              </p:nvSpPr>
              <p:spPr bwMode="auto">
                <a:xfrm>
                  <a:off x="1392" y="899"/>
                  <a:ext cx="183" cy="188"/>
                </a:xfrm>
                <a:prstGeom prst="ellipse">
                  <a:avLst/>
                </a:prstGeom>
                <a:solidFill>
                  <a:srgbClr val="CC0066"/>
                </a:solidFill>
                <a:ln w="11176">
                  <a:solidFill>
                    <a:srgbClr val="000000"/>
                  </a:solidFill>
                  <a:round/>
                  <a:headEnd/>
                  <a:tailEnd/>
                </a:ln>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83" name="Oval 34"/>
                <p:cNvSpPr>
                  <a:spLocks noChangeArrowheads="1"/>
                </p:cNvSpPr>
                <p:nvPr/>
              </p:nvSpPr>
              <p:spPr bwMode="auto">
                <a:xfrm>
                  <a:off x="2738" y="673"/>
                  <a:ext cx="183" cy="189"/>
                </a:xfrm>
                <a:prstGeom prst="ellipse">
                  <a:avLst/>
                </a:prstGeom>
                <a:solidFill>
                  <a:srgbClr val="CC0066"/>
                </a:solidFill>
                <a:ln w="11176" algn="ctr">
                  <a:solidFill>
                    <a:srgbClr val="000000"/>
                  </a:solidFill>
                  <a:round/>
                  <a:headEnd/>
                  <a:tailEnd/>
                </a:ln>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84" name="Oval 35"/>
                <p:cNvSpPr>
                  <a:spLocks noChangeArrowheads="1"/>
                </p:cNvSpPr>
                <p:nvPr/>
              </p:nvSpPr>
              <p:spPr bwMode="auto">
                <a:xfrm>
                  <a:off x="1649" y="980"/>
                  <a:ext cx="192" cy="197"/>
                </a:xfrm>
                <a:prstGeom prst="ellipse">
                  <a:avLst/>
                </a:prstGeom>
                <a:solidFill>
                  <a:srgbClr val="CC0066"/>
                </a:solidFill>
                <a:ln w="11176" algn="ctr">
                  <a:solidFill>
                    <a:srgbClr val="000000"/>
                  </a:solidFill>
                  <a:round/>
                  <a:headEnd/>
                  <a:tailEnd/>
                </a:ln>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85" name="Oval 36"/>
                <p:cNvSpPr>
                  <a:spLocks noChangeArrowheads="1"/>
                </p:cNvSpPr>
                <p:nvPr/>
              </p:nvSpPr>
              <p:spPr bwMode="auto">
                <a:xfrm>
                  <a:off x="1050" y="1378"/>
                  <a:ext cx="209" cy="215"/>
                </a:xfrm>
                <a:prstGeom prst="ellipse">
                  <a:avLst/>
                </a:prstGeom>
                <a:solidFill>
                  <a:srgbClr val="33CC33"/>
                </a:solidFill>
                <a:ln w="11176">
                  <a:solidFill>
                    <a:srgbClr val="000000"/>
                  </a:solidFill>
                  <a:round/>
                  <a:headEnd/>
                  <a:tailEnd/>
                </a:ln>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86" name="Oval 37"/>
                <p:cNvSpPr>
                  <a:spLocks noChangeArrowheads="1"/>
                </p:cNvSpPr>
                <p:nvPr/>
              </p:nvSpPr>
              <p:spPr bwMode="auto">
                <a:xfrm>
                  <a:off x="1684" y="1815"/>
                  <a:ext cx="215" cy="220"/>
                </a:xfrm>
                <a:prstGeom prst="ellipse">
                  <a:avLst/>
                </a:prstGeom>
                <a:solidFill>
                  <a:srgbClr val="33CC33"/>
                </a:solidFill>
                <a:ln w="11176" algn="ctr">
                  <a:solidFill>
                    <a:srgbClr val="000000"/>
                  </a:solidFill>
                  <a:round/>
                  <a:headEnd/>
                  <a:tailEnd/>
                </a:ln>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87" name="Oval 38"/>
                <p:cNvSpPr>
                  <a:spLocks noChangeArrowheads="1"/>
                </p:cNvSpPr>
                <p:nvPr/>
              </p:nvSpPr>
              <p:spPr bwMode="auto">
                <a:xfrm>
                  <a:off x="1332" y="1561"/>
                  <a:ext cx="229" cy="235"/>
                </a:xfrm>
                <a:prstGeom prst="ellipse">
                  <a:avLst/>
                </a:prstGeom>
                <a:solidFill>
                  <a:srgbClr val="33CC33"/>
                </a:solidFill>
                <a:ln w="11176" algn="ctr">
                  <a:solidFill>
                    <a:srgbClr val="000000"/>
                  </a:solidFill>
                  <a:round/>
                  <a:headEnd/>
                  <a:tailEnd/>
                </a:ln>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88" name="Oval 39"/>
                <p:cNvSpPr>
                  <a:spLocks noChangeArrowheads="1"/>
                </p:cNvSpPr>
                <p:nvPr/>
              </p:nvSpPr>
              <p:spPr bwMode="auto">
                <a:xfrm>
                  <a:off x="878" y="1767"/>
                  <a:ext cx="247" cy="253"/>
                </a:xfrm>
                <a:prstGeom prst="ellipse">
                  <a:avLst/>
                </a:prstGeom>
                <a:solidFill>
                  <a:srgbClr val="FFCC99"/>
                </a:solidFill>
                <a:ln w="11176">
                  <a:solidFill>
                    <a:srgbClr val="000000"/>
                  </a:solidFill>
                  <a:round/>
                  <a:headEnd/>
                  <a:tailEnd/>
                </a:ln>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253992" name="Rectangle 40"/>
                <p:cNvSpPr>
                  <a:spLocks noChangeArrowheads="1"/>
                </p:cNvSpPr>
                <p:nvPr/>
              </p:nvSpPr>
              <p:spPr bwMode="auto">
                <a:xfrm>
                  <a:off x="554" y="2257"/>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60</a:t>
                  </a:r>
                  <a:endParaRPr lang="en-US" sz="1400">
                    <a:effectLst>
                      <a:outerShdw blurRad="38100" dist="38100" dir="2700000" algn="tl">
                        <a:srgbClr val="C0C0C0"/>
                      </a:outerShdw>
                    </a:effectLst>
                  </a:endParaRPr>
                </a:p>
              </p:txBody>
            </p:sp>
            <p:sp>
              <p:nvSpPr>
                <p:cNvPr id="253993" name="Rectangle 41"/>
                <p:cNvSpPr>
                  <a:spLocks noChangeArrowheads="1"/>
                </p:cNvSpPr>
                <p:nvPr/>
              </p:nvSpPr>
              <p:spPr bwMode="auto">
                <a:xfrm>
                  <a:off x="554" y="2042"/>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70</a:t>
                  </a:r>
                  <a:endParaRPr lang="en-US" sz="1400">
                    <a:effectLst>
                      <a:outerShdw blurRad="38100" dist="38100" dir="2700000" algn="tl">
                        <a:srgbClr val="C0C0C0"/>
                      </a:outerShdw>
                    </a:effectLst>
                  </a:endParaRPr>
                </a:p>
              </p:txBody>
            </p:sp>
            <p:sp>
              <p:nvSpPr>
                <p:cNvPr id="253994" name="Rectangle 42"/>
                <p:cNvSpPr>
                  <a:spLocks noChangeArrowheads="1"/>
                </p:cNvSpPr>
                <p:nvPr/>
              </p:nvSpPr>
              <p:spPr bwMode="auto">
                <a:xfrm>
                  <a:off x="554" y="1828"/>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80</a:t>
                  </a:r>
                  <a:endParaRPr lang="en-US" sz="1400">
                    <a:effectLst>
                      <a:outerShdw blurRad="38100" dist="38100" dir="2700000" algn="tl">
                        <a:srgbClr val="C0C0C0"/>
                      </a:outerShdw>
                    </a:effectLst>
                  </a:endParaRPr>
                </a:p>
              </p:txBody>
            </p:sp>
            <p:sp>
              <p:nvSpPr>
                <p:cNvPr id="253995" name="Rectangle 43"/>
                <p:cNvSpPr>
                  <a:spLocks noChangeArrowheads="1"/>
                </p:cNvSpPr>
                <p:nvPr/>
              </p:nvSpPr>
              <p:spPr bwMode="auto">
                <a:xfrm>
                  <a:off x="554" y="161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90</a:t>
                  </a:r>
                  <a:endParaRPr lang="en-US" sz="1400">
                    <a:effectLst>
                      <a:outerShdw blurRad="38100" dist="38100" dir="2700000" algn="tl">
                        <a:srgbClr val="C0C0C0"/>
                      </a:outerShdw>
                    </a:effectLst>
                  </a:endParaRPr>
                </a:p>
              </p:txBody>
            </p:sp>
            <p:sp>
              <p:nvSpPr>
                <p:cNvPr id="253996" name="Rectangle 44"/>
                <p:cNvSpPr>
                  <a:spLocks noChangeArrowheads="1"/>
                </p:cNvSpPr>
                <p:nvPr/>
              </p:nvSpPr>
              <p:spPr bwMode="auto">
                <a:xfrm>
                  <a:off x="516" y="1400"/>
                  <a:ext cx="132"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100</a:t>
                  </a:r>
                  <a:endParaRPr lang="en-US" sz="1400">
                    <a:effectLst>
                      <a:outerShdw blurRad="38100" dist="38100" dir="2700000" algn="tl">
                        <a:srgbClr val="C0C0C0"/>
                      </a:outerShdw>
                    </a:effectLst>
                  </a:endParaRPr>
                </a:p>
              </p:txBody>
            </p:sp>
            <p:sp>
              <p:nvSpPr>
                <p:cNvPr id="253997" name="Rectangle 45"/>
                <p:cNvSpPr>
                  <a:spLocks noChangeArrowheads="1"/>
                </p:cNvSpPr>
                <p:nvPr/>
              </p:nvSpPr>
              <p:spPr bwMode="auto">
                <a:xfrm>
                  <a:off x="516" y="1185"/>
                  <a:ext cx="132"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110</a:t>
                  </a:r>
                  <a:endParaRPr lang="en-US" sz="1400">
                    <a:effectLst>
                      <a:outerShdw blurRad="38100" dist="38100" dir="2700000" algn="tl">
                        <a:srgbClr val="C0C0C0"/>
                      </a:outerShdw>
                    </a:effectLst>
                  </a:endParaRPr>
                </a:p>
              </p:txBody>
            </p:sp>
            <p:sp>
              <p:nvSpPr>
                <p:cNvPr id="253998" name="Rectangle 46"/>
                <p:cNvSpPr>
                  <a:spLocks noChangeArrowheads="1"/>
                </p:cNvSpPr>
                <p:nvPr/>
              </p:nvSpPr>
              <p:spPr bwMode="auto">
                <a:xfrm>
                  <a:off x="516" y="971"/>
                  <a:ext cx="132"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120</a:t>
                  </a:r>
                  <a:endParaRPr lang="en-US" sz="1400">
                    <a:effectLst>
                      <a:outerShdw blurRad="38100" dist="38100" dir="2700000" algn="tl">
                        <a:srgbClr val="C0C0C0"/>
                      </a:outerShdw>
                    </a:effectLst>
                  </a:endParaRPr>
                </a:p>
              </p:txBody>
            </p:sp>
            <p:sp>
              <p:nvSpPr>
                <p:cNvPr id="253999" name="Rectangle 47"/>
                <p:cNvSpPr>
                  <a:spLocks noChangeArrowheads="1"/>
                </p:cNvSpPr>
                <p:nvPr/>
              </p:nvSpPr>
              <p:spPr bwMode="auto">
                <a:xfrm>
                  <a:off x="516" y="757"/>
                  <a:ext cx="132" cy="110"/>
                </a:xfrm>
                <a:prstGeom prst="rect">
                  <a:avLst/>
                </a:prstGeom>
                <a:noFill/>
                <a:ln w="9525">
                  <a:noFill/>
                  <a:miter lim="800000"/>
                  <a:headEnd/>
                  <a:tailEnd/>
                </a:ln>
              </p:spPr>
              <p:txBody>
                <a:bodyPr wrap="none" lIns="0" tIns="0" rIns="0" bIns="0">
                  <a:spAutoFit/>
                </a:bodyPr>
                <a:lstStyle/>
                <a:p>
                  <a:pPr eaLnBrk="1" hangingPunct="1">
                    <a:defRPr/>
                  </a:pPr>
                  <a:r>
                    <a:rPr lang="en-US" sz="900" b="1" dirty="0">
                      <a:solidFill>
                        <a:srgbClr val="000000"/>
                      </a:solidFill>
                    </a:rPr>
                    <a:t>130</a:t>
                  </a:r>
                  <a:endParaRPr lang="en-US" sz="1400" dirty="0">
                    <a:effectLst>
                      <a:outerShdw blurRad="38100" dist="38100" dir="2700000" algn="tl">
                        <a:srgbClr val="C0C0C0"/>
                      </a:outerShdw>
                    </a:effectLst>
                  </a:endParaRPr>
                </a:p>
              </p:txBody>
            </p:sp>
            <p:sp>
              <p:nvSpPr>
                <p:cNvPr id="254000" name="Rectangle 48"/>
                <p:cNvSpPr>
                  <a:spLocks noChangeArrowheads="1"/>
                </p:cNvSpPr>
                <p:nvPr/>
              </p:nvSpPr>
              <p:spPr bwMode="auto">
                <a:xfrm>
                  <a:off x="516" y="542"/>
                  <a:ext cx="132"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140</a:t>
                  </a:r>
                  <a:endParaRPr lang="en-US" sz="1400">
                    <a:effectLst>
                      <a:outerShdw blurRad="38100" dist="38100" dir="2700000" algn="tl">
                        <a:srgbClr val="C0C0C0"/>
                      </a:outerShdw>
                    </a:effectLst>
                  </a:endParaRPr>
                </a:p>
              </p:txBody>
            </p:sp>
            <p:sp>
              <p:nvSpPr>
                <p:cNvPr id="254001" name="Rectangle 49"/>
                <p:cNvSpPr>
                  <a:spLocks noChangeArrowheads="1"/>
                </p:cNvSpPr>
                <p:nvPr/>
              </p:nvSpPr>
              <p:spPr bwMode="auto">
                <a:xfrm>
                  <a:off x="647" y="236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30</a:t>
                  </a:r>
                  <a:endParaRPr lang="en-US" sz="1400">
                    <a:effectLst>
                      <a:outerShdw blurRad="38100" dist="38100" dir="2700000" algn="tl">
                        <a:srgbClr val="C0C0C0"/>
                      </a:outerShdw>
                    </a:effectLst>
                  </a:endParaRPr>
                </a:p>
              </p:txBody>
            </p:sp>
            <p:sp>
              <p:nvSpPr>
                <p:cNvPr id="254002" name="Rectangle 50"/>
                <p:cNvSpPr>
                  <a:spLocks noChangeArrowheads="1"/>
                </p:cNvSpPr>
                <p:nvPr/>
              </p:nvSpPr>
              <p:spPr bwMode="auto">
                <a:xfrm>
                  <a:off x="1083" y="236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40</a:t>
                  </a:r>
                  <a:endParaRPr lang="en-US" sz="1400">
                    <a:effectLst>
                      <a:outerShdw blurRad="38100" dist="38100" dir="2700000" algn="tl">
                        <a:srgbClr val="C0C0C0"/>
                      </a:outerShdw>
                    </a:effectLst>
                  </a:endParaRPr>
                </a:p>
              </p:txBody>
            </p:sp>
            <p:sp>
              <p:nvSpPr>
                <p:cNvPr id="254003" name="Rectangle 51"/>
                <p:cNvSpPr>
                  <a:spLocks noChangeArrowheads="1"/>
                </p:cNvSpPr>
                <p:nvPr/>
              </p:nvSpPr>
              <p:spPr bwMode="auto">
                <a:xfrm>
                  <a:off x="1519" y="236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50</a:t>
                  </a:r>
                  <a:endParaRPr lang="en-US" sz="1400">
                    <a:effectLst>
                      <a:outerShdw blurRad="38100" dist="38100" dir="2700000" algn="tl">
                        <a:srgbClr val="C0C0C0"/>
                      </a:outerShdw>
                    </a:effectLst>
                  </a:endParaRPr>
                </a:p>
              </p:txBody>
            </p:sp>
            <p:sp>
              <p:nvSpPr>
                <p:cNvPr id="254004" name="Rectangle 52"/>
                <p:cNvSpPr>
                  <a:spLocks noChangeArrowheads="1"/>
                </p:cNvSpPr>
                <p:nvPr/>
              </p:nvSpPr>
              <p:spPr bwMode="auto">
                <a:xfrm>
                  <a:off x="1956" y="236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60</a:t>
                  </a:r>
                  <a:endParaRPr lang="en-US" sz="1400">
                    <a:effectLst>
                      <a:outerShdw blurRad="38100" dist="38100" dir="2700000" algn="tl">
                        <a:srgbClr val="C0C0C0"/>
                      </a:outerShdw>
                    </a:effectLst>
                  </a:endParaRPr>
                </a:p>
              </p:txBody>
            </p:sp>
            <p:sp>
              <p:nvSpPr>
                <p:cNvPr id="254005" name="Rectangle 53"/>
                <p:cNvSpPr>
                  <a:spLocks noChangeArrowheads="1"/>
                </p:cNvSpPr>
                <p:nvPr/>
              </p:nvSpPr>
              <p:spPr bwMode="auto">
                <a:xfrm>
                  <a:off x="2392" y="236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70</a:t>
                  </a:r>
                  <a:endParaRPr lang="en-US" sz="1400">
                    <a:effectLst>
                      <a:outerShdw blurRad="38100" dist="38100" dir="2700000" algn="tl">
                        <a:srgbClr val="C0C0C0"/>
                      </a:outerShdw>
                    </a:effectLst>
                  </a:endParaRPr>
                </a:p>
              </p:txBody>
            </p:sp>
            <p:sp>
              <p:nvSpPr>
                <p:cNvPr id="254006" name="Rectangle 54"/>
                <p:cNvSpPr>
                  <a:spLocks noChangeArrowheads="1"/>
                </p:cNvSpPr>
                <p:nvPr/>
              </p:nvSpPr>
              <p:spPr bwMode="auto">
                <a:xfrm>
                  <a:off x="2828" y="236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80</a:t>
                  </a:r>
                  <a:endParaRPr lang="en-US" sz="1400">
                    <a:effectLst>
                      <a:outerShdw blurRad="38100" dist="38100" dir="2700000" algn="tl">
                        <a:srgbClr val="C0C0C0"/>
                      </a:outerShdw>
                    </a:effectLst>
                  </a:endParaRPr>
                </a:p>
              </p:txBody>
            </p:sp>
            <p:sp>
              <p:nvSpPr>
                <p:cNvPr id="254007" name="Rectangle 55"/>
                <p:cNvSpPr>
                  <a:spLocks noChangeArrowheads="1"/>
                </p:cNvSpPr>
                <p:nvPr/>
              </p:nvSpPr>
              <p:spPr bwMode="auto">
                <a:xfrm>
                  <a:off x="3264" y="2364"/>
                  <a:ext cx="88"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90</a:t>
                  </a:r>
                  <a:endParaRPr lang="en-US" sz="1400">
                    <a:effectLst>
                      <a:outerShdw blurRad="38100" dist="38100" dir="2700000" algn="tl">
                        <a:srgbClr val="C0C0C0"/>
                      </a:outerShdw>
                    </a:effectLst>
                  </a:endParaRPr>
                </a:p>
              </p:txBody>
            </p:sp>
            <p:sp>
              <p:nvSpPr>
                <p:cNvPr id="254008" name="Rectangle 56"/>
                <p:cNvSpPr>
                  <a:spLocks noChangeArrowheads="1"/>
                </p:cNvSpPr>
                <p:nvPr/>
              </p:nvSpPr>
              <p:spPr bwMode="auto">
                <a:xfrm>
                  <a:off x="1612" y="2490"/>
                  <a:ext cx="873" cy="110"/>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Plastic Viscosity (Pa*s)</a:t>
                  </a:r>
                  <a:endParaRPr lang="en-US" sz="1400">
                    <a:effectLst>
                      <a:outerShdw blurRad="38100" dist="38100" dir="2700000" algn="tl">
                        <a:srgbClr val="C0C0C0"/>
                      </a:outerShdw>
                    </a:effectLst>
                  </a:endParaRPr>
                </a:p>
              </p:txBody>
            </p:sp>
            <p:sp>
              <p:nvSpPr>
                <p:cNvPr id="254009" name="Rectangle 57"/>
                <p:cNvSpPr>
                  <a:spLocks noChangeArrowheads="1"/>
                </p:cNvSpPr>
                <p:nvPr/>
              </p:nvSpPr>
              <p:spPr bwMode="auto">
                <a:xfrm rot="16200000">
                  <a:off x="79" y="1393"/>
                  <a:ext cx="724" cy="95"/>
                </a:xfrm>
                <a:prstGeom prst="rect">
                  <a:avLst/>
                </a:prstGeom>
                <a:noFill/>
                <a:ln w="9525">
                  <a:noFill/>
                  <a:miter lim="800000"/>
                  <a:headEnd/>
                  <a:tailEnd/>
                </a:ln>
              </p:spPr>
              <p:txBody>
                <a:bodyPr wrap="none" lIns="0" tIns="0" rIns="0" bIns="0">
                  <a:spAutoFit/>
                </a:bodyPr>
                <a:lstStyle/>
                <a:p>
                  <a:pPr eaLnBrk="1" hangingPunct="1">
                    <a:defRPr/>
                  </a:pPr>
                  <a:r>
                    <a:rPr lang="en-US" sz="900" b="1">
                      <a:solidFill>
                        <a:srgbClr val="000000"/>
                      </a:solidFill>
                    </a:rPr>
                    <a:t>Yield Stress (Pa)</a:t>
                  </a:r>
                  <a:endParaRPr lang="en-US" sz="1400">
                    <a:effectLst>
                      <a:outerShdw blurRad="38100" dist="38100" dir="2700000" algn="tl">
                        <a:srgbClr val="C0C0C0"/>
                      </a:outerShdw>
                    </a:effectLst>
                  </a:endParaRPr>
                </a:p>
              </p:txBody>
            </p:sp>
          </p:grpSp>
          <p:sp>
            <p:nvSpPr>
              <p:cNvPr id="254010" name="Text Box 58"/>
              <p:cNvSpPr txBox="1">
                <a:spLocks noChangeArrowheads="1"/>
              </p:cNvSpPr>
              <p:nvPr/>
            </p:nvSpPr>
            <p:spPr bwMode="auto">
              <a:xfrm>
                <a:off x="1824" y="837"/>
                <a:ext cx="1301" cy="253"/>
              </a:xfrm>
              <a:prstGeom prst="rect">
                <a:avLst/>
              </a:prstGeom>
              <a:noFill/>
              <a:ln w="9525">
                <a:noFill/>
                <a:miter lim="800000"/>
                <a:headEnd/>
                <a:tailEnd/>
              </a:ln>
              <a:effectLst/>
            </p:spPr>
            <p:txBody>
              <a:bodyPr wrap="none" lIns="86493" tIns="43247" rIns="86493" bIns="43247">
                <a:spAutoFit/>
              </a:bodyPr>
              <a:lstStyle/>
              <a:p>
                <a:pPr defTabSz="865188">
                  <a:defRPr/>
                </a:pPr>
                <a:r>
                  <a:rPr lang="en-US" sz="1500" b="1">
                    <a:solidFill>
                      <a:srgbClr val="CC0066"/>
                    </a:solidFill>
                    <a:effectLst>
                      <a:outerShdw blurRad="38100" dist="38100" dir="2700000" algn="tl">
                        <a:srgbClr val="C0C0C0"/>
                      </a:outerShdw>
                    </a:effectLst>
                  </a:rPr>
                  <a:t>20-21” Slump Flow</a:t>
                </a:r>
              </a:p>
            </p:txBody>
          </p:sp>
          <p:sp>
            <p:nvSpPr>
              <p:cNvPr id="254011" name="Text Box 59"/>
              <p:cNvSpPr txBox="1">
                <a:spLocks noChangeArrowheads="1"/>
              </p:cNvSpPr>
              <p:nvPr/>
            </p:nvSpPr>
            <p:spPr bwMode="auto">
              <a:xfrm>
                <a:off x="1514" y="1454"/>
                <a:ext cx="1301" cy="253"/>
              </a:xfrm>
              <a:prstGeom prst="rect">
                <a:avLst/>
              </a:prstGeom>
              <a:noFill/>
              <a:ln w="9525">
                <a:noFill/>
                <a:miter lim="800000"/>
                <a:headEnd/>
                <a:tailEnd/>
              </a:ln>
              <a:effectLst/>
            </p:spPr>
            <p:txBody>
              <a:bodyPr wrap="none" lIns="86493" tIns="43247" rIns="86493" bIns="43247">
                <a:spAutoFit/>
              </a:bodyPr>
              <a:lstStyle/>
              <a:p>
                <a:pPr defTabSz="865188">
                  <a:defRPr/>
                </a:pPr>
                <a:r>
                  <a:rPr lang="en-US" sz="1500" b="1">
                    <a:solidFill>
                      <a:srgbClr val="009900"/>
                    </a:solidFill>
                    <a:effectLst>
                      <a:outerShdw blurRad="38100" dist="38100" dir="2700000" algn="tl">
                        <a:srgbClr val="C0C0C0"/>
                      </a:outerShdw>
                    </a:effectLst>
                  </a:rPr>
                  <a:t>23-25” Slump Flow</a:t>
                </a:r>
              </a:p>
            </p:txBody>
          </p:sp>
          <p:sp>
            <p:nvSpPr>
              <p:cNvPr id="91152" name="Text Box 60"/>
              <p:cNvSpPr txBox="1">
                <a:spLocks noChangeArrowheads="1"/>
              </p:cNvSpPr>
              <p:nvPr/>
            </p:nvSpPr>
            <p:spPr bwMode="auto">
              <a:xfrm>
                <a:off x="878" y="2061"/>
                <a:ext cx="1109"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a:lnSpc>
                    <a:spcPct val="90000"/>
                  </a:lnSpc>
                  <a:spcAft>
                    <a:spcPct val="25000"/>
                  </a:spcAft>
                  <a:buChar char="•"/>
                  <a:defRPr sz="3200">
                    <a:solidFill>
                      <a:schemeClr val="tx1"/>
                    </a:solidFill>
                    <a:latin typeface="Arial" panose="020B0604020202020204" pitchFamily="34" charset="0"/>
                  </a:defRPr>
                </a:lvl1pPr>
                <a:lvl2pPr marL="742950" indent="-285750" defTabSz="865188">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defTabSz="865188">
                  <a:lnSpc>
                    <a:spcPct val="90000"/>
                  </a:lnSpc>
                  <a:spcAft>
                    <a:spcPct val="25000"/>
                  </a:spcAft>
                  <a:buChar char="•"/>
                  <a:defRPr sz="2400">
                    <a:solidFill>
                      <a:schemeClr val="tx1"/>
                    </a:solidFill>
                    <a:latin typeface="Arial" panose="020B0604020202020204" pitchFamily="34" charset="0"/>
                  </a:defRPr>
                </a:lvl3pPr>
                <a:lvl4pPr marL="1600200" indent="-228600" defTabSz="865188">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defTabSz="865188">
                  <a:lnSpc>
                    <a:spcPct val="90000"/>
                  </a:lnSpc>
                  <a:spcAft>
                    <a:spcPct val="25000"/>
                  </a:spcAft>
                  <a:buChar char="•"/>
                  <a:defRPr sz="2000">
                    <a:solidFill>
                      <a:schemeClr val="tx1"/>
                    </a:solidFill>
                    <a:latin typeface="Arial" panose="020B0604020202020204" pitchFamily="34" charset="0"/>
                  </a:defRPr>
                </a:lvl5pPr>
                <a:lvl6pPr marL="25146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defTabSz="865188"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Tx/>
                  <a:buNone/>
                </a:pPr>
                <a:r>
                  <a:rPr lang="en-US" altLang="en-US" sz="1500" b="1" dirty="0">
                    <a:solidFill>
                      <a:srgbClr val="FFFF00"/>
                    </a:solidFill>
                  </a:rPr>
                  <a:t>27” Slump Flow</a:t>
                </a:r>
              </a:p>
            </p:txBody>
          </p:sp>
        </p:grpSp>
        <p:sp>
          <p:nvSpPr>
            <p:cNvPr id="91142" name="AutoShape 64"/>
            <p:cNvSpPr>
              <a:spLocks noChangeArrowheads="1"/>
            </p:cNvSpPr>
            <p:nvPr/>
          </p:nvSpPr>
          <p:spPr bwMode="auto">
            <a:xfrm flipH="1" flipV="1">
              <a:off x="4094163" y="915988"/>
              <a:ext cx="1143000" cy="863600"/>
            </a:xfrm>
            <a:prstGeom prst="rtTriangle">
              <a:avLst/>
            </a:prstGeom>
            <a:solidFill>
              <a:srgbClr val="FF0000">
                <a:alpha val="50195"/>
              </a:srgbClr>
            </a:solidFill>
            <a:ln w="9525">
              <a:solidFill>
                <a:schemeClr val="tx1"/>
              </a:solidFill>
              <a:miter lim="800000"/>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41" name="AutoShape 63"/>
            <p:cNvSpPr>
              <a:spLocks noChangeArrowheads="1"/>
            </p:cNvSpPr>
            <p:nvPr/>
          </p:nvSpPr>
          <p:spPr bwMode="auto">
            <a:xfrm>
              <a:off x="1100138" y="2898775"/>
              <a:ext cx="990600" cy="749300"/>
            </a:xfrm>
            <a:prstGeom prst="rtTriangle">
              <a:avLst/>
            </a:prstGeom>
            <a:solidFill>
              <a:srgbClr val="FF0000">
                <a:alpha val="50195"/>
              </a:srgbClr>
            </a:solidFill>
            <a:ln w="9525">
              <a:solidFill>
                <a:schemeClr val="tx1"/>
              </a:solidFill>
              <a:miter lim="800000"/>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nvGrpSpPr>
            <p:cNvPr id="91145" name="Group 67"/>
            <p:cNvGrpSpPr>
              <a:grpSpLocks/>
            </p:cNvGrpSpPr>
            <p:nvPr/>
          </p:nvGrpSpPr>
          <p:grpSpPr bwMode="auto">
            <a:xfrm>
              <a:off x="4211638" y="2687638"/>
              <a:ext cx="1011237" cy="952500"/>
              <a:chOff x="4656" y="1916"/>
              <a:chExt cx="637" cy="600"/>
            </a:xfrm>
          </p:grpSpPr>
          <p:sp>
            <p:nvSpPr>
              <p:cNvPr id="91147" name="Rectangle 68"/>
              <p:cNvSpPr>
                <a:spLocks noChangeArrowheads="1"/>
              </p:cNvSpPr>
              <p:nvPr/>
            </p:nvSpPr>
            <p:spPr bwMode="auto">
              <a:xfrm>
                <a:off x="4656" y="1916"/>
                <a:ext cx="637" cy="600"/>
              </a:xfrm>
              <a:prstGeom prst="rect">
                <a:avLst/>
              </a:prstGeom>
              <a:solidFill>
                <a:srgbClr val="FF0000">
                  <a:alpha val="50195"/>
                </a:srgbClr>
              </a:solidFill>
              <a:ln w="12700">
                <a:solidFill>
                  <a:schemeClr val="tx1"/>
                </a:solidFill>
                <a:miter lim="800000"/>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91148" name="AutoShape 69"/>
              <p:cNvSpPr>
                <a:spLocks noChangeArrowheads="1"/>
              </p:cNvSpPr>
              <p:nvPr/>
            </p:nvSpPr>
            <p:spPr bwMode="auto">
              <a:xfrm flipH="1">
                <a:off x="4700" y="2112"/>
                <a:ext cx="513" cy="314"/>
              </a:xfrm>
              <a:prstGeom prst="parallelogram">
                <a:avLst>
                  <a:gd name="adj" fmla="val 102972"/>
                </a:avLst>
              </a:prstGeom>
              <a:solidFill>
                <a:schemeClr val="bg1"/>
              </a:solidFill>
              <a:ln w="9525">
                <a:solidFill>
                  <a:schemeClr val="tx1"/>
                </a:solidFill>
                <a:miter lim="800000"/>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sp>
        <p:nvSpPr>
          <p:cNvPr id="2" name="Title 1"/>
          <p:cNvSpPr>
            <a:spLocks noGrp="1"/>
          </p:cNvSpPr>
          <p:nvPr>
            <p:ph type="title" idx="4294967295"/>
          </p:nvPr>
        </p:nvSpPr>
        <p:spPr>
          <a:xfrm>
            <a:off x="1533236" y="1342711"/>
            <a:ext cx="7886700" cy="1325562"/>
          </a:xfrm>
        </p:spPr>
        <p:txBody>
          <a:bodyPr anchor="t">
            <a:normAutofit/>
          </a:bodyPr>
          <a:lstStyle/>
          <a:p>
            <a:r>
              <a:rPr lang="en-US" sz="2400" dirty="0"/>
              <a:t>Effects of HRWR and VMAs on Rheology</a:t>
            </a:r>
          </a:p>
        </p:txBody>
      </p:sp>
    </p:spTree>
    <p:extLst>
      <p:ext uri="{BB962C8B-B14F-4D97-AF65-F5344CB8AC3E}">
        <p14:creationId xmlns:p14="http://schemas.microsoft.com/office/powerpoint/2010/main" val="3696186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ChangeArrowheads="1"/>
          </p:cNvSpPr>
          <p:nvPr>
            <p:ph type="title"/>
          </p:nvPr>
        </p:nvSpPr>
        <p:spPr>
          <a:xfrm>
            <a:off x="1487055" y="1304171"/>
            <a:ext cx="7886700" cy="1325563"/>
          </a:xfrm>
        </p:spPr>
        <p:txBody>
          <a:bodyPr anchor="t"/>
          <a:lstStyle/>
          <a:p>
            <a:r>
              <a:rPr lang="en-US" altLang="en-US" dirty="0"/>
              <a:t>Adjustments to mix</a:t>
            </a:r>
          </a:p>
        </p:txBody>
      </p:sp>
      <p:graphicFrame>
        <p:nvGraphicFramePr>
          <p:cNvPr id="118786" name="Object 3"/>
          <p:cNvGraphicFramePr>
            <a:graphicFrameLocks noGrp="1" noChangeAspect="1"/>
          </p:cNvGraphicFramePr>
          <p:nvPr>
            <p:ph idx="1"/>
            <p:extLst>
              <p:ext uri="{D42A27DB-BD31-4B8C-83A1-F6EECF244321}">
                <p14:modId xmlns:p14="http://schemas.microsoft.com/office/powerpoint/2010/main" val="639876583"/>
              </p:ext>
            </p:extLst>
          </p:nvPr>
        </p:nvGraphicFramePr>
        <p:xfrm>
          <a:off x="2845941" y="1898213"/>
          <a:ext cx="6338887" cy="3973513"/>
        </p:xfrm>
        <a:graphic>
          <a:graphicData uri="http://schemas.openxmlformats.org/presentationml/2006/ole">
            <mc:AlternateContent xmlns:mc="http://schemas.openxmlformats.org/markup-compatibility/2006">
              <mc:Choice xmlns:v="urn:schemas-microsoft-com:vml" Requires="v">
                <p:oleObj name="Document" r:id="rId2" imgW="6407342" imgH="4016396" progId="Word.Document.8">
                  <p:embed/>
                </p:oleObj>
              </mc:Choice>
              <mc:Fallback>
                <p:oleObj name="Document" r:id="rId2" imgW="6407342" imgH="4016396" progId="Word.Document.8">
                  <p:embed/>
                  <p:pic>
                    <p:nvPicPr>
                      <p:cNvPr id="118786" name="Object 3"/>
                      <p:cNvPicPr>
                        <a:picLocks noChangeAspect="1" noChangeArrowheads="1"/>
                      </p:cNvPicPr>
                      <p:nvPr/>
                    </p:nvPicPr>
                    <p:blipFill>
                      <a:blip r:embed="rId3"/>
                      <a:srcRect/>
                      <a:stretch>
                        <a:fillRect/>
                      </a:stretch>
                    </p:blipFill>
                    <p:spPr bwMode="auto">
                      <a:xfrm>
                        <a:off x="2845941" y="1898213"/>
                        <a:ext cx="6338887" cy="397351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240746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86676" y="1294337"/>
            <a:ext cx="7886700" cy="1325562"/>
          </a:xfrm>
        </p:spPr>
        <p:txBody>
          <a:bodyPr anchor="t">
            <a:normAutofit/>
          </a:bodyPr>
          <a:lstStyle/>
          <a:p>
            <a:r>
              <a:rPr lang="en-US" sz="2400" dirty="0"/>
              <a:t>Test Methods to Evaluate SCC in Fresh State</a:t>
            </a:r>
          </a:p>
        </p:txBody>
      </p:sp>
      <p:sp>
        <p:nvSpPr>
          <p:cNvPr id="97282" name="Rectangle 3"/>
          <p:cNvSpPr>
            <a:spLocks noGrp="1" noChangeArrowheads="1"/>
          </p:cNvSpPr>
          <p:nvPr>
            <p:ph idx="4294967295"/>
          </p:nvPr>
        </p:nvSpPr>
        <p:spPr>
          <a:xfrm>
            <a:off x="1288473" y="1913876"/>
            <a:ext cx="9202189" cy="3030248"/>
          </a:xfrm>
        </p:spPr>
        <p:txBody>
          <a:bodyPr>
            <a:normAutofit/>
          </a:bodyPr>
          <a:lstStyle/>
          <a:p>
            <a:pPr marL="228600" lvl="1"/>
            <a:r>
              <a:rPr lang="en-US" altLang="en-US" sz="2000" dirty="0"/>
              <a:t>Workability: </a:t>
            </a:r>
          </a:p>
          <a:p>
            <a:pPr marL="571500" lvl="2"/>
            <a:r>
              <a:rPr lang="en-US" altLang="en-US" sz="1700" dirty="0"/>
              <a:t>ASTM C11611 - Standard Test Method for Slump Flow of Self-Consolidating Concrete</a:t>
            </a:r>
          </a:p>
          <a:p>
            <a:pPr marL="228600" lvl="1"/>
            <a:r>
              <a:rPr lang="en-US" altLang="en-US" sz="2000" dirty="0"/>
              <a:t>Stability: </a:t>
            </a:r>
          </a:p>
          <a:p>
            <a:pPr marL="571500" lvl="2"/>
            <a:r>
              <a:rPr lang="en-US" altLang="en-US" sz="1700" dirty="0"/>
              <a:t>ASTM C1610 Column Segregation Test</a:t>
            </a:r>
          </a:p>
          <a:p>
            <a:pPr marL="571500" lvl="3"/>
            <a:r>
              <a:rPr lang="en-US" altLang="en-US" sz="1700" dirty="0"/>
              <a:t>ASTM C1712 Rapid Assessment Test for SCC Segregation</a:t>
            </a:r>
          </a:p>
          <a:p>
            <a:pPr marL="228600" lvl="1"/>
            <a:r>
              <a:rPr lang="en-US" altLang="en-US" sz="2000" dirty="0"/>
              <a:t>Passing Ability: </a:t>
            </a:r>
          </a:p>
          <a:p>
            <a:pPr marL="571500" lvl="2"/>
            <a:r>
              <a:rPr lang="en-US" altLang="en-US" sz="1700" dirty="0"/>
              <a:t>ASTM C1621 J-Ring</a:t>
            </a:r>
          </a:p>
        </p:txBody>
      </p:sp>
      <p:pic>
        <p:nvPicPr>
          <p:cNvPr id="97283" name="Picture 4" descr="ASTMHomepg"/>
          <p:cNvPicPr>
            <a:picLocks noChangeAspect="1" noChangeArrowheads="1"/>
          </p:cNvPicPr>
          <p:nvPr/>
        </p:nvPicPr>
        <p:blipFill>
          <a:blip r:embed="rId3">
            <a:extLst>
              <a:ext uri="{28A0092B-C50C-407E-A947-70E740481C1C}">
                <a14:useLocalDpi xmlns:a14="http://schemas.microsoft.com/office/drawing/2010/main" val="0"/>
              </a:ext>
            </a:extLst>
          </a:blip>
          <a:srcRect b="11725"/>
          <a:stretch>
            <a:fillRect/>
          </a:stretch>
        </p:blipFill>
        <p:spPr bwMode="auto">
          <a:xfrm>
            <a:off x="10119524" y="2619899"/>
            <a:ext cx="1371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descr="vachonfig4"/>
          <p:cNvPicPr>
            <a:picLocks noChangeAspect="1" noChangeArrowheads="1"/>
          </p:cNvPicPr>
          <p:nvPr/>
        </p:nvPicPr>
        <p:blipFill>
          <a:blip r:embed="rId4">
            <a:extLst>
              <a:ext uri="{28A0092B-C50C-407E-A947-70E740481C1C}">
                <a14:useLocalDpi xmlns:a14="http://schemas.microsoft.com/office/drawing/2010/main" val="0"/>
              </a:ext>
            </a:extLst>
          </a:blip>
          <a:srcRect l="1636" t="1624" r="2364" b="8301"/>
          <a:stretch>
            <a:fillRect/>
          </a:stretch>
        </p:blipFill>
        <p:spPr bwMode="auto">
          <a:xfrm>
            <a:off x="1991135" y="4598434"/>
            <a:ext cx="1892594" cy="17903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6210" y="4612469"/>
            <a:ext cx="1851877" cy="178131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286" name="AutoShape 7" descr="086170817@28102010-11F0"/>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pic>
        <p:nvPicPr>
          <p:cNvPr id="9728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white">
          <a:xfrm>
            <a:off x="4295437" y="4598434"/>
            <a:ext cx="2362200" cy="1781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5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Grp="1" noChangeArrowheads="1"/>
          </p:cNvSpPr>
          <p:nvPr>
            <p:ph type="title" idx="4294967295"/>
          </p:nvPr>
        </p:nvSpPr>
        <p:spPr>
          <a:xfrm>
            <a:off x="4995407" y="1368301"/>
            <a:ext cx="5410200" cy="792163"/>
          </a:xfrm>
        </p:spPr>
        <p:txBody>
          <a:bodyPr>
            <a:normAutofit/>
          </a:bodyPr>
          <a:lstStyle/>
          <a:p>
            <a:r>
              <a:rPr lang="en-US" altLang="en-US" dirty="0"/>
              <a:t>ASTM C1611 – Slump Flow</a:t>
            </a:r>
            <a:endParaRPr lang="en-US" altLang="en-US" sz="1600" dirty="0"/>
          </a:p>
        </p:txBody>
      </p:sp>
      <p:pic>
        <p:nvPicPr>
          <p:cNvPr id="928771" name="Fill Slump Cone">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10"/>
          <a:srcRect/>
          <a:stretch>
            <a:fillRect/>
          </a:stretch>
        </p:blipFill>
        <p:spPr bwMode="auto">
          <a:xfrm>
            <a:off x="2037966" y="1470747"/>
            <a:ext cx="2489421" cy="1867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8772" name="Cone Slump Flow">
            <a:hlinkClick r:id="" action="ppaction://media"/>
          </p:cNvPr>
          <p:cNvPicPr>
            <a:picLocks noChangeAspect="1" noChangeArrowheads="1"/>
          </p:cNvPicPr>
          <p:nvPr>
            <a:videoFile r:link="rId5"/>
            <p:extLst>
              <p:ext uri="{DAA4B4D4-6D71-4841-9C94-3DE7FCFB9230}">
                <p14:media xmlns:p14="http://schemas.microsoft.com/office/powerpoint/2010/main" r:embed="rId4"/>
              </p:ext>
            </p:extLst>
          </p:nvPr>
        </p:nvPicPr>
        <p:blipFill>
          <a:blip r:embed="rId11"/>
          <a:srcRect/>
          <a:stretch>
            <a:fillRect/>
          </a:stretch>
        </p:blipFill>
        <p:spPr bwMode="auto">
          <a:xfrm>
            <a:off x="4828873" y="3053058"/>
            <a:ext cx="2489421" cy="1867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8773" name="Cut slump flow">
            <a:hlinkClick r:id="" action="ppaction://media"/>
          </p:cNvPr>
          <p:cNvPicPr>
            <a:picLocks noChangeAspect="1" noChangeArrowheads="1"/>
          </p:cNvPicPr>
          <p:nvPr>
            <a:videoFile r:link="rId7"/>
            <p:extLst>
              <p:ext uri="{DAA4B4D4-6D71-4841-9C94-3DE7FCFB9230}">
                <p14:media xmlns:p14="http://schemas.microsoft.com/office/powerpoint/2010/main" r:embed="rId6"/>
              </p:ext>
            </p:extLst>
          </p:nvPr>
        </p:nvPicPr>
        <p:blipFill>
          <a:blip r:embed="rId12"/>
          <a:srcRect/>
          <a:stretch>
            <a:fillRect/>
          </a:stretch>
        </p:blipFill>
        <p:spPr bwMode="auto">
          <a:xfrm>
            <a:off x="7619780" y="4643319"/>
            <a:ext cx="2489421" cy="1867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378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8" fill="hold"/>
                                        <p:tgtEl>
                                          <p:spTgt spid="92877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560" fill="hold"/>
                                        <p:tgtEl>
                                          <p:spTgt spid="92877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487" fill="hold"/>
                                        <p:tgtEl>
                                          <p:spTgt spid="9287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928771"/>
                </p:tgtEl>
              </p:cMediaNode>
            </p:video>
            <p:seq concurrent="1" nextAc="seek">
              <p:cTn id="16" restart="whenNotActive" fill="hold" evtFilter="cancelBubble" nodeType="interactiveSeq">
                <p:stCondLst>
                  <p:cond evt="onClick" delay="0">
                    <p:tgtEl>
                      <p:spTgt spid="928771"/>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928771"/>
                                        </p:tgtEl>
                                      </p:cBhvr>
                                    </p:cmd>
                                  </p:childTnLst>
                                </p:cTn>
                              </p:par>
                            </p:childTnLst>
                          </p:cTn>
                        </p:par>
                      </p:childTnLst>
                    </p:cTn>
                  </p:par>
                </p:childTnLst>
              </p:cTn>
              <p:nextCondLst>
                <p:cond evt="onClick" delay="0">
                  <p:tgtEl>
                    <p:spTgt spid="928771"/>
                  </p:tgtEl>
                </p:cond>
              </p:nextCondLst>
            </p:seq>
            <p:video>
              <p:cMediaNode vol="80000" mute="1">
                <p:cTn id="21" fill="hold" display="0">
                  <p:stCondLst>
                    <p:cond delay="indefinite"/>
                  </p:stCondLst>
                </p:cTn>
                <p:tgtEl>
                  <p:spTgt spid="928772"/>
                </p:tgtEl>
              </p:cMediaNode>
            </p:video>
            <p:video>
              <p:cMediaNode vol="80000" mute="1">
                <p:cTn id="22" fill="hold" display="0">
                  <p:stCondLst>
                    <p:cond delay="indefinite"/>
                  </p:stCondLst>
                </p:cTn>
                <p:tgtEl>
                  <p:spTgt spid="92877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cstate="print">
            <a:lum bright="-4000"/>
            <a:extLst>
              <a:ext uri="{28A0092B-C50C-407E-A947-70E740481C1C}">
                <a14:useLocalDpi xmlns:a14="http://schemas.microsoft.com/office/drawing/2010/main" val="0"/>
              </a:ext>
            </a:extLst>
          </a:blip>
          <a:srcRect l="12825" t="36423" r="16023" b="4266"/>
          <a:stretch>
            <a:fillRect/>
          </a:stretch>
        </p:blipFill>
        <p:spPr bwMode="auto">
          <a:xfrm>
            <a:off x="5731750" y="1929541"/>
            <a:ext cx="4496037" cy="3080158"/>
          </a:xfrm>
          <a:prstGeom prst="rect">
            <a:avLst/>
          </a:prstGeom>
          <a:noFill/>
          <a:ln w="5715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33237" y="1338952"/>
            <a:ext cx="4198512" cy="1181178"/>
          </a:xfrm>
        </p:spPr>
        <p:txBody>
          <a:bodyPr anchor="t"/>
          <a:lstStyle/>
          <a:p>
            <a:r>
              <a:rPr lang="en-US" sz="3200" dirty="0"/>
              <a:t>What is it?</a:t>
            </a:r>
          </a:p>
        </p:txBody>
      </p:sp>
      <p:sp>
        <p:nvSpPr>
          <p:cNvPr id="3" name="Content Placeholder 2"/>
          <p:cNvSpPr>
            <a:spLocks noGrp="1"/>
          </p:cNvSpPr>
          <p:nvPr>
            <p:ph idx="1"/>
          </p:nvPr>
        </p:nvSpPr>
        <p:spPr>
          <a:xfrm>
            <a:off x="1533237" y="1929541"/>
            <a:ext cx="3853198" cy="4351338"/>
          </a:xfrm>
        </p:spPr>
        <p:txBody>
          <a:bodyPr>
            <a:normAutofit/>
          </a:bodyPr>
          <a:lstStyle/>
          <a:p>
            <a:pPr marL="0" indent="0">
              <a:buNone/>
            </a:pPr>
            <a:r>
              <a:rPr lang="en-US" sz="2400" dirty="0"/>
              <a:t>Self Consolidating Concrete is a highly flowable, non-segregating concrete that can flow into place, fill the formwork, and encapsulate the reinforcement without any mechanical consolidation.</a:t>
            </a:r>
          </a:p>
          <a:p>
            <a:pPr marL="0" indent="0" algn="r">
              <a:buNone/>
            </a:pPr>
            <a:r>
              <a:rPr lang="en-US" sz="1400" dirty="0"/>
              <a:t>ACI 237</a:t>
            </a:r>
          </a:p>
        </p:txBody>
      </p:sp>
    </p:spTree>
    <p:extLst>
      <p:ext uri="{BB962C8B-B14F-4D97-AF65-F5344CB8AC3E}">
        <p14:creationId xmlns:p14="http://schemas.microsoft.com/office/powerpoint/2010/main" val="2974432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SC00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7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DSC00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798" y="0"/>
            <a:ext cx="541020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DSC00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52577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descr="DSC00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48" y="3429000"/>
            <a:ext cx="540385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6"/>
          <p:cNvSpPr>
            <a:spLocks noChangeArrowheads="1"/>
          </p:cNvSpPr>
          <p:nvPr/>
        </p:nvSpPr>
        <p:spPr bwMode="auto">
          <a:xfrm>
            <a:off x="0" y="3139282"/>
            <a:ext cx="10668000" cy="519113"/>
          </a:xfrm>
          <a:prstGeom prst="rect">
            <a:avLst/>
          </a:prstGeom>
          <a:solidFill>
            <a:schemeClr val="bg1">
              <a:alpha val="70000"/>
            </a:schemeClr>
          </a:solidFill>
          <a:ln>
            <a:noFill/>
          </a:ln>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Bef>
                <a:spcPct val="50000"/>
              </a:spcBef>
              <a:spcAft>
                <a:spcPct val="0"/>
              </a:spcAft>
              <a:buFontTx/>
              <a:buNone/>
            </a:pPr>
            <a:r>
              <a:rPr lang="en-US" altLang="en-US" sz="2800" b="1" dirty="0">
                <a:solidFill>
                  <a:schemeClr val="accent2"/>
                </a:solidFill>
                <a:effectLst>
                  <a:outerShdw blurRad="38100" dist="38100" dir="2700000" algn="tl">
                    <a:srgbClr val="000000">
                      <a:alpha val="43137"/>
                    </a:srgbClr>
                  </a:outerShdw>
                </a:effectLst>
                <a:latin typeface="GraceLogo" panose="00000400000000000000" pitchFamily="2" charset="0"/>
              </a:rPr>
              <a:t>VISUAL STABILITY INDEX</a:t>
            </a:r>
            <a:endParaRPr lang="en-US" altLang="en-US" sz="2800" b="1" dirty="0">
              <a:solidFill>
                <a:schemeClr val="bg2"/>
              </a:solidFill>
              <a:effectLst>
                <a:outerShdw blurRad="38100" dist="38100" dir="2700000" algn="tl">
                  <a:srgbClr val="000000">
                    <a:alpha val="43137"/>
                  </a:srgbClr>
                </a:outerShdw>
              </a:effectLst>
            </a:endParaRPr>
          </a:p>
        </p:txBody>
      </p:sp>
      <p:sp>
        <p:nvSpPr>
          <p:cNvPr id="101383" name="Text Box 7"/>
          <p:cNvSpPr txBox="1">
            <a:spLocks noChangeArrowheads="1"/>
          </p:cNvSpPr>
          <p:nvPr/>
        </p:nvSpPr>
        <p:spPr bwMode="auto">
          <a:xfrm>
            <a:off x="1752600" y="1143000"/>
            <a:ext cx="381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b="1">
                <a:solidFill>
                  <a:schemeClr val="accent2"/>
                </a:solidFill>
                <a:latin typeface="Times New Roman" panose="02020603050405020304" pitchFamily="18" charset="0"/>
              </a:rPr>
              <a:t>0</a:t>
            </a:r>
          </a:p>
        </p:txBody>
      </p:sp>
      <p:sp>
        <p:nvSpPr>
          <p:cNvPr id="101384" name="Rectangle 8"/>
          <p:cNvSpPr>
            <a:spLocks noChangeArrowheads="1"/>
          </p:cNvSpPr>
          <p:nvPr/>
        </p:nvSpPr>
        <p:spPr bwMode="auto">
          <a:xfrm>
            <a:off x="6553200" y="1171575"/>
            <a:ext cx="38735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b="1">
                <a:solidFill>
                  <a:schemeClr val="accent2"/>
                </a:solidFill>
                <a:latin typeface="Times New Roman" panose="02020603050405020304" pitchFamily="18" charset="0"/>
              </a:rPr>
              <a:t>1</a:t>
            </a:r>
            <a:endParaRPr lang="en-US" altLang="en-US" sz="2800" b="1">
              <a:solidFill>
                <a:schemeClr val="accent2"/>
              </a:solidFill>
              <a:latin typeface="Times New Roman" panose="02020603050405020304" pitchFamily="18" charset="0"/>
            </a:endParaRPr>
          </a:p>
        </p:txBody>
      </p:sp>
      <p:sp>
        <p:nvSpPr>
          <p:cNvPr id="101385" name="Rectangle 9"/>
          <p:cNvSpPr>
            <a:spLocks noChangeArrowheads="1"/>
          </p:cNvSpPr>
          <p:nvPr/>
        </p:nvSpPr>
        <p:spPr bwMode="auto">
          <a:xfrm>
            <a:off x="1752600" y="4114800"/>
            <a:ext cx="38735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b="1">
                <a:solidFill>
                  <a:schemeClr val="accent2"/>
                </a:solidFill>
                <a:latin typeface="Times New Roman" panose="02020603050405020304" pitchFamily="18" charset="0"/>
              </a:rPr>
              <a:t>2</a:t>
            </a:r>
            <a:endParaRPr lang="en-US" altLang="en-US" sz="2800" b="1">
              <a:solidFill>
                <a:schemeClr val="accent2"/>
              </a:solidFill>
              <a:latin typeface="Times New Roman" panose="02020603050405020304" pitchFamily="18" charset="0"/>
            </a:endParaRPr>
          </a:p>
        </p:txBody>
      </p:sp>
      <p:sp>
        <p:nvSpPr>
          <p:cNvPr id="101386" name="Rectangle 10"/>
          <p:cNvSpPr>
            <a:spLocks noChangeArrowheads="1"/>
          </p:cNvSpPr>
          <p:nvPr/>
        </p:nvSpPr>
        <p:spPr bwMode="auto">
          <a:xfrm>
            <a:off x="6553200" y="4191000"/>
            <a:ext cx="38735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b="1">
                <a:solidFill>
                  <a:schemeClr val="accent2"/>
                </a:solidFill>
                <a:latin typeface="Times New Roman" panose="02020603050405020304" pitchFamily="18" charset="0"/>
              </a:rPr>
              <a:t>3</a:t>
            </a:r>
            <a:endParaRPr lang="en-US" altLang="en-US" sz="2800" b="1">
              <a:solidFill>
                <a:schemeClr val="accent2"/>
              </a:solidFill>
              <a:latin typeface="Times New Roman" panose="02020603050405020304" pitchFamily="18" charset="0"/>
            </a:endParaRPr>
          </a:p>
        </p:txBody>
      </p:sp>
      <p:sp>
        <p:nvSpPr>
          <p:cNvPr id="101387" name="Text Box 11"/>
          <p:cNvSpPr txBox="1">
            <a:spLocks noChangeArrowheads="1"/>
          </p:cNvSpPr>
          <p:nvPr/>
        </p:nvSpPr>
        <p:spPr bwMode="auto">
          <a:xfrm>
            <a:off x="2209800" y="2895601"/>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00000"/>
              </a:lnSpc>
              <a:spcBef>
                <a:spcPct val="50000"/>
              </a:spcBef>
              <a:spcAft>
                <a:spcPct val="0"/>
              </a:spcAft>
              <a:buFontTx/>
              <a:buNone/>
            </a:pPr>
            <a:r>
              <a:rPr lang="en-US" altLang="en-US" sz="2000" b="1"/>
              <a:t>HIGHLY STABLE</a:t>
            </a:r>
          </a:p>
        </p:txBody>
      </p:sp>
      <p:sp>
        <p:nvSpPr>
          <p:cNvPr id="101388" name="Text Box 12"/>
          <p:cNvSpPr txBox="1">
            <a:spLocks noChangeArrowheads="1"/>
          </p:cNvSpPr>
          <p:nvPr/>
        </p:nvSpPr>
        <p:spPr bwMode="auto">
          <a:xfrm>
            <a:off x="7162800" y="2895601"/>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00000"/>
              </a:lnSpc>
              <a:spcBef>
                <a:spcPct val="50000"/>
              </a:spcBef>
              <a:spcAft>
                <a:spcPct val="0"/>
              </a:spcAft>
              <a:buFontTx/>
              <a:buNone/>
            </a:pPr>
            <a:r>
              <a:rPr lang="en-US" altLang="en-US" sz="2000" b="1"/>
              <a:t>STABLE</a:t>
            </a:r>
          </a:p>
        </p:txBody>
      </p:sp>
      <p:sp>
        <p:nvSpPr>
          <p:cNvPr id="101389" name="Text Box 13"/>
          <p:cNvSpPr txBox="1">
            <a:spLocks noChangeArrowheads="1"/>
          </p:cNvSpPr>
          <p:nvPr/>
        </p:nvSpPr>
        <p:spPr bwMode="auto">
          <a:xfrm>
            <a:off x="1981200" y="6324601"/>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00000"/>
              </a:lnSpc>
              <a:spcBef>
                <a:spcPct val="50000"/>
              </a:spcBef>
              <a:spcAft>
                <a:spcPct val="0"/>
              </a:spcAft>
              <a:buFontTx/>
              <a:buNone/>
            </a:pPr>
            <a:r>
              <a:rPr lang="en-US" altLang="en-US" sz="2000" b="1"/>
              <a:t>UNSTABLE</a:t>
            </a:r>
          </a:p>
        </p:txBody>
      </p:sp>
      <p:sp>
        <p:nvSpPr>
          <p:cNvPr id="101390" name="Text Box 14"/>
          <p:cNvSpPr txBox="1">
            <a:spLocks noChangeArrowheads="1"/>
          </p:cNvSpPr>
          <p:nvPr/>
        </p:nvSpPr>
        <p:spPr bwMode="auto">
          <a:xfrm>
            <a:off x="6934200" y="6248401"/>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00000"/>
              </a:lnSpc>
              <a:spcBef>
                <a:spcPct val="50000"/>
              </a:spcBef>
              <a:spcAft>
                <a:spcPct val="0"/>
              </a:spcAft>
              <a:buFontTx/>
              <a:buNone/>
            </a:pPr>
            <a:r>
              <a:rPr lang="en-US" altLang="en-US" sz="2000" b="1"/>
              <a:t>HIGHLY UNSTABLE</a:t>
            </a:r>
          </a:p>
        </p:txBody>
      </p:sp>
    </p:spTree>
    <p:extLst>
      <p:ext uri="{BB962C8B-B14F-4D97-AF65-F5344CB8AC3E}">
        <p14:creationId xmlns:p14="http://schemas.microsoft.com/office/powerpoint/2010/main" val="3632460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1524001" y="1302006"/>
            <a:ext cx="7886700" cy="1376100"/>
          </a:xfrm>
        </p:spPr>
        <p:txBody>
          <a:bodyPr anchor="t">
            <a:normAutofit/>
          </a:bodyPr>
          <a:lstStyle/>
          <a:p>
            <a:r>
              <a:rPr lang="en-US" altLang="zh-CN" sz="2400" dirty="0"/>
              <a:t>SCC Flow Characteristics ASTM C1621</a:t>
            </a:r>
            <a:endParaRPr lang="zh-CN" altLang="en-US" sz="2400" dirty="0"/>
          </a:p>
        </p:txBody>
      </p:sp>
      <p:sp>
        <p:nvSpPr>
          <p:cNvPr id="3" name="Content Placeholder 2"/>
          <p:cNvSpPr>
            <a:spLocks noGrp="1"/>
          </p:cNvSpPr>
          <p:nvPr>
            <p:ph idx="4294967295"/>
          </p:nvPr>
        </p:nvSpPr>
        <p:spPr>
          <a:xfrm>
            <a:off x="2152650" y="1770910"/>
            <a:ext cx="7886700" cy="3159125"/>
          </a:xfrm>
        </p:spPr>
        <p:txBody>
          <a:bodyPr/>
          <a:lstStyle/>
          <a:p>
            <a:r>
              <a:rPr lang="en-US" altLang="zh-CN" dirty="0">
                <a:ea typeface="SimSun" panose="02010600030101010101" pitchFamily="2" charset="-122"/>
              </a:rPr>
              <a:t>J-Ring test (passing ability)</a:t>
            </a:r>
          </a:p>
          <a:p>
            <a:r>
              <a:rPr lang="en-US" altLang="zh-CN" dirty="0">
                <a:ea typeface="SimSun" panose="02010600030101010101" pitchFamily="2" charset="-122"/>
              </a:rPr>
              <a:t>Comparison of J-Ring flow and Slump flow tests</a:t>
            </a:r>
            <a:r>
              <a:rPr lang="en-US" altLang="zh-CN" sz="2000" dirty="0">
                <a:ea typeface="SimSun" panose="02010600030101010101" pitchFamily="2" charset="-122"/>
              </a:rPr>
              <a:t> </a:t>
            </a:r>
          </a:p>
        </p:txBody>
      </p:sp>
      <p:sp>
        <p:nvSpPr>
          <p:cNvPr id="103428" name="Rectangle 4"/>
          <p:cNvSpPr>
            <a:spLocks noChangeArrowheads="1"/>
          </p:cNvSpPr>
          <p:nvPr/>
        </p:nvSpPr>
        <p:spPr bwMode="auto">
          <a:xfrm>
            <a:off x="1524001" y="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pic>
        <p:nvPicPr>
          <p:cNvPr id="103429" name="Picture 5" descr="Untitled-4"/>
          <p:cNvPicPr>
            <a:picLocks noChangeAspect="1" noChangeArrowheads="1"/>
          </p:cNvPicPr>
          <p:nvPr/>
        </p:nvPicPr>
        <p:blipFill>
          <a:blip r:embed="rId3">
            <a:extLst>
              <a:ext uri="{28A0092B-C50C-407E-A947-70E740481C1C}">
                <a14:useLocalDpi xmlns:a14="http://schemas.microsoft.com/office/drawing/2010/main" val="0"/>
              </a:ext>
            </a:extLst>
          </a:blip>
          <a:srcRect l="26550" t="30743" r="37106" b="24023"/>
          <a:stretch>
            <a:fillRect/>
          </a:stretch>
        </p:blipFill>
        <p:spPr bwMode="auto">
          <a:xfrm>
            <a:off x="2222502" y="2686609"/>
            <a:ext cx="3775075" cy="3517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6"/>
          <p:cNvSpPr>
            <a:spLocks noChangeArrowheads="1"/>
          </p:cNvSpPr>
          <p:nvPr/>
        </p:nvSpPr>
        <p:spPr bwMode="auto">
          <a:xfrm>
            <a:off x="1524001" y="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pic>
        <p:nvPicPr>
          <p:cNvPr id="103431" name="Picture 7" descr="Untitled-8"/>
          <p:cNvPicPr>
            <a:picLocks noChangeAspect="1" noChangeArrowheads="1"/>
          </p:cNvPicPr>
          <p:nvPr/>
        </p:nvPicPr>
        <p:blipFill>
          <a:blip r:embed="rId4">
            <a:extLst>
              <a:ext uri="{28A0092B-C50C-407E-A947-70E740481C1C}">
                <a14:useLocalDpi xmlns:a14="http://schemas.microsoft.com/office/drawing/2010/main" val="0"/>
              </a:ext>
            </a:extLst>
          </a:blip>
          <a:srcRect l="12187" t="20139" r="9166" b="7500"/>
          <a:stretch>
            <a:fillRect/>
          </a:stretch>
        </p:blipFill>
        <p:spPr bwMode="auto">
          <a:xfrm>
            <a:off x="6486527" y="2669147"/>
            <a:ext cx="3622675" cy="3522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558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1533236" y="1375404"/>
            <a:ext cx="7886700" cy="1325562"/>
          </a:xfrm>
        </p:spPr>
        <p:txBody>
          <a:bodyPr anchor="t">
            <a:normAutofit/>
          </a:bodyPr>
          <a:lstStyle/>
          <a:p>
            <a:r>
              <a:rPr lang="en-US" altLang="en-US" sz="2400" dirty="0"/>
              <a:t>Column Segregation Test – ASTM C1610</a:t>
            </a:r>
          </a:p>
        </p:txBody>
      </p:sp>
      <p:pic>
        <p:nvPicPr>
          <p:cNvPr id="105475" name="Picture 3" descr="Column Segregation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901" y="2043485"/>
            <a:ext cx="3246099" cy="43281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573" y="2038185"/>
            <a:ext cx="2166717" cy="43334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197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1523999" y="1385133"/>
            <a:ext cx="9144000" cy="1378308"/>
          </a:xfrm>
        </p:spPr>
        <p:txBody>
          <a:bodyPr anchor="t">
            <a:normAutofit/>
          </a:bodyPr>
          <a:lstStyle/>
          <a:p>
            <a:r>
              <a:rPr lang="en-US" altLang="en-US" sz="2400" dirty="0"/>
              <a:t>ASTM C1712 Rapid Assessment Method for SCC Segregation</a:t>
            </a:r>
          </a:p>
        </p:txBody>
      </p:sp>
      <p:sp>
        <p:nvSpPr>
          <p:cNvPr id="107523" name="AutoShape 3" descr="086170817@28102010-11F0"/>
          <p:cNvSpPr>
            <a:spLocks noChangeAspect="1" noChangeArrowheads="1"/>
          </p:cNvSpPr>
          <p:nvPr/>
        </p:nvSpPr>
        <p:spPr bwMode="auto">
          <a:xfrm>
            <a:off x="155892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07524" name="AutoShape 4" descr="086170817@28102010-11F0"/>
          <p:cNvSpPr>
            <a:spLocks noChangeAspect="1" noChangeArrowheads="1"/>
          </p:cNvSpPr>
          <p:nvPr/>
        </p:nvSpPr>
        <p:spPr bwMode="auto">
          <a:xfrm>
            <a:off x="155892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07525" name="AutoShape 5" descr="086170817@28102010-11F0"/>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07526" name="AutoShape 6" descr="086170817@28102010-11E9"/>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07527" name="AutoShape 7" descr="086170817@28102010-120C"/>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pic>
        <p:nvPicPr>
          <p:cNvPr id="1075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white">
          <a:xfrm>
            <a:off x="2357437" y="1968311"/>
            <a:ext cx="74771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886987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247" y="1354057"/>
            <a:ext cx="8161506" cy="48912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p:nvPr>
        </p:nvSpPr>
        <p:spPr>
          <a:xfrm>
            <a:off x="0" y="1354057"/>
            <a:ext cx="10515600" cy="1051560"/>
          </a:xfrm>
        </p:spPr>
        <p:txBody>
          <a:bodyPr/>
          <a:lstStyle/>
          <a:p>
            <a:r>
              <a:rPr lang="en-US" altLang="en-US" dirty="0"/>
              <a:t>‘Unofficial’ Finger test</a:t>
            </a:r>
          </a:p>
        </p:txBody>
      </p:sp>
    </p:spTree>
    <p:extLst>
      <p:ext uri="{BB962C8B-B14F-4D97-AF65-F5344CB8AC3E}">
        <p14:creationId xmlns:p14="http://schemas.microsoft.com/office/powerpoint/2010/main" val="1617870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a:xfrm>
            <a:off x="1491171" y="1327704"/>
            <a:ext cx="7886700" cy="1325563"/>
          </a:xfrm>
        </p:spPr>
        <p:txBody>
          <a:bodyPr anchor="t">
            <a:normAutofit/>
          </a:bodyPr>
          <a:lstStyle/>
          <a:p>
            <a:r>
              <a:rPr lang="en-US" altLang="en-US" sz="2400" dirty="0"/>
              <a:t>L Box Test</a:t>
            </a:r>
          </a:p>
        </p:txBody>
      </p:sp>
      <p:sp>
        <p:nvSpPr>
          <p:cNvPr id="110604" name="Rectangle 329"/>
          <p:cNvSpPr>
            <a:spLocks noGrp="1" noChangeArrowheads="1"/>
          </p:cNvSpPr>
          <p:nvPr>
            <p:ph type="body" idx="4294967295"/>
          </p:nvPr>
        </p:nvSpPr>
        <p:spPr>
          <a:xfrm>
            <a:off x="1493735" y="1920483"/>
            <a:ext cx="2822220" cy="2267896"/>
          </a:xfrm>
          <a:noFill/>
        </p:spPr>
        <p:txBody>
          <a:bodyPr vert="horz" lIns="92075" tIns="46038" rIns="92075" bIns="46038" rtlCol="0" anchor="ctr">
            <a:normAutofit/>
          </a:bodyPr>
          <a:lstStyle/>
          <a:p>
            <a:pPr marL="0" indent="0">
              <a:spcBef>
                <a:spcPct val="50000"/>
              </a:spcBef>
              <a:buNone/>
            </a:pPr>
            <a:r>
              <a:rPr lang="en-US" altLang="en-US" dirty="0"/>
              <a:t>Test for passing ability indicated by the difference in concrete height between H1 and H2 </a:t>
            </a:r>
          </a:p>
        </p:txBody>
      </p:sp>
      <p:sp>
        <p:nvSpPr>
          <p:cNvPr id="110596" name="Rectangle 3"/>
          <p:cNvSpPr>
            <a:spLocks noChangeArrowheads="1"/>
          </p:cNvSpPr>
          <p:nvPr/>
        </p:nvSpPr>
        <p:spPr bwMode="auto">
          <a:xfrm>
            <a:off x="5502276" y="5564188"/>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597" name="Rectangle 4"/>
          <p:cNvSpPr>
            <a:spLocks noChangeArrowheads="1"/>
          </p:cNvSpPr>
          <p:nvPr/>
        </p:nvSpPr>
        <p:spPr bwMode="auto">
          <a:xfrm>
            <a:off x="5919788" y="5640388"/>
            <a:ext cx="84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 </a:t>
            </a:r>
            <a:endParaRPr lang="en-US" altLang="en-US" sz="2800">
              <a:latin typeface="Times New Roman" panose="02020603050405020304" pitchFamily="18" charset="0"/>
            </a:endParaRPr>
          </a:p>
        </p:txBody>
      </p:sp>
      <p:sp>
        <p:nvSpPr>
          <p:cNvPr id="110598" name="Rectangle 5"/>
          <p:cNvSpPr>
            <a:spLocks noChangeArrowheads="1"/>
          </p:cNvSpPr>
          <p:nvPr/>
        </p:nvSpPr>
        <p:spPr bwMode="auto">
          <a:xfrm>
            <a:off x="8264526" y="5564188"/>
            <a:ext cx="68262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599" name="Rectangle 6"/>
          <p:cNvSpPr>
            <a:spLocks noChangeArrowheads="1"/>
          </p:cNvSpPr>
          <p:nvPr/>
        </p:nvSpPr>
        <p:spPr bwMode="auto">
          <a:xfrm>
            <a:off x="8685213" y="5640388"/>
            <a:ext cx="84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 </a:t>
            </a:r>
            <a:endParaRPr lang="en-US" altLang="en-US" sz="2800">
              <a:latin typeface="Times New Roman" panose="02020603050405020304" pitchFamily="18" charset="0"/>
            </a:endParaRPr>
          </a:p>
        </p:txBody>
      </p:sp>
      <p:sp>
        <p:nvSpPr>
          <p:cNvPr id="110600" name="Rectangle 7"/>
          <p:cNvSpPr>
            <a:spLocks noChangeArrowheads="1"/>
          </p:cNvSpPr>
          <p:nvPr/>
        </p:nvSpPr>
        <p:spPr bwMode="auto">
          <a:xfrm>
            <a:off x="5613400" y="5862639"/>
            <a:ext cx="31813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nvGrpSpPr>
          <p:cNvPr id="110601" name="Group 8"/>
          <p:cNvGrpSpPr>
            <a:grpSpLocks/>
          </p:cNvGrpSpPr>
          <p:nvPr/>
        </p:nvGrpSpPr>
        <p:grpSpPr bwMode="auto">
          <a:xfrm>
            <a:off x="5012603" y="2223055"/>
            <a:ext cx="5068888" cy="3694113"/>
            <a:chOff x="1755" y="1218"/>
            <a:chExt cx="3192" cy="2327"/>
          </a:xfrm>
        </p:grpSpPr>
        <p:grpSp>
          <p:nvGrpSpPr>
            <p:cNvPr id="110605" name="Group 9"/>
            <p:cNvGrpSpPr>
              <a:grpSpLocks/>
            </p:cNvGrpSpPr>
            <p:nvPr/>
          </p:nvGrpSpPr>
          <p:grpSpPr bwMode="auto">
            <a:xfrm>
              <a:off x="2735" y="2659"/>
              <a:ext cx="507" cy="439"/>
              <a:chOff x="2735" y="2659"/>
              <a:chExt cx="507" cy="439"/>
            </a:xfrm>
          </p:grpSpPr>
          <p:sp>
            <p:nvSpPr>
              <p:cNvPr id="110917" name="Freeform 10"/>
              <p:cNvSpPr>
                <a:spLocks/>
              </p:cNvSpPr>
              <p:nvPr/>
            </p:nvSpPr>
            <p:spPr bwMode="auto">
              <a:xfrm>
                <a:off x="2735" y="2659"/>
                <a:ext cx="507" cy="439"/>
              </a:xfrm>
              <a:custGeom>
                <a:avLst/>
                <a:gdLst>
                  <a:gd name="T0" fmla="*/ 384 w 507"/>
                  <a:gd name="T1" fmla="*/ 0 h 439"/>
                  <a:gd name="T2" fmla="*/ 0 w 507"/>
                  <a:gd name="T3" fmla="*/ 345 h 439"/>
                  <a:gd name="T4" fmla="*/ 0 w 507"/>
                  <a:gd name="T5" fmla="*/ 439 h 439"/>
                  <a:gd name="T6" fmla="*/ 122 w 507"/>
                  <a:gd name="T7" fmla="*/ 439 h 439"/>
                  <a:gd name="T8" fmla="*/ 507 w 507"/>
                  <a:gd name="T9" fmla="*/ 94 h 439"/>
                  <a:gd name="T10" fmla="*/ 507 w 507"/>
                  <a:gd name="T11" fmla="*/ 0 h 439"/>
                  <a:gd name="T12" fmla="*/ 384 w 507"/>
                  <a:gd name="T13" fmla="*/ 0 h 439"/>
                  <a:gd name="T14" fmla="*/ 0 60000 65536"/>
                  <a:gd name="T15" fmla="*/ 0 60000 65536"/>
                  <a:gd name="T16" fmla="*/ 0 60000 65536"/>
                  <a:gd name="T17" fmla="*/ 0 60000 65536"/>
                  <a:gd name="T18" fmla="*/ 0 60000 65536"/>
                  <a:gd name="T19" fmla="*/ 0 60000 65536"/>
                  <a:gd name="T20" fmla="*/ 0 60000 65536"/>
                  <a:gd name="T21" fmla="*/ 0 w 507"/>
                  <a:gd name="T22" fmla="*/ 0 h 439"/>
                  <a:gd name="T23" fmla="*/ 507 w 507"/>
                  <a:gd name="T24" fmla="*/ 439 h 4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7" h="439">
                    <a:moveTo>
                      <a:pt x="384" y="0"/>
                    </a:moveTo>
                    <a:lnTo>
                      <a:pt x="0" y="345"/>
                    </a:lnTo>
                    <a:lnTo>
                      <a:pt x="0" y="439"/>
                    </a:lnTo>
                    <a:lnTo>
                      <a:pt x="122" y="439"/>
                    </a:lnTo>
                    <a:lnTo>
                      <a:pt x="507" y="94"/>
                    </a:lnTo>
                    <a:lnTo>
                      <a:pt x="507" y="0"/>
                    </a:lnTo>
                    <a:lnTo>
                      <a:pt x="384" y="0"/>
                    </a:lnTo>
                    <a:close/>
                  </a:path>
                </a:pathLst>
              </a:custGeom>
              <a:solidFill>
                <a:srgbClr val="785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18" name="Freeform 11"/>
              <p:cNvSpPr>
                <a:spLocks/>
              </p:cNvSpPr>
              <p:nvPr/>
            </p:nvSpPr>
            <p:spPr bwMode="auto">
              <a:xfrm>
                <a:off x="2735" y="2659"/>
                <a:ext cx="507" cy="345"/>
              </a:xfrm>
              <a:custGeom>
                <a:avLst/>
                <a:gdLst>
                  <a:gd name="T0" fmla="*/ 0 w 507"/>
                  <a:gd name="T1" fmla="*/ 345 h 345"/>
                  <a:gd name="T2" fmla="*/ 122 w 507"/>
                  <a:gd name="T3" fmla="*/ 345 h 345"/>
                  <a:gd name="T4" fmla="*/ 507 w 507"/>
                  <a:gd name="T5" fmla="*/ 0 h 345"/>
                  <a:gd name="T6" fmla="*/ 384 w 507"/>
                  <a:gd name="T7" fmla="*/ 0 h 345"/>
                  <a:gd name="T8" fmla="*/ 0 w 507"/>
                  <a:gd name="T9" fmla="*/ 345 h 345"/>
                  <a:gd name="T10" fmla="*/ 0 60000 65536"/>
                  <a:gd name="T11" fmla="*/ 0 60000 65536"/>
                  <a:gd name="T12" fmla="*/ 0 60000 65536"/>
                  <a:gd name="T13" fmla="*/ 0 60000 65536"/>
                  <a:gd name="T14" fmla="*/ 0 60000 65536"/>
                  <a:gd name="T15" fmla="*/ 0 w 507"/>
                  <a:gd name="T16" fmla="*/ 0 h 345"/>
                  <a:gd name="T17" fmla="*/ 507 w 507"/>
                  <a:gd name="T18" fmla="*/ 345 h 345"/>
                </a:gdLst>
                <a:ahLst/>
                <a:cxnLst>
                  <a:cxn ang="T10">
                    <a:pos x="T0" y="T1"/>
                  </a:cxn>
                  <a:cxn ang="T11">
                    <a:pos x="T2" y="T3"/>
                  </a:cxn>
                  <a:cxn ang="T12">
                    <a:pos x="T4" y="T5"/>
                  </a:cxn>
                  <a:cxn ang="T13">
                    <a:pos x="T6" y="T7"/>
                  </a:cxn>
                  <a:cxn ang="T14">
                    <a:pos x="T8" y="T9"/>
                  </a:cxn>
                </a:cxnLst>
                <a:rect l="T15" t="T16" r="T17" b="T18"/>
                <a:pathLst>
                  <a:path w="507" h="345">
                    <a:moveTo>
                      <a:pt x="0" y="345"/>
                    </a:moveTo>
                    <a:lnTo>
                      <a:pt x="122" y="345"/>
                    </a:lnTo>
                    <a:lnTo>
                      <a:pt x="507" y="0"/>
                    </a:lnTo>
                    <a:lnTo>
                      <a:pt x="384" y="0"/>
                    </a:lnTo>
                    <a:lnTo>
                      <a:pt x="0" y="345"/>
                    </a:lnTo>
                    <a:close/>
                  </a:path>
                </a:pathLst>
              </a:custGeom>
              <a:solidFill>
                <a:srgbClr val="937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19" name="Freeform 12"/>
              <p:cNvSpPr>
                <a:spLocks/>
              </p:cNvSpPr>
              <p:nvPr/>
            </p:nvSpPr>
            <p:spPr bwMode="auto">
              <a:xfrm>
                <a:off x="2857" y="2659"/>
                <a:ext cx="385" cy="439"/>
              </a:xfrm>
              <a:custGeom>
                <a:avLst/>
                <a:gdLst>
                  <a:gd name="T0" fmla="*/ 0 w 385"/>
                  <a:gd name="T1" fmla="*/ 345 h 439"/>
                  <a:gd name="T2" fmla="*/ 385 w 385"/>
                  <a:gd name="T3" fmla="*/ 0 h 439"/>
                  <a:gd name="T4" fmla="*/ 385 w 385"/>
                  <a:gd name="T5" fmla="*/ 94 h 439"/>
                  <a:gd name="T6" fmla="*/ 0 w 385"/>
                  <a:gd name="T7" fmla="*/ 439 h 439"/>
                  <a:gd name="T8" fmla="*/ 0 w 385"/>
                  <a:gd name="T9" fmla="*/ 345 h 439"/>
                  <a:gd name="T10" fmla="*/ 0 60000 65536"/>
                  <a:gd name="T11" fmla="*/ 0 60000 65536"/>
                  <a:gd name="T12" fmla="*/ 0 60000 65536"/>
                  <a:gd name="T13" fmla="*/ 0 60000 65536"/>
                  <a:gd name="T14" fmla="*/ 0 60000 65536"/>
                  <a:gd name="T15" fmla="*/ 0 w 385"/>
                  <a:gd name="T16" fmla="*/ 0 h 439"/>
                  <a:gd name="T17" fmla="*/ 385 w 385"/>
                  <a:gd name="T18" fmla="*/ 439 h 439"/>
                </a:gdLst>
                <a:ahLst/>
                <a:cxnLst>
                  <a:cxn ang="T10">
                    <a:pos x="T0" y="T1"/>
                  </a:cxn>
                  <a:cxn ang="T11">
                    <a:pos x="T2" y="T3"/>
                  </a:cxn>
                  <a:cxn ang="T12">
                    <a:pos x="T4" y="T5"/>
                  </a:cxn>
                  <a:cxn ang="T13">
                    <a:pos x="T6" y="T7"/>
                  </a:cxn>
                  <a:cxn ang="T14">
                    <a:pos x="T8" y="T9"/>
                  </a:cxn>
                </a:cxnLst>
                <a:rect l="T15" t="T16" r="T17" b="T18"/>
                <a:pathLst>
                  <a:path w="385" h="439">
                    <a:moveTo>
                      <a:pt x="0" y="345"/>
                    </a:moveTo>
                    <a:lnTo>
                      <a:pt x="385" y="0"/>
                    </a:lnTo>
                    <a:lnTo>
                      <a:pt x="385" y="94"/>
                    </a:lnTo>
                    <a:lnTo>
                      <a:pt x="0" y="439"/>
                    </a:lnTo>
                    <a:lnTo>
                      <a:pt x="0" y="345"/>
                    </a:lnTo>
                    <a:close/>
                  </a:path>
                </a:pathLst>
              </a:custGeom>
              <a:solidFill>
                <a:srgbClr val="604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20" name="Freeform 13"/>
              <p:cNvSpPr>
                <a:spLocks/>
              </p:cNvSpPr>
              <p:nvPr/>
            </p:nvSpPr>
            <p:spPr bwMode="auto">
              <a:xfrm>
                <a:off x="2735" y="2659"/>
                <a:ext cx="507" cy="439"/>
              </a:xfrm>
              <a:custGeom>
                <a:avLst/>
                <a:gdLst>
                  <a:gd name="T0" fmla="*/ 384 w 507"/>
                  <a:gd name="T1" fmla="*/ 0 h 439"/>
                  <a:gd name="T2" fmla="*/ 0 w 507"/>
                  <a:gd name="T3" fmla="*/ 345 h 439"/>
                  <a:gd name="T4" fmla="*/ 0 w 507"/>
                  <a:gd name="T5" fmla="*/ 439 h 439"/>
                  <a:gd name="T6" fmla="*/ 122 w 507"/>
                  <a:gd name="T7" fmla="*/ 439 h 439"/>
                  <a:gd name="T8" fmla="*/ 507 w 507"/>
                  <a:gd name="T9" fmla="*/ 94 h 439"/>
                  <a:gd name="T10" fmla="*/ 507 w 507"/>
                  <a:gd name="T11" fmla="*/ 0 h 439"/>
                  <a:gd name="T12" fmla="*/ 384 w 507"/>
                  <a:gd name="T13" fmla="*/ 0 h 439"/>
                  <a:gd name="T14" fmla="*/ 0 60000 65536"/>
                  <a:gd name="T15" fmla="*/ 0 60000 65536"/>
                  <a:gd name="T16" fmla="*/ 0 60000 65536"/>
                  <a:gd name="T17" fmla="*/ 0 60000 65536"/>
                  <a:gd name="T18" fmla="*/ 0 60000 65536"/>
                  <a:gd name="T19" fmla="*/ 0 60000 65536"/>
                  <a:gd name="T20" fmla="*/ 0 60000 65536"/>
                  <a:gd name="T21" fmla="*/ 0 w 507"/>
                  <a:gd name="T22" fmla="*/ 0 h 439"/>
                  <a:gd name="T23" fmla="*/ 507 w 507"/>
                  <a:gd name="T24" fmla="*/ 439 h 4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7" h="439">
                    <a:moveTo>
                      <a:pt x="384" y="0"/>
                    </a:moveTo>
                    <a:lnTo>
                      <a:pt x="0" y="345"/>
                    </a:lnTo>
                    <a:lnTo>
                      <a:pt x="0" y="439"/>
                    </a:lnTo>
                    <a:lnTo>
                      <a:pt x="122" y="439"/>
                    </a:lnTo>
                    <a:lnTo>
                      <a:pt x="507" y="94"/>
                    </a:lnTo>
                    <a:lnTo>
                      <a:pt x="507" y="0"/>
                    </a:lnTo>
                    <a:lnTo>
                      <a:pt x="384"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21" name="Freeform 14"/>
              <p:cNvSpPr>
                <a:spLocks/>
              </p:cNvSpPr>
              <p:nvPr/>
            </p:nvSpPr>
            <p:spPr bwMode="auto">
              <a:xfrm>
                <a:off x="2735" y="2659"/>
                <a:ext cx="507" cy="345"/>
              </a:xfrm>
              <a:custGeom>
                <a:avLst/>
                <a:gdLst>
                  <a:gd name="T0" fmla="*/ 0 w 507"/>
                  <a:gd name="T1" fmla="*/ 345 h 345"/>
                  <a:gd name="T2" fmla="*/ 122 w 507"/>
                  <a:gd name="T3" fmla="*/ 345 h 345"/>
                  <a:gd name="T4" fmla="*/ 507 w 507"/>
                  <a:gd name="T5" fmla="*/ 0 h 345"/>
                  <a:gd name="T6" fmla="*/ 0 60000 65536"/>
                  <a:gd name="T7" fmla="*/ 0 60000 65536"/>
                  <a:gd name="T8" fmla="*/ 0 60000 65536"/>
                  <a:gd name="T9" fmla="*/ 0 w 507"/>
                  <a:gd name="T10" fmla="*/ 0 h 345"/>
                  <a:gd name="T11" fmla="*/ 507 w 507"/>
                  <a:gd name="T12" fmla="*/ 345 h 345"/>
                </a:gdLst>
                <a:ahLst/>
                <a:cxnLst>
                  <a:cxn ang="T6">
                    <a:pos x="T0" y="T1"/>
                  </a:cxn>
                  <a:cxn ang="T7">
                    <a:pos x="T2" y="T3"/>
                  </a:cxn>
                  <a:cxn ang="T8">
                    <a:pos x="T4" y="T5"/>
                  </a:cxn>
                </a:cxnLst>
                <a:rect l="T9" t="T10" r="T11" b="T12"/>
                <a:pathLst>
                  <a:path w="507" h="345">
                    <a:moveTo>
                      <a:pt x="0" y="345"/>
                    </a:moveTo>
                    <a:lnTo>
                      <a:pt x="122" y="345"/>
                    </a:lnTo>
                    <a:lnTo>
                      <a:pt x="507"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22" name="Line 15"/>
              <p:cNvSpPr>
                <a:spLocks noChangeShapeType="1"/>
              </p:cNvSpPr>
              <p:nvPr/>
            </p:nvSpPr>
            <p:spPr bwMode="auto">
              <a:xfrm>
                <a:off x="2857" y="3004"/>
                <a:ext cx="1" cy="9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0606" name="Freeform 16"/>
            <p:cNvSpPr>
              <a:spLocks/>
            </p:cNvSpPr>
            <p:nvPr/>
          </p:nvSpPr>
          <p:spPr bwMode="auto">
            <a:xfrm>
              <a:off x="3364" y="2291"/>
              <a:ext cx="1364" cy="188"/>
            </a:xfrm>
            <a:custGeom>
              <a:avLst/>
              <a:gdLst>
                <a:gd name="T0" fmla="*/ 70 w 1364"/>
                <a:gd name="T1" fmla="*/ 0 h 188"/>
                <a:gd name="T2" fmla="*/ 0 w 1364"/>
                <a:gd name="T3" fmla="*/ 63 h 188"/>
                <a:gd name="T4" fmla="*/ 0 w 1364"/>
                <a:gd name="T5" fmla="*/ 188 h 188"/>
                <a:gd name="T6" fmla="*/ 1154 w 1364"/>
                <a:gd name="T7" fmla="*/ 188 h 188"/>
                <a:gd name="T8" fmla="*/ 1364 w 1364"/>
                <a:gd name="T9" fmla="*/ 0 h 188"/>
                <a:gd name="T10" fmla="*/ 70 w 1364"/>
                <a:gd name="T11" fmla="*/ 0 h 188"/>
                <a:gd name="T12" fmla="*/ 0 60000 65536"/>
                <a:gd name="T13" fmla="*/ 0 60000 65536"/>
                <a:gd name="T14" fmla="*/ 0 60000 65536"/>
                <a:gd name="T15" fmla="*/ 0 60000 65536"/>
                <a:gd name="T16" fmla="*/ 0 60000 65536"/>
                <a:gd name="T17" fmla="*/ 0 60000 65536"/>
                <a:gd name="T18" fmla="*/ 0 w 1364"/>
                <a:gd name="T19" fmla="*/ 0 h 188"/>
                <a:gd name="T20" fmla="*/ 1364 w 1364"/>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1364" h="188">
                  <a:moveTo>
                    <a:pt x="70" y="0"/>
                  </a:moveTo>
                  <a:lnTo>
                    <a:pt x="0" y="63"/>
                  </a:lnTo>
                  <a:lnTo>
                    <a:pt x="0" y="188"/>
                  </a:lnTo>
                  <a:lnTo>
                    <a:pt x="1154" y="188"/>
                  </a:lnTo>
                  <a:lnTo>
                    <a:pt x="1364" y="0"/>
                  </a:lnTo>
                  <a:lnTo>
                    <a:pt x="70" y="0"/>
                  </a:lnTo>
                  <a:close/>
                </a:path>
              </a:pathLst>
            </a:custGeom>
            <a:solidFill>
              <a:srgbClr val="422C16"/>
            </a:solidFill>
            <a:ln w="14288">
              <a:solidFill>
                <a:srgbClr val="422C16"/>
              </a:solidFill>
              <a:prstDash val="solid"/>
              <a:round/>
              <a:headEnd/>
              <a:tailEnd/>
            </a:ln>
          </p:spPr>
          <p:txBody>
            <a:bodyPr/>
            <a:lstStyle/>
            <a:p>
              <a:endParaRPr lang="en-US"/>
            </a:p>
          </p:txBody>
        </p:sp>
        <p:grpSp>
          <p:nvGrpSpPr>
            <p:cNvPr id="110607" name="Group 17"/>
            <p:cNvGrpSpPr>
              <a:grpSpLocks/>
            </p:cNvGrpSpPr>
            <p:nvPr/>
          </p:nvGrpSpPr>
          <p:grpSpPr bwMode="auto">
            <a:xfrm>
              <a:off x="4169" y="2659"/>
              <a:ext cx="507" cy="439"/>
              <a:chOff x="4169" y="2659"/>
              <a:chExt cx="507" cy="439"/>
            </a:xfrm>
          </p:grpSpPr>
          <p:sp>
            <p:nvSpPr>
              <p:cNvPr id="110911" name="Freeform 18"/>
              <p:cNvSpPr>
                <a:spLocks/>
              </p:cNvSpPr>
              <p:nvPr/>
            </p:nvSpPr>
            <p:spPr bwMode="auto">
              <a:xfrm>
                <a:off x="4169" y="2659"/>
                <a:ext cx="507" cy="439"/>
              </a:xfrm>
              <a:custGeom>
                <a:avLst/>
                <a:gdLst>
                  <a:gd name="T0" fmla="*/ 384 w 507"/>
                  <a:gd name="T1" fmla="*/ 0 h 439"/>
                  <a:gd name="T2" fmla="*/ 0 w 507"/>
                  <a:gd name="T3" fmla="*/ 345 h 439"/>
                  <a:gd name="T4" fmla="*/ 0 w 507"/>
                  <a:gd name="T5" fmla="*/ 439 h 439"/>
                  <a:gd name="T6" fmla="*/ 122 w 507"/>
                  <a:gd name="T7" fmla="*/ 439 h 439"/>
                  <a:gd name="T8" fmla="*/ 507 w 507"/>
                  <a:gd name="T9" fmla="*/ 94 h 439"/>
                  <a:gd name="T10" fmla="*/ 507 w 507"/>
                  <a:gd name="T11" fmla="*/ 0 h 439"/>
                  <a:gd name="T12" fmla="*/ 384 w 507"/>
                  <a:gd name="T13" fmla="*/ 0 h 439"/>
                  <a:gd name="T14" fmla="*/ 0 60000 65536"/>
                  <a:gd name="T15" fmla="*/ 0 60000 65536"/>
                  <a:gd name="T16" fmla="*/ 0 60000 65536"/>
                  <a:gd name="T17" fmla="*/ 0 60000 65536"/>
                  <a:gd name="T18" fmla="*/ 0 60000 65536"/>
                  <a:gd name="T19" fmla="*/ 0 60000 65536"/>
                  <a:gd name="T20" fmla="*/ 0 60000 65536"/>
                  <a:gd name="T21" fmla="*/ 0 w 507"/>
                  <a:gd name="T22" fmla="*/ 0 h 439"/>
                  <a:gd name="T23" fmla="*/ 507 w 507"/>
                  <a:gd name="T24" fmla="*/ 439 h 4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7" h="439">
                    <a:moveTo>
                      <a:pt x="384" y="0"/>
                    </a:moveTo>
                    <a:lnTo>
                      <a:pt x="0" y="345"/>
                    </a:lnTo>
                    <a:lnTo>
                      <a:pt x="0" y="439"/>
                    </a:lnTo>
                    <a:lnTo>
                      <a:pt x="122" y="439"/>
                    </a:lnTo>
                    <a:lnTo>
                      <a:pt x="507" y="94"/>
                    </a:lnTo>
                    <a:lnTo>
                      <a:pt x="507" y="0"/>
                    </a:lnTo>
                    <a:lnTo>
                      <a:pt x="384" y="0"/>
                    </a:lnTo>
                    <a:close/>
                  </a:path>
                </a:pathLst>
              </a:custGeom>
              <a:solidFill>
                <a:srgbClr val="785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12" name="Freeform 19"/>
              <p:cNvSpPr>
                <a:spLocks/>
              </p:cNvSpPr>
              <p:nvPr/>
            </p:nvSpPr>
            <p:spPr bwMode="auto">
              <a:xfrm>
                <a:off x="4169" y="2659"/>
                <a:ext cx="507" cy="345"/>
              </a:xfrm>
              <a:custGeom>
                <a:avLst/>
                <a:gdLst>
                  <a:gd name="T0" fmla="*/ 0 w 507"/>
                  <a:gd name="T1" fmla="*/ 345 h 345"/>
                  <a:gd name="T2" fmla="*/ 122 w 507"/>
                  <a:gd name="T3" fmla="*/ 345 h 345"/>
                  <a:gd name="T4" fmla="*/ 507 w 507"/>
                  <a:gd name="T5" fmla="*/ 0 h 345"/>
                  <a:gd name="T6" fmla="*/ 384 w 507"/>
                  <a:gd name="T7" fmla="*/ 0 h 345"/>
                  <a:gd name="T8" fmla="*/ 0 w 507"/>
                  <a:gd name="T9" fmla="*/ 345 h 345"/>
                  <a:gd name="T10" fmla="*/ 0 60000 65536"/>
                  <a:gd name="T11" fmla="*/ 0 60000 65536"/>
                  <a:gd name="T12" fmla="*/ 0 60000 65536"/>
                  <a:gd name="T13" fmla="*/ 0 60000 65536"/>
                  <a:gd name="T14" fmla="*/ 0 60000 65536"/>
                  <a:gd name="T15" fmla="*/ 0 w 507"/>
                  <a:gd name="T16" fmla="*/ 0 h 345"/>
                  <a:gd name="T17" fmla="*/ 507 w 507"/>
                  <a:gd name="T18" fmla="*/ 345 h 345"/>
                </a:gdLst>
                <a:ahLst/>
                <a:cxnLst>
                  <a:cxn ang="T10">
                    <a:pos x="T0" y="T1"/>
                  </a:cxn>
                  <a:cxn ang="T11">
                    <a:pos x="T2" y="T3"/>
                  </a:cxn>
                  <a:cxn ang="T12">
                    <a:pos x="T4" y="T5"/>
                  </a:cxn>
                  <a:cxn ang="T13">
                    <a:pos x="T6" y="T7"/>
                  </a:cxn>
                  <a:cxn ang="T14">
                    <a:pos x="T8" y="T9"/>
                  </a:cxn>
                </a:cxnLst>
                <a:rect l="T15" t="T16" r="T17" b="T18"/>
                <a:pathLst>
                  <a:path w="507" h="345">
                    <a:moveTo>
                      <a:pt x="0" y="345"/>
                    </a:moveTo>
                    <a:lnTo>
                      <a:pt x="122" y="345"/>
                    </a:lnTo>
                    <a:lnTo>
                      <a:pt x="507" y="0"/>
                    </a:lnTo>
                    <a:lnTo>
                      <a:pt x="384" y="0"/>
                    </a:lnTo>
                    <a:lnTo>
                      <a:pt x="0" y="345"/>
                    </a:lnTo>
                    <a:close/>
                  </a:path>
                </a:pathLst>
              </a:custGeom>
              <a:solidFill>
                <a:srgbClr val="937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13" name="Freeform 20"/>
              <p:cNvSpPr>
                <a:spLocks/>
              </p:cNvSpPr>
              <p:nvPr/>
            </p:nvSpPr>
            <p:spPr bwMode="auto">
              <a:xfrm>
                <a:off x="4291" y="2659"/>
                <a:ext cx="385" cy="439"/>
              </a:xfrm>
              <a:custGeom>
                <a:avLst/>
                <a:gdLst>
                  <a:gd name="T0" fmla="*/ 0 w 385"/>
                  <a:gd name="T1" fmla="*/ 345 h 439"/>
                  <a:gd name="T2" fmla="*/ 385 w 385"/>
                  <a:gd name="T3" fmla="*/ 0 h 439"/>
                  <a:gd name="T4" fmla="*/ 385 w 385"/>
                  <a:gd name="T5" fmla="*/ 94 h 439"/>
                  <a:gd name="T6" fmla="*/ 0 w 385"/>
                  <a:gd name="T7" fmla="*/ 439 h 439"/>
                  <a:gd name="T8" fmla="*/ 0 w 385"/>
                  <a:gd name="T9" fmla="*/ 345 h 439"/>
                  <a:gd name="T10" fmla="*/ 0 60000 65536"/>
                  <a:gd name="T11" fmla="*/ 0 60000 65536"/>
                  <a:gd name="T12" fmla="*/ 0 60000 65536"/>
                  <a:gd name="T13" fmla="*/ 0 60000 65536"/>
                  <a:gd name="T14" fmla="*/ 0 60000 65536"/>
                  <a:gd name="T15" fmla="*/ 0 w 385"/>
                  <a:gd name="T16" fmla="*/ 0 h 439"/>
                  <a:gd name="T17" fmla="*/ 385 w 385"/>
                  <a:gd name="T18" fmla="*/ 439 h 439"/>
                </a:gdLst>
                <a:ahLst/>
                <a:cxnLst>
                  <a:cxn ang="T10">
                    <a:pos x="T0" y="T1"/>
                  </a:cxn>
                  <a:cxn ang="T11">
                    <a:pos x="T2" y="T3"/>
                  </a:cxn>
                  <a:cxn ang="T12">
                    <a:pos x="T4" y="T5"/>
                  </a:cxn>
                  <a:cxn ang="T13">
                    <a:pos x="T6" y="T7"/>
                  </a:cxn>
                  <a:cxn ang="T14">
                    <a:pos x="T8" y="T9"/>
                  </a:cxn>
                </a:cxnLst>
                <a:rect l="T15" t="T16" r="T17" b="T18"/>
                <a:pathLst>
                  <a:path w="385" h="439">
                    <a:moveTo>
                      <a:pt x="0" y="345"/>
                    </a:moveTo>
                    <a:lnTo>
                      <a:pt x="385" y="0"/>
                    </a:lnTo>
                    <a:lnTo>
                      <a:pt x="385" y="94"/>
                    </a:lnTo>
                    <a:lnTo>
                      <a:pt x="0" y="439"/>
                    </a:lnTo>
                    <a:lnTo>
                      <a:pt x="0" y="345"/>
                    </a:lnTo>
                    <a:close/>
                  </a:path>
                </a:pathLst>
              </a:custGeom>
              <a:solidFill>
                <a:srgbClr val="604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14" name="Freeform 21"/>
              <p:cNvSpPr>
                <a:spLocks/>
              </p:cNvSpPr>
              <p:nvPr/>
            </p:nvSpPr>
            <p:spPr bwMode="auto">
              <a:xfrm>
                <a:off x="4169" y="2659"/>
                <a:ext cx="507" cy="439"/>
              </a:xfrm>
              <a:custGeom>
                <a:avLst/>
                <a:gdLst>
                  <a:gd name="T0" fmla="*/ 384 w 507"/>
                  <a:gd name="T1" fmla="*/ 0 h 439"/>
                  <a:gd name="T2" fmla="*/ 0 w 507"/>
                  <a:gd name="T3" fmla="*/ 345 h 439"/>
                  <a:gd name="T4" fmla="*/ 0 w 507"/>
                  <a:gd name="T5" fmla="*/ 439 h 439"/>
                  <a:gd name="T6" fmla="*/ 122 w 507"/>
                  <a:gd name="T7" fmla="*/ 439 h 439"/>
                  <a:gd name="T8" fmla="*/ 507 w 507"/>
                  <a:gd name="T9" fmla="*/ 94 h 439"/>
                  <a:gd name="T10" fmla="*/ 507 w 507"/>
                  <a:gd name="T11" fmla="*/ 0 h 439"/>
                  <a:gd name="T12" fmla="*/ 384 w 507"/>
                  <a:gd name="T13" fmla="*/ 0 h 439"/>
                  <a:gd name="T14" fmla="*/ 0 60000 65536"/>
                  <a:gd name="T15" fmla="*/ 0 60000 65536"/>
                  <a:gd name="T16" fmla="*/ 0 60000 65536"/>
                  <a:gd name="T17" fmla="*/ 0 60000 65536"/>
                  <a:gd name="T18" fmla="*/ 0 60000 65536"/>
                  <a:gd name="T19" fmla="*/ 0 60000 65536"/>
                  <a:gd name="T20" fmla="*/ 0 60000 65536"/>
                  <a:gd name="T21" fmla="*/ 0 w 507"/>
                  <a:gd name="T22" fmla="*/ 0 h 439"/>
                  <a:gd name="T23" fmla="*/ 507 w 507"/>
                  <a:gd name="T24" fmla="*/ 439 h 4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7" h="439">
                    <a:moveTo>
                      <a:pt x="384" y="0"/>
                    </a:moveTo>
                    <a:lnTo>
                      <a:pt x="0" y="345"/>
                    </a:lnTo>
                    <a:lnTo>
                      <a:pt x="0" y="439"/>
                    </a:lnTo>
                    <a:lnTo>
                      <a:pt x="122" y="439"/>
                    </a:lnTo>
                    <a:lnTo>
                      <a:pt x="507" y="94"/>
                    </a:lnTo>
                    <a:lnTo>
                      <a:pt x="507" y="0"/>
                    </a:lnTo>
                    <a:lnTo>
                      <a:pt x="384"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15" name="Freeform 22"/>
              <p:cNvSpPr>
                <a:spLocks/>
              </p:cNvSpPr>
              <p:nvPr/>
            </p:nvSpPr>
            <p:spPr bwMode="auto">
              <a:xfrm>
                <a:off x="4169" y="2659"/>
                <a:ext cx="507" cy="345"/>
              </a:xfrm>
              <a:custGeom>
                <a:avLst/>
                <a:gdLst>
                  <a:gd name="T0" fmla="*/ 0 w 507"/>
                  <a:gd name="T1" fmla="*/ 345 h 345"/>
                  <a:gd name="T2" fmla="*/ 122 w 507"/>
                  <a:gd name="T3" fmla="*/ 345 h 345"/>
                  <a:gd name="T4" fmla="*/ 507 w 507"/>
                  <a:gd name="T5" fmla="*/ 0 h 345"/>
                  <a:gd name="T6" fmla="*/ 0 60000 65536"/>
                  <a:gd name="T7" fmla="*/ 0 60000 65536"/>
                  <a:gd name="T8" fmla="*/ 0 60000 65536"/>
                  <a:gd name="T9" fmla="*/ 0 w 507"/>
                  <a:gd name="T10" fmla="*/ 0 h 345"/>
                  <a:gd name="T11" fmla="*/ 507 w 507"/>
                  <a:gd name="T12" fmla="*/ 345 h 345"/>
                </a:gdLst>
                <a:ahLst/>
                <a:cxnLst>
                  <a:cxn ang="T6">
                    <a:pos x="T0" y="T1"/>
                  </a:cxn>
                  <a:cxn ang="T7">
                    <a:pos x="T2" y="T3"/>
                  </a:cxn>
                  <a:cxn ang="T8">
                    <a:pos x="T4" y="T5"/>
                  </a:cxn>
                </a:cxnLst>
                <a:rect l="T9" t="T10" r="T11" b="T12"/>
                <a:pathLst>
                  <a:path w="507" h="345">
                    <a:moveTo>
                      <a:pt x="0" y="345"/>
                    </a:moveTo>
                    <a:lnTo>
                      <a:pt x="122" y="345"/>
                    </a:lnTo>
                    <a:lnTo>
                      <a:pt x="507"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16" name="Line 23"/>
              <p:cNvSpPr>
                <a:spLocks noChangeShapeType="1"/>
              </p:cNvSpPr>
              <p:nvPr/>
            </p:nvSpPr>
            <p:spPr bwMode="auto">
              <a:xfrm>
                <a:off x="4291" y="3004"/>
                <a:ext cx="1" cy="9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08" name="Group 24"/>
            <p:cNvGrpSpPr>
              <a:grpSpLocks/>
            </p:cNvGrpSpPr>
            <p:nvPr/>
          </p:nvGrpSpPr>
          <p:grpSpPr bwMode="auto">
            <a:xfrm>
              <a:off x="2542" y="2644"/>
              <a:ext cx="2370" cy="352"/>
              <a:chOff x="2542" y="2644"/>
              <a:chExt cx="2370" cy="352"/>
            </a:xfrm>
          </p:grpSpPr>
          <p:sp>
            <p:nvSpPr>
              <p:cNvPr id="110905" name="Freeform 25"/>
              <p:cNvSpPr>
                <a:spLocks/>
              </p:cNvSpPr>
              <p:nvPr/>
            </p:nvSpPr>
            <p:spPr bwMode="auto">
              <a:xfrm>
                <a:off x="2542" y="2644"/>
                <a:ext cx="2370" cy="352"/>
              </a:xfrm>
              <a:custGeom>
                <a:avLst/>
                <a:gdLst>
                  <a:gd name="T0" fmla="*/ 289 w 2370"/>
                  <a:gd name="T1" fmla="*/ 0 h 352"/>
                  <a:gd name="T2" fmla="*/ 0 w 2370"/>
                  <a:gd name="T3" fmla="*/ 258 h 352"/>
                  <a:gd name="T4" fmla="*/ 0 w 2370"/>
                  <a:gd name="T5" fmla="*/ 352 h 352"/>
                  <a:gd name="T6" fmla="*/ 2081 w 2370"/>
                  <a:gd name="T7" fmla="*/ 352 h 352"/>
                  <a:gd name="T8" fmla="*/ 2370 w 2370"/>
                  <a:gd name="T9" fmla="*/ 94 h 352"/>
                  <a:gd name="T10" fmla="*/ 2370 w 2370"/>
                  <a:gd name="T11" fmla="*/ 0 h 352"/>
                  <a:gd name="T12" fmla="*/ 289 w 2370"/>
                  <a:gd name="T13" fmla="*/ 0 h 352"/>
                  <a:gd name="T14" fmla="*/ 0 60000 65536"/>
                  <a:gd name="T15" fmla="*/ 0 60000 65536"/>
                  <a:gd name="T16" fmla="*/ 0 60000 65536"/>
                  <a:gd name="T17" fmla="*/ 0 60000 65536"/>
                  <a:gd name="T18" fmla="*/ 0 60000 65536"/>
                  <a:gd name="T19" fmla="*/ 0 60000 65536"/>
                  <a:gd name="T20" fmla="*/ 0 60000 65536"/>
                  <a:gd name="T21" fmla="*/ 0 w 2370"/>
                  <a:gd name="T22" fmla="*/ 0 h 352"/>
                  <a:gd name="T23" fmla="*/ 2370 w 2370"/>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0" h="352">
                    <a:moveTo>
                      <a:pt x="289" y="0"/>
                    </a:moveTo>
                    <a:lnTo>
                      <a:pt x="0" y="258"/>
                    </a:lnTo>
                    <a:lnTo>
                      <a:pt x="0" y="352"/>
                    </a:lnTo>
                    <a:lnTo>
                      <a:pt x="2081" y="352"/>
                    </a:lnTo>
                    <a:lnTo>
                      <a:pt x="2370" y="94"/>
                    </a:lnTo>
                    <a:lnTo>
                      <a:pt x="2370" y="0"/>
                    </a:lnTo>
                    <a:lnTo>
                      <a:pt x="289"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06" name="Freeform 26"/>
              <p:cNvSpPr>
                <a:spLocks/>
              </p:cNvSpPr>
              <p:nvPr/>
            </p:nvSpPr>
            <p:spPr bwMode="auto">
              <a:xfrm>
                <a:off x="2542" y="2644"/>
                <a:ext cx="2370" cy="258"/>
              </a:xfrm>
              <a:custGeom>
                <a:avLst/>
                <a:gdLst>
                  <a:gd name="T0" fmla="*/ 0 w 2370"/>
                  <a:gd name="T1" fmla="*/ 258 h 258"/>
                  <a:gd name="T2" fmla="*/ 2081 w 2370"/>
                  <a:gd name="T3" fmla="*/ 258 h 258"/>
                  <a:gd name="T4" fmla="*/ 2370 w 2370"/>
                  <a:gd name="T5" fmla="*/ 0 h 258"/>
                  <a:gd name="T6" fmla="*/ 289 w 2370"/>
                  <a:gd name="T7" fmla="*/ 0 h 258"/>
                  <a:gd name="T8" fmla="*/ 0 w 2370"/>
                  <a:gd name="T9" fmla="*/ 258 h 258"/>
                  <a:gd name="T10" fmla="*/ 0 60000 65536"/>
                  <a:gd name="T11" fmla="*/ 0 60000 65536"/>
                  <a:gd name="T12" fmla="*/ 0 60000 65536"/>
                  <a:gd name="T13" fmla="*/ 0 60000 65536"/>
                  <a:gd name="T14" fmla="*/ 0 60000 65536"/>
                  <a:gd name="T15" fmla="*/ 0 w 2370"/>
                  <a:gd name="T16" fmla="*/ 0 h 258"/>
                  <a:gd name="T17" fmla="*/ 2370 w 2370"/>
                  <a:gd name="T18" fmla="*/ 258 h 258"/>
                </a:gdLst>
                <a:ahLst/>
                <a:cxnLst>
                  <a:cxn ang="T10">
                    <a:pos x="T0" y="T1"/>
                  </a:cxn>
                  <a:cxn ang="T11">
                    <a:pos x="T2" y="T3"/>
                  </a:cxn>
                  <a:cxn ang="T12">
                    <a:pos x="T4" y="T5"/>
                  </a:cxn>
                  <a:cxn ang="T13">
                    <a:pos x="T6" y="T7"/>
                  </a:cxn>
                  <a:cxn ang="T14">
                    <a:pos x="T8" y="T9"/>
                  </a:cxn>
                </a:cxnLst>
                <a:rect l="T15" t="T16" r="T17" b="T18"/>
                <a:pathLst>
                  <a:path w="2370" h="258">
                    <a:moveTo>
                      <a:pt x="0" y="258"/>
                    </a:moveTo>
                    <a:lnTo>
                      <a:pt x="2081" y="258"/>
                    </a:lnTo>
                    <a:lnTo>
                      <a:pt x="2370" y="0"/>
                    </a:lnTo>
                    <a:lnTo>
                      <a:pt x="289" y="0"/>
                    </a:lnTo>
                    <a:lnTo>
                      <a:pt x="0" y="258"/>
                    </a:lnTo>
                    <a:close/>
                  </a:path>
                </a:pathLst>
              </a:custGeom>
              <a:solidFill>
                <a:srgbClr val="AD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07" name="Freeform 27"/>
              <p:cNvSpPr>
                <a:spLocks/>
              </p:cNvSpPr>
              <p:nvPr/>
            </p:nvSpPr>
            <p:spPr bwMode="auto">
              <a:xfrm>
                <a:off x="4623" y="2644"/>
                <a:ext cx="289" cy="352"/>
              </a:xfrm>
              <a:custGeom>
                <a:avLst/>
                <a:gdLst>
                  <a:gd name="T0" fmla="*/ 0 w 289"/>
                  <a:gd name="T1" fmla="*/ 258 h 352"/>
                  <a:gd name="T2" fmla="*/ 289 w 289"/>
                  <a:gd name="T3" fmla="*/ 0 h 352"/>
                  <a:gd name="T4" fmla="*/ 289 w 289"/>
                  <a:gd name="T5" fmla="*/ 94 h 352"/>
                  <a:gd name="T6" fmla="*/ 0 w 289"/>
                  <a:gd name="T7" fmla="*/ 352 h 352"/>
                  <a:gd name="T8" fmla="*/ 0 w 289"/>
                  <a:gd name="T9" fmla="*/ 258 h 352"/>
                  <a:gd name="T10" fmla="*/ 0 60000 65536"/>
                  <a:gd name="T11" fmla="*/ 0 60000 65536"/>
                  <a:gd name="T12" fmla="*/ 0 60000 65536"/>
                  <a:gd name="T13" fmla="*/ 0 60000 65536"/>
                  <a:gd name="T14" fmla="*/ 0 60000 65536"/>
                  <a:gd name="T15" fmla="*/ 0 w 289"/>
                  <a:gd name="T16" fmla="*/ 0 h 352"/>
                  <a:gd name="T17" fmla="*/ 289 w 289"/>
                  <a:gd name="T18" fmla="*/ 352 h 352"/>
                </a:gdLst>
                <a:ahLst/>
                <a:cxnLst>
                  <a:cxn ang="T10">
                    <a:pos x="T0" y="T1"/>
                  </a:cxn>
                  <a:cxn ang="T11">
                    <a:pos x="T2" y="T3"/>
                  </a:cxn>
                  <a:cxn ang="T12">
                    <a:pos x="T4" y="T5"/>
                  </a:cxn>
                  <a:cxn ang="T13">
                    <a:pos x="T6" y="T7"/>
                  </a:cxn>
                  <a:cxn ang="T14">
                    <a:pos x="T8" y="T9"/>
                  </a:cxn>
                </a:cxnLst>
                <a:rect l="T15" t="T16" r="T17" b="T18"/>
                <a:pathLst>
                  <a:path w="289" h="352">
                    <a:moveTo>
                      <a:pt x="0" y="258"/>
                    </a:moveTo>
                    <a:lnTo>
                      <a:pt x="289" y="0"/>
                    </a:lnTo>
                    <a:lnTo>
                      <a:pt x="289" y="94"/>
                    </a:lnTo>
                    <a:lnTo>
                      <a:pt x="0" y="352"/>
                    </a:lnTo>
                    <a:lnTo>
                      <a:pt x="0" y="258"/>
                    </a:lnTo>
                    <a:close/>
                  </a:path>
                </a:pathLst>
              </a:custGeom>
              <a:solidFill>
                <a:srgbClr val="7B52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08" name="Freeform 28"/>
              <p:cNvSpPr>
                <a:spLocks/>
              </p:cNvSpPr>
              <p:nvPr/>
            </p:nvSpPr>
            <p:spPr bwMode="auto">
              <a:xfrm>
                <a:off x="2542" y="2644"/>
                <a:ext cx="2370" cy="352"/>
              </a:xfrm>
              <a:custGeom>
                <a:avLst/>
                <a:gdLst>
                  <a:gd name="T0" fmla="*/ 289 w 2370"/>
                  <a:gd name="T1" fmla="*/ 0 h 352"/>
                  <a:gd name="T2" fmla="*/ 0 w 2370"/>
                  <a:gd name="T3" fmla="*/ 258 h 352"/>
                  <a:gd name="T4" fmla="*/ 0 w 2370"/>
                  <a:gd name="T5" fmla="*/ 352 h 352"/>
                  <a:gd name="T6" fmla="*/ 2081 w 2370"/>
                  <a:gd name="T7" fmla="*/ 352 h 352"/>
                  <a:gd name="T8" fmla="*/ 2370 w 2370"/>
                  <a:gd name="T9" fmla="*/ 94 h 352"/>
                  <a:gd name="T10" fmla="*/ 2370 w 2370"/>
                  <a:gd name="T11" fmla="*/ 0 h 352"/>
                  <a:gd name="T12" fmla="*/ 289 w 2370"/>
                  <a:gd name="T13" fmla="*/ 0 h 352"/>
                  <a:gd name="T14" fmla="*/ 0 60000 65536"/>
                  <a:gd name="T15" fmla="*/ 0 60000 65536"/>
                  <a:gd name="T16" fmla="*/ 0 60000 65536"/>
                  <a:gd name="T17" fmla="*/ 0 60000 65536"/>
                  <a:gd name="T18" fmla="*/ 0 60000 65536"/>
                  <a:gd name="T19" fmla="*/ 0 60000 65536"/>
                  <a:gd name="T20" fmla="*/ 0 60000 65536"/>
                  <a:gd name="T21" fmla="*/ 0 w 2370"/>
                  <a:gd name="T22" fmla="*/ 0 h 352"/>
                  <a:gd name="T23" fmla="*/ 2370 w 2370"/>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0" h="352">
                    <a:moveTo>
                      <a:pt x="289" y="0"/>
                    </a:moveTo>
                    <a:lnTo>
                      <a:pt x="0" y="258"/>
                    </a:lnTo>
                    <a:lnTo>
                      <a:pt x="0" y="352"/>
                    </a:lnTo>
                    <a:lnTo>
                      <a:pt x="2081" y="352"/>
                    </a:lnTo>
                    <a:lnTo>
                      <a:pt x="2370" y="94"/>
                    </a:lnTo>
                    <a:lnTo>
                      <a:pt x="2370" y="0"/>
                    </a:lnTo>
                    <a:lnTo>
                      <a:pt x="289"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09" name="Freeform 29"/>
              <p:cNvSpPr>
                <a:spLocks/>
              </p:cNvSpPr>
              <p:nvPr/>
            </p:nvSpPr>
            <p:spPr bwMode="auto">
              <a:xfrm>
                <a:off x="2542" y="2644"/>
                <a:ext cx="2370" cy="258"/>
              </a:xfrm>
              <a:custGeom>
                <a:avLst/>
                <a:gdLst>
                  <a:gd name="T0" fmla="*/ 0 w 2370"/>
                  <a:gd name="T1" fmla="*/ 258 h 258"/>
                  <a:gd name="T2" fmla="*/ 2081 w 2370"/>
                  <a:gd name="T3" fmla="*/ 258 h 258"/>
                  <a:gd name="T4" fmla="*/ 2370 w 2370"/>
                  <a:gd name="T5" fmla="*/ 0 h 258"/>
                  <a:gd name="T6" fmla="*/ 0 60000 65536"/>
                  <a:gd name="T7" fmla="*/ 0 60000 65536"/>
                  <a:gd name="T8" fmla="*/ 0 60000 65536"/>
                  <a:gd name="T9" fmla="*/ 0 w 2370"/>
                  <a:gd name="T10" fmla="*/ 0 h 258"/>
                  <a:gd name="T11" fmla="*/ 2370 w 2370"/>
                  <a:gd name="T12" fmla="*/ 258 h 258"/>
                </a:gdLst>
                <a:ahLst/>
                <a:cxnLst>
                  <a:cxn ang="T6">
                    <a:pos x="T0" y="T1"/>
                  </a:cxn>
                  <a:cxn ang="T7">
                    <a:pos x="T2" y="T3"/>
                  </a:cxn>
                  <a:cxn ang="T8">
                    <a:pos x="T4" y="T5"/>
                  </a:cxn>
                </a:cxnLst>
                <a:rect l="T9" t="T10" r="T11" b="T12"/>
                <a:pathLst>
                  <a:path w="2370" h="258">
                    <a:moveTo>
                      <a:pt x="0" y="258"/>
                    </a:moveTo>
                    <a:lnTo>
                      <a:pt x="2081" y="258"/>
                    </a:lnTo>
                    <a:lnTo>
                      <a:pt x="2370"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10" name="Line 30"/>
              <p:cNvSpPr>
                <a:spLocks noChangeShapeType="1"/>
              </p:cNvSpPr>
              <p:nvPr/>
            </p:nvSpPr>
            <p:spPr bwMode="auto">
              <a:xfrm>
                <a:off x="4623" y="2902"/>
                <a:ext cx="1" cy="9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09" name="Group 31"/>
            <p:cNvGrpSpPr>
              <a:grpSpLocks/>
            </p:cNvGrpSpPr>
            <p:nvPr/>
          </p:nvGrpSpPr>
          <p:grpSpPr bwMode="auto">
            <a:xfrm>
              <a:off x="2616" y="2256"/>
              <a:ext cx="2186" cy="642"/>
              <a:chOff x="2612" y="2260"/>
              <a:chExt cx="2186" cy="642"/>
            </a:xfrm>
          </p:grpSpPr>
          <p:sp>
            <p:nvSpPr>
              <p:cNvPr id="110899" name="Freeform 32"/>
              <p:cNvSpPr>
                <a:spLocks/>
              </p:cNvSpPr>
              <p:nvPr/>
            </p:nvSpPr>
            <p:spPr bwMode="auto">
              <a:xfrm>
                <a:off x="2612" y="2260"/>
                <a:ext cx="2186" cy="642"/>
              </a:xfrm>
              <a:custGeom>
                <a:avLst/>
                <a:gdLst>
                  <a:gd name="T0" fmla="*/ 271 w 2186"/>
                  <a:gd name="T1" fmla="*/ 0 h 642"/>
                  <a:gd name="T2" fmla="*/ 0 w 2186"/>
                  <a:gd name="T3" fmla="*/ 251 h 642"/>
                  <a:gd name="T4" fmla="*/ 0 w 2186"/>
                  <a:gd name="T5" fmla="*/ 642 h 642"/>
                  <a:gd name="T6" fmla="*/ 1906 w 2186"/>
                  <a:gd name="T7" fmla="*/ 642 h 642"/>
                  <a:gd name="T8" fmla="*/ 2186 w 2186"/>
                  <a:gd name="T9" fmla="*/ 392 h 642"/>
                  <a:gd name="T10" fmla="*/ 2186 w 2186"/>
                  <a:gd name="T11" fmla="*/ 0 h 642"/>
                  <a:gd name="T12" fmla="*/ 271 w 2186"/>
                  <a:gd name="T13" fmla="*/ 0 h 642"/>
                  <a:gd name="T14" fmla="*/ 0 60000 65536"/>
                  <a:gd name="T15" fmla="*/ 0 60000 65536"/>
                  <a:gd name="T16" fmla="*/ 0 60000 65536"/>
                  <a:gd name="T17" fmla="*/ 0 60000 65536"/>
                  <a:gd name="T18" fmla="*/ 0 60000 65536"/>
                  <a:gd name="T19" fmla="*/ 0 60000 65536"/>
                  <a:gd name="T20" fmla="*/ 0 60000 65536"/>
                  <a:gd name="T21" fmla="*/ 0 w 2186"/>
                  <a:gd name="T22" fmla="*/ 0 h 642"/>
                  <a:gd name="T23" fmla="*/ 2186 w 2186"/>
                  <a:gd name="T24" fmla="*/ 642 h 6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86" h="642">
                    <a:moveTo>
                      <a:pt x="271" y="0"/>
                    </a:moveTo>
                    <a:lnTo>
                      <a:pt x="0" y="251"/>
                    </a:lnTo>
                    <a:lnTo>
                      <a:pt x="0" y="642"/>
                    </a:lnTo>
                    <a:lnTo>
                      <a:pt x="1906" y="642"/>
                    </a:lnTo>
                    <a:lnTo>
                      <a:pt x="2186" y="392"/>
                    </a:lnTo>
                    <a:lnTo>
                      <a:pt x="2186" y="0"/>
                    </a:lnTo>
                    <a:lnTo>
                      <a:pt x="271"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00" name="Freeform 33"/>
              <p:cNvSpPr>
                <a:spLocks/>
              </p:cNvSpPr>
              <p:nvPr/>
            </p:nvSpPr>
            <p:spPr bwMode="auto">
              <a:xfrm>
                <a:off x="2612" y="2260"/>
                <a:ext cx="2186" cy="251"/>
              </a:xfrm>
              <a:custGeom>
                <a:avLst/>
                <a:gdLst>
                  <a:gd name="T0" fmla="*/ 0 w 2186"/>
                  <a:gd name="T1" fmla="*/ 251 h 251"/>
                  <a:gd name="T2" fmla="*/ 1906 w 2186"/>
                  <a:gd name="T3" fmla="*/ 251 h 251"/>
                  <a:gd name="T4" fmla="*/ 2186 w 2186"/>
                  <a:gd name="T5" fmla="*/ 0 h 251"/>
                  <a:gd name="T6" fmla="*/ 271 w 2186"/>
                  <a:gd name="T7" fmla="*/ 0 h 251"/>
                  <a:gd name="T8" fmla="*/ 0 w 2186"/>
                  <a:gd name="T9" fmla="*/ 251 h 251"/>
                  <a:gd name="T10" fmla="*/ 0 60000 65536"/>
                  <a:gd name="T11" fmla="*/ 0 60000 65536"/>
                  <a:gd name="T12" fmla="*/ 0 60000 65536"/>
                  <a:gd name="T13" fmla="*/ 0 60000 65536"/>
                  <a:gd name="T14" fmla="*/ 0 60000 65536"/>
                  <a:gd name="T15" fmla="*/ 0 w 2186"/>
                  <a:gd name="T16" fmla="*/ 0 h 251"/>
                  <a:gd name="T17" fmla="*/ 2186 w 2186"/>
                  <a:gd name="T18" fmla="*/ 251 h 251"/>
                </a:gdLst>
                <a:ahLst/>
                <a:cxnLst>
                  <a:cxn ang="T10">
                    <a:pos x="T0" y="T1"/>
                  </a:cxn>
                  <a:cxn ang="T11">
                    <a:pos x="T2" y="T3"/>
                  </a:cxn>
                  <a:cxn ang="T12">
                    <a:pos x="T4" y="T5"/>
                  </a:cxn>
                  <a:cxn ang="T13">
                    <a:pos x="T6" y="T7"/>
                  </a:cxn>
                  <a:cxn ang="T14">
                    <a:pos x="T8" y="T9"/>
                  </a:cxn>
                </a:cxnLst>
                <a:rect l="T15" t="T16" r="T17" b="T18"/>
                <a:pathLst>
                  <a:path w="2186" h="251">
                    <a:moveTo>
                      <a:pt x="0" y="251"/>
                    </a:moveTo>
                    <a:lnTo>
                      <a:pt x="1906" y="251"/>
                    </a:lnTo>
                    <a:lnTo>
                      <a:pt x="2186" y="0"/>
                    </a:lnTo>
                    <a:lnTo>
                      <a:pt x="271" y="0"/>
                    </a:lnTo>
                    <a:lnTo>
                      <a:pt x="0" y="251"/>
                    </a:lnTo>
                    <a:close/>
                  </a:path>
                </a:pathLst>
              </a:custGeom>
              <a:solidFill>
                <a:srgbClr val="AD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01" name="Freeform 34"/>
              <p:cNvSpPr>
                <a:spLocks/>
              </p:cNvSpPr>
              <p:nvPr/>
            </p:nvSpPr>
            <p:spPr bwMode="auto">
              <a:xfrm>
                <a:off x="4518" y="2260"/>
                <a:ext cx="280" cy="642"/>
              </a:xfrm>
              <a:custGeom>
                <a:avLst/>
                <a:gdLst>
                  <a:gd name="T0" fmla="*/ 0 w 280"/>
                  <a:gd name="T1" fmla="*/ 251 h 642"/>
                  <a:gd name="T2" fmla="*/ 280 w 280"/>
                  <a:gd name="T3" fmla="*/ 0 h 642"/>
                  <a:gd name="T4" fmla="*/ 280 w 280"/>
                  <a:gd name="T5" fmla="*/ 392 h 642"/>
                  <a:gd name="T6" fmla="*/ 0 w 280"/>
                  <a:gd name="T7" fmla="*/ 642 h 642"/>
                  <a:gd name="T8" fmla="*/ 0 w 280"/>
                  <a:gd name="T9" fmla="*/ 251 h 642"/>
                  <a:gd name="T10" fmla="*/ 0 60000 65536"/>
                  <a:gd name="T11" fmla="*/ 0 60000 65536"/>
                  <a:gd name="T12" fmla="*/ 0 60000 65536"/>
                  <a:gd name="T13" fmla="*/ 0 60000 65536"/>
                  <a:gd name="T14" fmla="*/ 0 60000 65536"/>
                  <a:gd name="T15" fmla="*/ 0 w 280"/>
                  <a:gd name="T16" fmla="*/ 0 h 642"/>
                  <a:gd name="T17" fmla="*/ 280 w 280"/>
                  <a:gd name="T18" fmla="*/ 642 h 642"/>
                </a:gdLst>
                <a:ahLst/>
                <a:cxnLst>
                  <a:cxn ang="T10">
                    <a:pos x="T0" y="T1"/>
                  </a:cxn>
                  <a:cxn ang="T11">
                    <a:pos x="T2" y="T3"/>
                  </a:cxn>
                  <a:cxn ang="T12">
                    <a:pos x="T4" y="T5"/>
                  </a:cxn>
                  <a:cxn ang="T13">
                    <a:pos x="T6" y="T7"/>
                  </a:cxn>
                  <a:cxn ang="T14">
                    <a:pos x="T8" y="T9"/>
                  </a:cxn>
                </a:cxnLst>
                <a:rect l="T15" t="T16" r="T17" b="T18"/>
                <a:pathLst>
                  <a:path w="280" h="642">
                    <a:moveTo>
                      <a:pt x="0" y="251"/>
                    </a:moveTo>
                    <a:lnTo>
                      <a:pt x="280" y="0"/>
                    </a:lnTo>
                    <a:lnTo>
                      <a:pt x="280" y="392"/>
                    </a:lnTo>
                    <a:lnTo>
                      <a:pt x="0" y="642"/>
                    </a:lnTo>
                    <a:lnTo>
                      <a:pt x="0" y="251"/>
                    </a:lnTo>
                    <a:close/>
                  </a:path>
                </a:pathLst>
              </a:custGeom>
              <a:solidFill>
                <a:srgbClr val="7B52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02" name="Freeform 35"/>
              <p:cNvSpPr>
                <a:spLocks/>
              </p:cNvSpPr>
              <p:nvPr/>
            </p:nvSpPr>
            <p:spPr bwMode="auto">
              <a:xfrm>
                <a:off x="2612" y="2260"/>
                <a:ext cx="2186" cy="642"/>
              </a:xfrm>
              <a:custGeom>
                <a:avLst/>
                <a:gdLst>
                  <a:gd name="T0" fmla="*/ 271 w 2186"/>
                  <a:gd name="T1" fmla="*/ 0 h 642"/>
                  <a:gd name="T2" fmla="*/ 0 w 2186"/>
                  <a:gd name="T3" fmla="*/ 251 h 642"/>
                  <a:gd name="T4" fmla="*/ 0 w 2186"/>
                  <a:gd name="T5" fmla="*/ 642 h 642"/>
                  <a:gd name="T6" fmla="*/ 1906 w 2186"/>
                  <a:gd name="T7" fmla="*/ 642 h 642"/>
                  <a:gd name="T8" fmla="*/ 2186 w 2186"/>
                  <a:gd name="T9" fmla="*/ 392 h 642"/>
                  <a:gd name="T10" fmla="*/ 2186 w 2186"/>
                  <a:gd name="T11" fmla="*/ 0 h 642"/>
                  <a:gd name="T12" fmla="*/ 271 w 2186"/>
                  <a:gd name="T13" fmla="*/ 0 h 642"/>
                  <a:gd name="T14" fmla="*/ 0 60000 65536"/>
                  <a:gd name="T15" fmla="*/ 0 60000 65536"/>
                  <a:gd name="T16" fmla="*/ 0 60000 65536"/>
                  <a:gd name="T17" fmla="*/ 0 60000 65536"/>
                  <a:gd name="T18" fmla="*/ 0 60000 65536"/>
                  <a:gd name="T19" fmla="*/ 0 60000 65536"/>
                  <a:gd name="T20" fmla="*/ 0 60000 65536"/>
                  <a:gd name="T21" fmla="*/ 0 w 2186"/>
                  <a:gd name="T22" fmla="*/ 0 h 642"/>
                  <a:gd name="T23" fmla="*/ 2186 w 2186"/>
                  <a:gd name="T24" fmla="*/ 642 h 6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86" h="642">
                    <a:moveTo>
                      <a:pt x="271" y="0"/>
                    </a:moveTo>
                    <a:lnTo>
                      <a:pt x="0" y="251"/>
                    </a:lnTo>
                    <a:lnTo>
                      <a:pt x="0" y="642"/>
                    </a:lnTo>
                    <a:lnTo>
                      <a:pt x="1906" y="642"/>
                    </a:lnTo>
                    <a:lnTo>
                      <a:pt x="2186" y="392"/>
                    </a:lnTo>
                    <a:lnTo>
                      <a:pt x="2186" y="0"/>
                    </a:lnTo>
                    <a:lnTo>
                      <a:pt x="271"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03" name="Freeform 36"/>
              <p:cNvSpPr>
                <a:spLocks/>
              </p:cNvSpPr>
              <p:nvPr/>
            </p:nvSpPr>
            <p:spPr bwMode="auto">
              <a:xfrm>
                <a:off x="2612" y="2260"/>
                <a:ext cx="2186" cy="251"/>
              </a:xfrm>
              <a:custGeom>
                <a:avLst/>
                <a:gdLst>
                  <a:gd name="T0" fmla="*/ 0 w 2186"/>
                  <a:gd name="T1" fmla="*/ 251 h 251"/>
                  <a:gd name="T2" fmla="*/ 1906 w 2186"/>
                  <a:gd name="T3" fmla="*/ 251 h 251"/>
                  <a:gd name="T4" fmla="*/ 2186 w 2186"/>
                  <a:gd name="T5" fmla="*/ 0 h 251"/>
                  <a:gd name="T6" fmla="*/ 0 60000 65536"/>
                  <a:gd name="T7" fmla="*/ 0 60000 65536"/>
                  <a:gd name="T8" fmla="*/ 0 60000 65536"/>
                  <a:gd name="T9" fmla="*/ 0 w 2186"/>
                  <a:gd name="T10" fmla="*/ 0 h 251"/>
                  <a:gd name="T11" fmla="*/ 2186 w 2186"/>
                  <a:gd name="T12" fmla="*/ 251 h 251"/>
                </a:gdLst>
                <a:ahLst/>
                <a:cxnLst>
                  <a:cxn ang="T6">
                    <a:pos x="T0" y="T1"/>
                  </a:cxn>
                  <a:cxn ang="T7">
                    <a:pos x="T2" y="T3"/>
                  </a:cxn>
                  <a:cxn ang="T8">
                    <a:pos x="T4" y="T5"/>
                  </a:cxn>
                </a:cxnLst>
                <a:rect l="T9" t="T10" r="T11" b="T12"/>
                <a:pathLst>
                  <a:path w="2186" h="251">
                    <a:moveTo>
                      <a:pt x="0" y="251"/>
                    </a:moveTo>
                    <a:lnTo>
                      <a:pt x="1906" y="251"/>
                    </a:lnTo>
                    <a:lnTo>
                      <a:pt x="2186"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04" name="Line 37"/>
              <p:cNvSpPr>
                <a:spLocks noChangeShapeType="1"/>
              </p:cNvSpPr>
              <p:nvPr/>
            </p:nvSpPr>
            <p:spPr bwMode="auto">
              <a:xfrm>
                <a:off x="4518" y="2511"/>
                <a:ext cx="1" cy="39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10" name="Group 38"/>
            <p:cNvGrpSpPr>
              <a:grpSpLocks/>
            </p:cNvGrpSpPr>
            <p:nvPr/>
          </p:nvGrpSpPr>
          <p:grpSpPr bwMode="auto">
            <a:xfrm>
              <a:off x="2612" y="1743"/>
              <a:ext cx="603" cy="768"/>
              <a:chOff x="2612" y="1743"/>
              <a:chExt cx="603" cy="768"/>
            </a:xfrm>
          </p:grpSpPr>
          <p:sp>
            <p:nvSpPr>
              <p:cNvPr id="110893" name="Freeform 39"/>
              <p:cNvSpPr>
                <a:spLocks/>
              </p:cNvSpPr>
              <p:nvPr/>
            </p:nvSpPr>
            <p:spPr bwMode="auto">
              <a:xfrm>
                <a:off x="2612" y="1743"/>
                <a:ext cx="603" cy="768"/>
              </a:xfrm>
              <a:custGeom>
                <a:avLst/>
                <a:gdLst>
                  <a:gd name="T0" fmla="*/ 289 w 603"/>
                  <a:gd name="T1" fmla="*/ 0 h 768"/>
                  <a:gd name="T2" fmla="*/ 0 w 603"/>
                  <a:gd name="T3" fmla="*/ 258 h 768"/>
                  <a:gd name="T4" fmla="*/ 0 w 603"/>
                  <a:gd name="T5" fmla="*/ 768 h 768"/>
                  <a:gd name="T6" fmla="*/ 315 w 603"/>
                  <a:gd name="T7" fmla="*/ 768 h 768"/>
                  <a:gd name="T8" fmla="*/ 603 w 603"/>
                  <a:gd name="T9" fmla="*/ 509 h 768"/>
                  <a:gd name="T10" fmla="*/ 603 w 603"/>
                  <a:gd name="T11" fmla="*/ 0 h 768"/>
                  <a:gd name="T12" fmla="*/ 289 w 603"/>
                  <a:gd name="T13" fmla="*/ 0 h 768"/>
                  <a:gd name="T14" fmla="*/ 0 60000 65536"/>
                  <a:gd name="T15" fmla="*/ 0 60000 65536"/>
                  <a:gd name="T16" fmla="*/ 0 60000 65536"/>
                  <a:gd name="T17" fmla="*/ 0 60000 65536"/>
                  <a:gd name="T18" fmla="*/ 0 60000 65536"/>
                  <a:gd name="T19" fmla="*/ 0 60000 65536"/>
                  <a:gd name="T20" fmla="*/ 0 60000 65536"/>
                  <a:gd name="T21" fmla="*/ 0 w 603"/>
                  <a:gd name="T22" fmla="*/ 0 h 768"/>
                  <a:gd name="T23" fmla="*/ 603 w 603"/>
                  <a:gd name="T24" fmla="*/ 768 h 7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3" h="768">
                    <a:moveTo>
                      <a:pt x="289" y="0"/>
                    </a:moveTo>
                    <a:lnTo>
                      <a:pt x="0" y="258"/>
                    </a:lnTo>
                    <a:lnTo>
                      <a:pt x="0" y="768"/>
                    </a:lnTo>
                    <a:lnTo>
                      <a:pt x="315" y="768"/>
                    </a:lnTo>
                    <a:lnTo>
                      <a:pt x="603" y="509"/>
                    </a:lnTo>
                    <a:lnTo>
                      <a:pt x="603" y="0"/>
                    </a:lnTo>
                    <a:lnTo>
                      <a:pt x="289"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94" name="Freeform 40"/>
              <p:cNvSpPr>
                <a:spLocks/>
              </p:cNvSpPr>
              <p:nvPr/>
            </p:nvSpPr>
            <p:spPr bwMode="auto">
              <a:xfrm>
                <a:off x="2612" y="1743"/>
                <a:ext cx="603" cy="258"/>
              </a:xfrm>
              <a:custGeom>
                <a:avLst/>
                <a:gdLst>
                  <a:gd name="T0" fmla="*/ 0 w 603"/>
                  <a:gd name="T1" fmla="*/ 258 h 258"/>
                  <a:gd name="T2" fmla="*/ 315 w 603"/>
                  <a:gd name="T3" fmla="*/ 258 h 258"/>
                  <a:gd name="T4" fmla="*/ 603 w 603"/>
                  <a:gd name="T5" fmla="*/ 0 h 258"/>
                  <a:gd name="T6" fmla="*/ 289 w 603"/>
                  <a:gd name="T7" fmla="*/ 0 h 258"/>
                  <a:gd name="T8" fmla="*/ 0 w 603"/>
                  <a:gd name="T9" fmla="*/ 258 h 258"/>
                  <a:gd name="T10" fmla="*/ 0 60000 65536"/>
                  <a:gd name="T11" fmla="*/ 0 60000 65536"/>
                  <a:gd name="T12" fmla="*/ 0 60000 65536"/>
                  <a:gd name="T13" fmla="*/ 0 60000 65536"/>
                  <a:gd name="T14" fmla="*/ 0 60000 65536"/>
                  <a:gd name="T15" fmla="*/ 0 w 603"/>
                  <a:gd name="T16" fmla="*/ 0 h 258"/>
                  <a:gd name="T17" fmla="*/ 603 w 603"/>
                  <a:gd name="T18" fmla="*/ 258 h 258"/>
                </a:gdLst>
                <a:ahLst/>
                <a:cxnLst>
                  <a:cxn ang="T10">
                    <a:pos x="T0" y="T1"/>
                  </a:cxn>
                  <a:cxn ang="T11">
                    <a:pos x="T2" y="T3"/>
                  </a:cxn>
                  <a:cxn ang="T12">
                    <a:pos x="T4" y="T5"/>
                  </a:cxn>
                  <a:cxn ang="T13">
                    <a:pos x="T6" y="T7"/>
                  </a:cxn>
                  <a:cxn ang="T14">
                    <a:pos x="T8" y="T9"/>
                  </a:cxn>
                </a:cxnLst>
                <a:rect l="T15" t="T16" r="T17" b="T18"/>
                <a:pathLst>
                  <a:path w="603" h="258">
                    <a:moveTo>
                      <a:pt x="0" y="258"/>
                    </a:moveTo>
                    <a:lnTo>
                      <a:pt x="315" y="258"/>
                    </a:lnTo>
                    <a:lnTo>
                      <a:pt x="603" y="0"/>
                    </a:lnTo>
                    <a:lnTo>
                      <a:pt x="289" y="0"/>
                    </a:lnTo>
                    <a:lnTo>
                      <a:pt x="0" y="258"/>
                    </a:lnTo>
                    <a:close/>
                  </a:path>
                </a:pathLst>
              </a:custGeom>
              <a:solidFill>
                <a:srgbClr val="AD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95" name="Freeform 41"/>
              <p:cNvSpPr>
                <a:spLocks/>
              </p:cNvSpPr>
              <p:nvPr/>
            </p:nvSpPr>
            <p:spPr bwMode="auto">
              <a:xfrm>
                <a:off x="2927" y="1743"/>
                <a:ext cx="288" cy="768"/>
              </a:xfrm>
              <a:custGeom>
                <a:avLst/>
                <a:gdLst>
                  <a:gd name="T0" fmla="*/ 0 w 288"/>
                  <a:gd name="T1" fmla="*/ 258 h 768"/>
                  <a:gd name="T2" fmla="*/ 288 w 288"/>
                  <a:gd name="T3" fmla="*/ 0 h 768"/>
                  <a:gd name="T4" fmla="*/ 288 w 288"/>
                  <a:gd name="T5" fmla="*/ 509 h 768"/>
                  <a:gd name="T6" fmla="*/ 0 w 288"/>
                  <a:gd name="T7" fmla="*/ 768 h 768"/>
                  <a:gd name="T8" fmla="*/ 0 w 288"/>
                  <a:gd name="T9" fmla="*/ 258 h 768"/>
                  <a:gd name="T10" fmla="*/ 0 60000 65536"/>
                  <a:gd name="T11" fmla="*/ 0 60000 65536"/>
                  <a:gd name="T12" fmla="*/ 0 60000 65536"/>
                  <a:gd name="T13" fmla="*/ 0 60000 65536"/>
                  <a:gd name="T14" fmla="*/ 0 60000 65536"/>
                  <a:gd name="T15" fmla="*/ 0 w 288"/>
                  <a:gd name="T16" fmla="*/ 0 h 768"/>
                  <a:gd name="T17" fmla="*/ 288 w 288"/>
                  <a:gd name="T18" fmla="*/ 768 h 768"/>
                </a:gdLst>
                <a:ahLst/>
                <a:cxnLst>
                  <a:cxn ang="T10">
                    <a:pos x="T0" y="T1"/>
                  </a:cxn>
                  <a:cxn ang="T11">
                    <a:pos x="T2" y="T3"/>
                  </a:cxn>
                  <a:cxn ang="T12">
                    <a:pos x="T4" y="T5"/>
                  </a:cxn>
                  <a:cxn ang="T13">
                    <a:pos x="T6" y="T7"/>
                  </a:cxn>
                  <a:cxn ang="T14">
                    <a:pos x="T8" y="T9"/>
                  </a:cxn>
                </a:cxnLst>
                <a:rect l="T15" t="T16" r="T17" b="T18"/>
                <a:pathLst>
                  <a:path w="288" h="768">
                    <a:moveTo>
                      <a:pt x="0" y="258"/>
                    </a:moveTo>
                    <a:lnTo>
                      <a:pt x="288" y="0"/>
                    </a:lnTo>
                    <a:lnTo>
                      <a:pt x="288" y="509"/>
                    </a:lnTo>
                    <a:lnTo>
                      <a:pt x="0" y="768"/>
                    </a:lnTo>
                    <a:lnTo>
                      <a:pt x="0" y="258"/>
                    </a:lnTo>
                    <a:close/>
                  </a:path>
                </a:pathLst>
              </a:custGeom>
              <a:solidFill>
                <a:srgbClr val="7B52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96" name="Freeform 42"/>
              <p:cNvSpPr>
                <a:spLocks/>
              </p:cNvSpPr>
              <p:nvPr/>
            </p:nvSpPr>
            <p:spPr bwMode="auto">
              <a:xfrm>
                <a:off x="2612" y="1743"/>
                <a:ext cx="603" cy="768"/>
              </a:xfrm>
              <a:custGeom>
                <a:avLst/>
                <a:gdLst>
                  <a:gd name="T0" fmla="*/ 289 w 603"/>
                  <a:gd name="T1" fmla="*/ 0 h 768"/>
                  <a:gd name="T2" fmla="*/ 0 w 603"/>
                  <a:gd name="T3" fmla="*/ 258 h 768"/>
                  <a:gd name="T4" fmla="*/ 0 w 603"/>
                  <a:gd name="T5" fmla="*/ 768 h 768"/>
                  <a:gd name="T6" fmla="*/ 315 w 603"/>
                  <a:gd name="T7" fmla="*/ 768 h 768"/>
                  <a:gd name="T8" fmla="*/ 603 w 603"/>
                  <a:gd name="T9" fmla="*/ 509 h 768"/>
                  <a:gd name="T10" fmla="*/ 603 w 603"/>
                  <a:gd name="T11" fmla="*/ 0 h 768"/>
                  <a:gd name="T12" fmla="*/ 289 w 603"/>
                  <a:gd name="T13" fmla="*/ 0 h 768"/>
                  <a:gd name="T14" fmla="*/ 0 60000 65536"/>
                  <a:gd name="T15" fmla="*/ 0 60000 65536"/>
                  <a:gd name="T16" fmla="*/ 0 60000 65536"/>
                  <a:gd name="T17" fmla="*/ 0 60000 65536"/>
                  <a:gd name="T18" fmla="*/ 0 60000 65536"/>
                  <a:gd name="T19" fmla="*/ 0 60000 65536"/>
                  <a:gd name="T20" fmla="*/ 0 60000 65536"/>
                  <a:gd name="T21" fmla="*/ 0 w 603"/>
                  <a:gd name="T22" fmla="*/ 0 h 768"/>
                  <a:gd name="T23" fmla="*/ 603 w 603"/>
                  <a:gd name="T24" fmla="*/ 768 h 7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3" h="768">
                    <a:moveTo>
                      <a:pt x="289" y="0"/>
                    </a:moveTo>
                    <a:lnTo>
                      <a:pt x="0" y="258"/>
                    </a:lnTo>
                    <a:lnTo>
                      <a:pt x="0" y="768"/>
                    </a:lnTo>
                    <a:lnTo>
                      <a:pt x="315" y="768"/>
                    </a:lnTo>
                    <a:lnTo>
                      <a:pt x="603" y="509"/>
                    </a:lnTo>
                    <a:lnTo>
                      <a:pt x="603" y="0"/>
                    </a:lnTo>
                    <a:lnTo>
                      <a:pt x="289"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97" name="Freeform 43"/>
              <p:cNvSpPr>
                <a:spLocks/>
              </p:cNvSpPr>
              <p:nvPr/>
            </p:nvSpPr>
            <p:spPr bwMode="auto">
              <a:xfrm>
                <a:off x="2612" y="1743"/>
                <a:ext cx="603" cy="258"/>
              </a:xfrm>
              <a:custGeom>
                <a:avLst/>
                <a:gdLst>
                  <a:gd name="T0" fmla="*/ 0 w 603"/>
                  <a:gd name="T1" fmla="*/ 258 h 258"/>
                  <a:gd name="T2" fmla="*/ 315 w 603"/>
                  <a:gd name="T3" fmla="*/ 258 h 258"/>
                  <a:gd name="T4" fmla="*/ 603 w 603"/>
                  <a:gd name="T5" fmla="*/ 0 h 258"/>
                  <a:gd name="T6" fmla="*/ 0 60000 65536"/>
                  <a:gd name="T7" fmla="*/ 0 60000 65536"/>
                  <a:gd name="T8" fmla="*/ 0 60000 65536"/>
                  <a:gd name="T9" fmla="*/ 0 w 603"/>
                  <a:gd name="T10" fmla="*/ 0 h 258"/>
                  <a:gd name="T11" fmla="*/ 603 w 603"/>
                  <a:gd name="T12" fmla="*/ 258 h 258"/>
                </a:gdLst>
                <a:ahLst/>
                <a:cxnLst>
                  <a:cxn ang="T6">
                    <a:pos x="T0" y="T1"/>
                  </a:cxn>
                  <a:cxn ang="T7">
                    <a:pos x="T2" y="T3"/>
                  </a:cxn>
                  <a:cxn ang="T8">
                    <a:pos x="T4" y="T5"/>
                  </a:cxn>
                </a:cxnLst>
                <a:rect l="T9" t="T10" r="T11" b="T12"/>
                <a:pathLst>
                  <a:path w="603" h="258">
                    <a:moveTo>
                      <a:pt x="0" y="258"/>
                    </a:moveTo>
                    <a:lnTo>
                      <a:pt x="315" y="258"/>
                    </a:lnTo>
                    <a:lnTo>
                      <a:pt x="603"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98" name="Line 44"/>
              <p:cNvSpPr>
                <a:spLocks noChangeShapeType="1"/>
              </p:cNvSpPr>
              <p:nvPr/>
            </p:nvSpPr>
            <p:spPr bwMode="auto">
              <a:xfrm>
                <a:off x="2927" y="2001"/>
                <a:ext cx="1" cy="5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11" name="Group 45"/>
            <p:cNvGrpSpPr>
              <a:grpSpLocks/>
            </p:cNvGrpSpPr>
            <p:nvPr/>
          </p:nvGrpSpPr>
          <p:grpSpPr bwMode="auto">
            <a:xfrm>
              <a:off x="2498" y="1218"/>
              <a:ext cx="849" cy="768"/>
              <a:chOff x="2498" y="1218"/>
              <a:chExt cx="849" cy="768"/>
            </a:xfrm>
          </p:grpSpPr>
          <p:sp>
            <p:nvSpPr>
              <p:cNvPr id="110889" name="Freeform 46"/>
              <p:cNvSpPr>
                <a:spLocks/>
              </p:cNvSpPr>
              <p:nvPr/>
            </p:nvSpPr>
            <p:spPr bwMode="auto">
              <a:xfrm>
                <a:off x="2778" y="1226"/>
                <a:ext cx="569" cy="509"/>
              </a:xfrm>
              <a:custGeom>
                <a:avLst/>
                <a:gdLst>
                  <a:gd name="T0" fmla="*/ 0 w 569"/>
                  <a:gd name="T1" fmla="*/ 0 h 509"/>
                  <a:gd name="T2" fmla="*/ 140 w 569"/>
                  <a:gd name="T3" fmla="*/ 509 h 509"/>
                  <a:gd name="T4" fmla="*/ 429 w 569"/>
                  <a:gd name="T5" fmla="*/ 509 h 509"/>
                  <a:gd name="T6" fmla="*/ 569 w 569"/>
                  <a:gd name="T7" fmla="*/ 0 h 509"/>
                  <a:gd name="T8" fmla="*/ 0 w 569"/>
                  <a:gd name="T9" fmla="*/ 0 h 509"/>
                  <a:gd name="T10" fmla="*/ 0 60000 65536"/>
                  <a:gd name="T11" fmla="*/ 0 60000 65536"/>
                  <a:gd name="T12" fmla="*/ 0 60000 65536"/>
                  <a:gd name="T13" fmla="*/ 0 60000 65536"/>
                  <a:gd name="T14" fmla="*/ 0 60000 65536"/>
                  <a:gd name="T15" fmla="*/ 0 w 569"/>
                  <a:gd name="T16" fmla="*/ 0 h 509"/>
                  <a:gd name="T17" fmla="*/ 569 w 569"/>
                  <a:gd name="T18" fmla="*/ 509 h 509"/>
                </a:gdLst>
                <a:ahLst/>
                <a:cxnLst>
                  <a:cxn ang="T10">
                    <a:pos x="T0" y="T1"/>
                  </a:cxn>
                  <a:cxn ang="T11">
                    <a:pos x="T2" y="T3"/>
                  </a:cxn>
                  <a:cxn ang="T12">
                    <a:pos x="T4" y="T5"/>
                  </a:cxn>
                  <a:cxn ang="T13">
                    <a:pos x="T6" y="T7"/>
                  </a:cxn>
                  <a:cxn ang="T14">
                    <a:pos x="T8" y="T9"/>
                  </a:cxn>
                </a:cxnLst>
                <a:rect l="T15" t="T16" r="T17" b="T18"/>
                <a:pathLst>
                  <a:path w="569" h="509">
                    <a:moveTo>
                      <a:pt x="0" y="0"/>
                    </a:moveTo>
                    <a:lnTo>
                      <a:pt x="140" y="509"/>
                    </a:lnTo>
                    <a:lnTo>
                      <a:pt x="429" y="509"/>
                    </a:lnTo>
                    <a:lnTo>
                      <a:pt x="569" y="0"/>
                    </a:lnTo>
                    <a:lnTo>
                      <a:pt x="0" y="0"/>
                    </a:lnTo>
                    <a:close/>
                  </a:path>
                </a:pathLst>
              </a:custGeom>
              <a:solidFill>
                <a:srgbClr val="996633"/>
              </a:solidFill>
              <a:ln w="14288">
                <a:solidFill>
                  <a:srgbClr val="000000"/>
                </a:solidFill>
                <a:prstDash val="solid"/>
                <a:round/>
                <a:headEnd/>
                <a:tailEnd/>
              </a:ln>
            </p:spPr>
            <p:txBody>
              <a:bodyPr/>
              <a:lstStyle/>
              <a:p>
                <a:endParaRPr lang="en-US"/>
              </a:p>
            </p:txBody>
          </p:sp>
          <p:sp>
            <p:nvSpPr>
              <p:cNvPr id="110890" name="Freeform 47"/>
              <p:cNvSpPr>
                <a:spLocks/>
              </p:cNvSpPr>
              <p:nvPr/>
            </p:nvSpPr>
            <p:spPr bwMode="auto">
              <a:xfrm>
                <a:off x="2927" y="1218"/>
                <a:ext cx="420" cy="752"/>
              </a:xfrm>
              <a:custGeom>
                <a:avLst/>
                <a:gdLst>
                  <a:gd name="T0" fmla="*/ 420 w 420"/>
                  <a:gd name="T1" fmla="*/ 0 h 752"/>
                  <a:gd name="T2" fmla="*/ 140 w 420"/>
                  <a:gd name="T3" fmla="*/ 251 h 752"/>
                  <a:gd name="T4" fmla="*/ 0 w 420"/>
                  <a:gd name="T5" fmla="*/ 752 h 752"/>
                  <a:gd name="T6" fmla="*/ 280 w 420"/>
                  <a:gd name="T7" fmla="*/ 501 h 752"/>
                  <a:gd name="T8" fmla="*/ 420 w 420"/>
                  <a:gd name="T9" fmla="*/ 0 h 752"/>
                  <a:gd name="T10" fmla="*/ 0 60000 65536"/>
                  <a:gd name="T11" fmla="*/ 0 60000 65536"/>
                  <a:gd name="T12" fmla="*/ 0 60000 65536"/>
                  <a:gd name="T13" fmla="*/ 0 60000 65536"/>
                  <a:gd name="T14" fmla="*/ 0 60000 65536"/>
                  <a:gd name="T15" fmla="*/ 0 w 420"/>
                  <a:gd name="T16" fmla="*/ 0 h 752"/>
                  <a:gd name="T17" fmla="*/ 420 w 420"/>
                  <a:gd name="T18" fmla="*/ 752 h 752"/>
                </a:gdLst>
                <a:ahLst/>
                <a:cxnLst>
                  <a:cxn ang="T10">
                    <a:pos x="T0" y="T1"/>
                  </a:cxn>
                  <a:cxn ang="T11">
                    <a:pos x="T2" y="T3"/>
                  </a:cxn>
                  <a:cxn ang="T12">
                    <a:pos x="T4" y="T5"/>
                  </a:cxn>
                  <a:cxn ang="T13">
                    <a:pos x="T6" y="T7"/>
                  </a:cxn>
                  <a:cxn ang="T14">
                    <a:pos x="T8" y="T9"/>
                  </a:cxn>
                </a:cxnLst>
                <a:rect l="T15" t="T16" r="T17" b="T18"/>
                <a:pathLst>
                  <a:path w="420" h="752">
                    <a:moveTo>
                      <a:pt x="420" y="0"/>
                    </a:moveTo>
                    <a:lnTo>
                      <a:pt x="140" y="251"/>
                    </a:lnTo>
                    <a:lnTo>
                      <a:pt x="0" y="752"/>
                    </a:lnTo>
                    <a:lnTo>
                      <a:pt x="280" y="501"/>
                    </a:lnTo>
                    <a:lnTo>
                      <a:pt x="420" y="0"/>
                    </a:lnTo>
                    <a:close/>
                  </a:path>
                </a:pathLst>
              </a:custGeom>
              <a:solidFill>
                <a:srgbClr val="785028"/>
              </a:solidFill>
              <a:ln w="14288">
                <a:solidFill>
                  <a:srgbClr val="000000"/>
                </a:solidFill>
                <a:prstDash val="solid"/>
                <a:round/>
                <a:headEnd/>
                <a:tailEnd/>
              </a:ln>
            </p:spPr>
            <p:txBody>
              <a:bodyPr/>
              <a:lstStyle/>
              <a:p>
                <a:endParaRPr lang="en-US"/>
              </a:p>
            </p:txBody>
          </p:sp>
          <p:sp>
            <p:nvSpPr>
              <p:cNvPr id="110891" name="Freeform 48"/>
              <p:cNvSpPr>
                <a:spLocks/>
              </p:cNvSpPr>
              <p:nvPr/>
            </p:nvSpPr>
            <p:spPr bwMode="auto">
              <a:xfrm>
                <a:off x="2498" y="1234"/>
                <a:ext cx="341" cy="243"/>
              </a:xfrm>
              <a:custGeom>
                <a:avLst/>
                <a:gdLst>
                  <a:gd name="T0" fmla="*/ 271 w 341"/>
                  <a:gd name="T1" fmla="*/ 0 h 243"/>
                  <a:gd name="T2" fmla="*/ 0 w 341"/>
                  <a:gd name="T3" fmla="*/ 235 h 243"/>
                  <a:gd name="T4" fmla="*/ 341 w 341"/>
                  <a:gd name="T5" fmla="*/ 243 h 243"/>
                  <a:gd name="T6" fmla="*/ 271 w 341"/>
                  <a:gd name="T7" fmla="*/ 0 h 243"/>
                  <a:gd name="T8" fmla="*/ 0 60000 65536"/>
                  <a:gd name="T9" fmla="*/ 0 60000 65536"/>
                  <a:gd name="T10" fmla="*/ 0 60000 65536"/>
                  <a:gd name="T11" fmla="*/ 0 60000 65536"/>
                  <a:gd name="T12" fmla="*/ 0 w 341"/>
                  <a:gd name="T13" fmla="*/ 0 h 243"/>
                  <a:gd name="T14" fmla="*/ 341 w 341"/>
                  <a:gd name="T15" fmla="*/ 243 h 243"/>
                </a:gdLst>
                <a:ahLst/>
                <a:cxnLst>
                  <a:cxn ang="T8">
                    <a:pos x="T0" y="T1"/>
                  </a:cxn>
                  <a:cxn ang="T9">
                    <a:pos x="T2" y="T3"/>
                  </a:cxn>
                  <a:cxn ang="T10">
                    <a:pos x="T4" y="T5"/>
                  </a:cxn>
                  <a:cxn ang="T11">
                    <a:pos x="T6" y="T7"/>
                  </a:cxn>
                </a:cxnLst>
                <a:rect l="T12" t="T13" r="T14" b="T15"/>
                <a:pathLst>
                  <a:path w="341" h="243">
                    <a:moveTo>
                      <a:pt x="271" y="0"/>
                    </a:moveTo>
                    <a:lnTo>
                      <a:pt x="0" y="235"/>
                    </a:lnTo>
                    <a:lnTo>
                      <a:pt x="341" y="243"/>
                    </a:lnTo>
                    <a:lnTo>
                      <a:pt x="271" y="0"/>
                    </a:lnTo>
                    <a:close/>
                  </a:path>
                </a:pathLst>
              </a:custGeom>
              <a:solidFill>
                <a:srgbClr val="785028"/>
              </a:solidFill>
              <a:ln w="14288">
                <a:solidFill>
                  <a:srgbClr val="000000"/>
                </a:solidFill>
                <a:prstDash val="solid"/>
                <a:round/>
                <a:headEnd/>
                <a:tailEnd/>
              </a:ln>
            </p:spPr>
            <p:txBody>
              <a:bodyPr/>
              <a:lstStyle/>
              <a:p>
                <a:endParaRPr lang="en-US"/>
              </a:p>
            </p:txBody>
          </p:sp>
          <p:sp>
            <p:nvSpPr>
              <p:cNvPr id="110892" name="Freeform 49"/>
              <p:cNvSpPr>
                <a:spLocks/>
              </p:cNvSpPr>
              <p:nvPr/>
            </p:nvSpPr>
            <p:spPr bwMode="auto">
              <a:xfrm>
                <a:off x="2498" y="1469"/>
                <a:ext cx="578" cy="517"/>
              </a:xfrm>
              <a:custGeom>
                <a:avLst/>
                <a:gdLst>
                  <a:gd name="T0" fmla="*/ 0 w 578"/>
                  <a:gd name="T1" fmla="*/ 0 h 517"/>
                  <a:gd name="T2" fmla="*/ 149 w 578"/>
                  <a:gd name="T3" fmla="*/ 517 h 517"/>
                  <a:gd name="T4" fmla="*/ 429 w 578"/>
                  <a:gd name="T5" fmla="*/ 517 h 517"/>
                  <a:gd name="T6" fmla="*/ 578 w 578"/>
                  <a:gd name="T7" fmla="*/ 0 h 517"/>
                  <a:gd name="T8" fmla="*/ 0 w 578"/>
                  <a:gd name="T9" fmla="*/ 0 h 517"/>
                  <a:gd name="T10" fmla="*/ 0 60000 65536"/>
                  <a:gd name="T11" fmla="*/ 0 60000 65536"/>
                  <a:gd name="T12" fmla="*/ 0 60000 65536"/>
                  <a:gd name="T13" fmla="*/ 0 60000 65536"/>
                  <a:gd name="T14" fmla="*/ 0 60000 65536"/>
                  <a:gd name="T15" fmla="*/ 0 w 578"/>
                  <a:gd name="T16" fmla="*/ 0 h 517"/>
                  <a:gd name="T17" fmla="*/ 578 w 578"/>
                  <a:gd name="T18" fmla="*/ 517 h 517"/>
                </a:gdLst>
                <a:ahLst/>
                <a:cxnLst>
                  <a:cxn ang="T10">
                    <a:pos x="T0" y="T1"/>
                  </a:cxn>
                  <a:cxn ang="T11">
                    <a:pos x="T2" y="T3"/>
                  </a:cxn>
                  <a:cxn ang="T12">
                    <a:pos x="T4" y="T5"/>
                  </a:cxn>
                  <a:cxn ang="T13">
                    <a:pos x="T6" y="T7"/>
                  </a:cxn>
                  <a:cxn ang="T14">
                    <a:pos x="T8" y="T9"/>
                  </a:cxn>
                </a:cxnLst>
                <a:rect l="T15" t="T16" r="T17" b="T18"/>
                <a:pathLst>
                  <a:path w="578" h="517">
                    <a:moveTo>
                      <a:pt x="0" y="0"/>
                    </a:moveTo>
                    <a:lnTo>
                      <a:pt x="149" y="517"/>
                    </a:lnTo>
                    <a:lnTo>
                      <a:pt x="429" y="517"/>
                    </a:lnTo>
                    <a:lnTo>
                      <a:pt x="578" y="0"/>
                    </a:lnTo>
                    <a:lnTo>
                      <a:pt x="0" y="0"/>
                    </a:lnTo>
                    <a:close/>
                  </a:path>
                </a:pathLst>
              </a:custGeom>
              <a:solidFill>
                <a:srgbClr val="996633"/>
              </a:solidFill>
              <a:ln w="14288">
                <a:solidFill>
                  <a:srgbClr val="000000"/>
                </a:solidFill>
                <a:prstDash val="solid"/>
                <a:round/>
                <a:headEnd/>
                <a:tailEnd/>
              </a:ln>
            </p:spPr>
            <p:txBody>
              <a:bodyPr/>
              <a:lstStyle/>
              <a:p>
                <a:endParaRPr lang="en-US"/>
              </a:p>
            </p:txBody>
          </p:sp>
        </p:grpSp>
        <p:sp>
          <p:nvSpPr>
            <p:cNvPr id="110612" name="Freeform 50"/>
            <p:cNvSpPr>
              <a:spLocks/>
            </p:cNvSpPr>
            <p:nvPr/>
          </p:nvSpPr>
          <p:spPr bwMode="auto">
            <a:xfrm>
              <a:off x="2936" y="2440"/>
              <a:ext cx="358" cy="63"/>
            </a:xfrm>
            <a:custGeom>
              <a:avLst/>
              <a:gdLst>
                <a:gd name="T0" fmla="*/ 96 w 358"/>
                <a:gd name="T1" fmla="*/ 0 h 63"/>
                <a:gd name="T2" fmla="*/ 0 w 358"/>
                <a:gd name="T3" fmla="*/ 63 h 63"/>
                <a:gd name="T4" fmla="*/ 271 w 358"/>
                <a:gd name="T5" fmla="*/ 63 h 63"/>
                <a:gd name="T6" fmla="*/ 358 w 358"/>
                <a:gd name="T7" fmla="*/ 0 h 63"/>
                <a:gd name="T8" fmla="*/ 96 w 358"/>
                <a:gd name="T9" fmla="*/ 0 h 63"/>
                <a:gd name="T10" fmla="*/ 0 60000 65536"/>
                <a:gd name="T11" fmla="*/ 0 60000 65536"/>
                <a:gd name="T12" fmla="*/ 0 60000 65536"/>
                <a:gd name="T13" fmla="*/ 0 60000 65536"/>
                <a:gd name="T14" fmla="*/ 0 60000 65536"/>
                <a:gd name="T15" fmla="*/ 0 w 358"/>
                <a:gd name="T16" fmla="*/ 0 h 63"/>
                <a:gd name="T17" fmla="*/ 358 w 358"/>
                <a:gd name="T18" fmla="*/ 63 h 63"/>
              </a:gdLst>
              <a:ahLst/>
              <a:cxnLst>
                <a:cxn ang="T10">
                  <a:pos x="T0" y="T1"/>
                </a:cxn>
                <a:cxn ang="T11">
                  <a:pos x="T2" y="T3"/>
                </a:cxn>
                <a:cxn ang="T12">
                  <a:pos x="T4" y="T5"/>
                </a:cxn>
                <a:cxn ang="T13">
                  <a:pos x="T6" y="T7"/>
                </a:cxn>
                <a:cxn ang="T14">
                  <a:pos x="T8" y="T9"/>
                </a:cxn>
              </a:cxnLst>
              <a:rect l="T15" t="T16" r="T17" b="T18"/>
              <a:pathLst>
                <a:path w="358" h="63">
                  <a:moveTo>
                    <a:pt x="96" y="0"/>
                  </a:moveTo>
                  <a:lnTo>
                    <a:pt x="0" y="63"/>
                  </a:lnTo>
                  <a:lnTo>
                    <a:pt x="271" y="63"/>
                  </a:lnTo>
                  <a:lnTo>
                    <a:pt x="358" y="0"/>
                  </a:lnTo>
                  <a:lnTo>
                    <a:pt x="96" y="0"/>
                  </a:lnTo>
                  <a:close/>
                </a:path>
              </a:pathLst>
            </a:custGeom>
            <a:solidFill>
              <a:srgbClr val="333300"/>
            </a:solidFill>
            <a:ln w="14288">
              <a:solidFill>
                <a:srgbClr val="333300"/>
              </a:solidFill>
              <a:prstDash val="solid"/>
              <a:round/>
              <a:headEnd/>
              <a:tailEnd/>
            </a:ln>
          </p:spPr>
          <p:txBody>
            <a:bodyPr/>
            <a:lstStyle/>
            <a:p>
              <a:endParaRPr lang="en-US"/>
            </a:p>
          </p:txBody>
        </p:sp>
        <p:grpSp>
          <p:nvGrpSpPr>
            <p:cNvPr id="110613" name="Group 51"/>
            <p:cNvGrpSpPr>
              <a:grpSpLocks/>
            </p:cNvGrpSpPr>
            <p:nvPr/>
          </p:nvGrpSpPr>
          <p:grpSpPr bwMode="auto">
            <a:xfrm>
              <a:off x="3215" y="2393"/>
              <a:ext cx="79" cy="102"/>
              <a:chOff x="3215" y="2393"/>
              <a:chExt cx="79" cy="102"/>
            </a:xfrm>
          </p:grpSpPr>
          <p:grpSp>
            <p:nvGrpSpPr>
              <p:cNvPr id="110881" name="Group 52"/>
              <p:cNvGrpSpPr>
                <a:grpSpLocks/>
              </p:cNvGrpSpPr>
              <p:nvPr/>
            </p:nvGrpSpPr>
            <p:grpSpPr bwMode="auto">
              <a:xfrm>
                <a:off x="3215" y="2393"/>
                <a:ext cx="70" cy="94"/>
                <a:chOff x="3215" y="2393"/>
                <a:chExt cx="70" cy="94"/>
              </a:xfrm>
            </p:grpSpPr>
            <p:sp>
              <p:nvSpPr>
                <p:cNvPr id="110883" name="Rectangle 53"/>
                <p:cNvSpPr>
                  <a:spLocks noChangeArrowheads="1"/>
                </p:cNvSpPr>
                <p:nvPr/>
              </p:nvSpPr>
              <p:spPr bwMode="auto">
                <a:xfrm>
                  <a:off x="3215" y="2393"/>
                  <a:ext cx="9" cy="94"/>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84" name="Rectangle 54"/>
                <p:cNvSpPr>
                  <a:spLocks noChangeArrowheads="1"/>
                </p:cNvSpPr>
                <p:nvPr/>
              </p:nvSpPr>
              <p:spPr bwMode="auto">
                <a:xfrm>
                  <a:off x="3224" y="2393"/>
                  <a:ext cx="18" cy="9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85" name="Rectangle 55"/>
                <p:cNvSpPr>
                  <a:spLocks noChangeArrowheads="1"/>
                </p:cNvSpPr>
                <p:nvPr/>
              </p:nvSpPr>
              <p:spPr bwMode="auto">
                <a:xfrm>
                  <a:off x="3242" y="2393"/>
                  <a:ext cx="8" cy="94"/>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86" name="Rectangle 56"/>
                <p:cNvSpPr>
                  <a:spLocks noChangeArrowheads="1"/>
                </p:cNvSpPr>
                <p:nvPr/>
              </p:nvSpPr>
              <p:spPr bwMode="auto">
                <a:xfrm>
                  <a:off x="3250" y="2393"/>
                  <a:ext cx="9" cy="94"/>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87" name="Rectangle 57"/>
                <p:cNvSpPr>
                  <a:spLocks noChangeArrowheads="1"/>
                </p:cNvSpPr>
                <p:nvPr/>
              </p:nvSpPr>
              <p:spPr bwMode="auto">
                <a:xfrm>
                  <a:off x="3259" y="2393"/>
                  <a:ext cx="18" cy="9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88" name="Rectangle 58"/>
                <p:cNvSpPr>
                  <a:spLocks noChangeArrowheads="1"/>
                </p:cNvSpPr>
                <p:nvPr/>
              </p:nvSpPr>
              <p:spPr bwMode="auto">
                <a:xfrm>
                  <a:off x="3277" y="2393"/>
                  <a:ext cx="8" cy="94"/>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882" name="Rectangle 59"/>
              <p:cNvSpPr>
                <a:spLocks noChangeArrowheads="1"/>
              </p:cNvSpPr>
              <p:nvPr/>
            </p:nvSpPr>
            <p:spPr bwMode="auto">
              <a:xfrm>
                <a:off x="3215" y="2393"/>
                <a:ext cx="79" cy="102"/>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10614" name="Group 60"/>
            <p:cNvGrpSpPr>
              <a:grpSpLocks/>
            </p:cNvGrpSpPr>
            <p:nvPr/>
          </p:nvGrpSpPr>
          <p:grpSpPr bwMode="auto">
            <a:xfrm>
              <a:off x="3285" y="2346"/>
              <a:ext cx="70" cy="149"/>
              <a:chOff x="3285" y="2346"/>
              <a:chExt cx="70" cy="149"/>
            </a:xfrm>
          </p:grpSpPr>
          <p:grpSp>
            <p:nvGrpSpPr>
              <p:cNvPr id="110873" name="Group 61"/>
              <p:cNvGrpSpPr>
                <a:grpSpLocks/>
              </p:cNvGrpSpPr>
              <p:nvPr/>
            </p:nvGrpSpPr>
            <p:grpSpPr bwMode="auto">
              <a:xfrm>
                <a:off x="3285" y="2346"/>
                <a:ext cx="62" cy="141"/>
                <a:chOff x="3285" y="2346"/>
                <a:chExt cx="62" cy="141"/>
              </a:xfrm>
            </p:grpSpPr>
            <p:sp>
              <p:nvSpPr>
                <p:cNvPr id="110875" name="Rectangle 62"/>
                <p:cNvSpPr>
                  <a:spLocks noChangeArrowheads="1"/>
                </p:cNvSpPr>
                <p:nvPr/>
              </p:nvSpPr>
              <p:spPr bwMode="auto">
                <a:xfrm>
                  <a:off x="3285" y="2346"/>
                  <a:ext cx="9" cy="141"/>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76" name="Rectangle 63"/>
                <p:cNvSpPr>
                  <a:spLocks noChangeArrowheads="1"/>
                </p:cNvSpPr>
                <p:nvPr/>
              </p:nvSpPr>
              <p:spPr bwMode="auto">
                <a:xfrm>
                  <a:off x="3294" y="2346"/>
                  <a:ext cx="9" cy="141"/>
                </a:xfrm>
                <a:prstGeom prst="rect">
                  <a:avLst/>
                </a:prstGeom>
                <a:solidFill>
                  <a:srgbClr val="5B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77" name="Rectangle 64"/>
                <p:cNvSpPr>
                  <a:spLocks noChangeArrowheads="1"/>
                </p:cNvSpPr>
                <p:nvPr/>
              </p:nvSpPr>
              <p:spPr bwMode="auto">
                <a:xfrm>
                  <a:off x="3303" y="2346"/>
                  <a:ext cx="9" cy="141"/>
                </a:xfrm>
                <a:prstGeom prst="rect">
                  <a:avLst/>
                </a:prstGeom>
                <a:solidFill>
                  <a:srgbClr val="76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78" name="Rectangle 65"/>
                <p:cNvSpPr>
                  <a:spLocks noChangeArrowheads="1"/>
                </p:cNvSpPr>
                <p:nvPr/>
              </p:nvSpPr>
              <p:spPr bwMode="auto">
                <a:xfrm>
                  <a:off x="3312" y="2346"/>
                  <a:ext cx="17" cy="14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79" name="Rectangle 66"/>
                <p:cNvSpPr>
                  <a:spLocks noChangeArrowheads="1"/>
                </p:cNvSpPr>
                <p:nvPr/>
              </p:nvSpPr>
              <p:spPr bwMode="auto">
                <a:xfrm>
                  <a:off x="3329" y="2346"/>
                  <a:ext cx="9" cy="141"/>
                </a:xfrm>
                <a:prstGeom prst="rect">
                  <a:avLst/>
                </a:prstGeom>
                <a:solidFill>
                  <a:srgbClr val="5B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80" name="Rectangle 67"/>
                <p:cNvSpPr>
                  <a:spLocks noChangeArrowheads="1"/>
                </p:cNvSpPr>
                <p:nvPr/>
              </p:nvSpPr>
              <p:spPr bwMode="auto">
                <a:xfrm>
                  <a:off x="3338" y="2346"/>
                  <a:ext cx="9" cy="141"/>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874" name="Rectangle 68"/>
              <p:cNvSpPr>
                <a:spLocks noChangeArrowheads="1"/>
              </p:cNvSpPr>
              <p:nvPr/>
            </p:nvSpPr>
            <p:spPr bwMode="auto">
              <a:xfrm>
                <a:off x="3285" y="2346"/>
                <a:ext cx="70" cy="149"/>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10615" name="Group 69"/>
            <p:cNvGrpSpPr>
              <a:grpSpLocks/>
            </p:cNvGrpSpPr>
            <p:nvPr/>
          </p:nvGrpSpPr>
          <p:grpSpPr bwMode="auto">
            <a:xfrm>
              <a:off x="3417" y="2268"/>
              <a:ext cx="1320" cy="16"/>
              <a:chOff x="3417" y="2268"/>
              <a:chExt cx="1320" cy="16"/>
            </a:xfrm>
          </p:grpSpPr>
          <p:sp>
            <p:nvSpPr>
              <p:cNvPr id="110871" name="Line 70"/>
              <p:cNvSpPr>
                <a:spLocks noChangeShapeType="1"/>
              </p:cNvSpPr>
              <p:nvPr/>
            </p:nvSpPr>
            <p:spPr bwMode="auto">
              <a:xfrm>
                <a:off x="3417" y="2283"/>
                <a:ext cx="1320"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72" name="Line 71"/>
              <p:cNvSpPr>
                <a:spLocks noChangeShapeType="1"/>
              </p:cNvSpPr>
              <p:nvPr/>
            </p:nvSpPr>
            <p:spPr bwMode="auto">
              <a:xfrm>
                <a:off x="3417" y="2268"/>
                <a:ext cx="1320"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16" name="Group 72"/>
            <p:cNvGrpSpPr>
              <a:grpSpLocks/>
            </p:cNvGrpSpPr>
            <p:nvPr/>
          </p:nvGrpSpPr>
          <p:grpSpPr bwMode="auto">
            <a:xfrm>
              <a:off x="2953" y="1868"/>
              <a:ext cx="324" cy="643"/>
              <a:chOff x="2953" y="1868"/>
              <a:chExt cx="324" cy="643"/>
            </a:xfrm>
          </p:grpSpPr>
          <p:sp>
            <p:nvSpPr>
              <p:cNvPr id="110865" name="Freeform 73"/>
              <p:cNvSpPr>
                <a:spLocks/>
              </p:cNvSpPr>
              <p:nvPr/>
            </p:nvSpPr>
            <p:spPr bwMode="auto">
              <a:xfrm>
                <a:off x="2953" y="1868"/>
                <a:ext cx="324" cy="643"/>
              </a:xfrm>
              <a:custGeom>
                <a:avLst/>
                <a:gdLst>
                  <a:gd name="T0" fmla="*/ 289 w 324"/>
                  <a:gd name="T1" fmla="*/ 0 h 643"/>
                  <a:gd name="T2" fmla="*/ 0 w 324"/>
                  <a:gd name="T3" fmla="*/ 251 h 643"/>
                  <a:gd name="T4" fmla="*/ 0 w 324"/>
                  <a:gd name="T5" fmla="*/ 643 h 643"/>
                  <a:gd name="T6" fmla="*/ 44 w 324"/>
                  <a:gd name="T7" fmla="*/ 643 h 643"/>
                  <a:gd name="T8" fmla="*/ 324 w 324"/>
                  <a:gd name="T9" fmla="*/ 392 h 643"/>
                  <a:gd name="T10" fmla="*/ 324 w 324"/>
                  <a:gd name="T11" fmla="*/ 0 h 643"/>
                  <a:gd name="T12" fmla="*/ 289 w 324"/>
                  <a:gd name="T13" fmla="*/ 0 h 643"/>
                  <a:gd name="T14" fmla="*/ 0 60000 65536"/>
                  <a:gd name="T15" fmla="*/ 0 60000 65536"/>
                  <a:gd name="T16" fmla="*/ 0 60000 65536"/>
                  <a:gd name="T17" fmla="*/ 0 60000 65536"/>
                  <a:gd name="T18" fmla="*/ 0 60000 65536"/>
                  <a:gd name="T19" fmla="*/ 0 60000 65536"/>
                  <a:gd name="T20" fmla="*/ 0 60000 65536"/>
                  <a:gd name="T21" fmla="*/ 0 w 324"/>
                  <a:gd name="T22" fmla="*/ 0 h 643"/>
                  <a:gd name="T23" fmla="*/ 324 w 324"/>
                  <a:gd name="T24" fmla="*/ 643 h 6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4" h="643">
                    <a:moveTo>
                      <a:pt x="289" y="0"/>
                    </a:moveTo>
                    <a:lnTo>
                      <a:pt x="0" y="251"/>
                    </a:lnTo>
                    <a:lnTo>
                      <a:pt x="0" y="643"/>
                    </a:lnTo>
                    <a:lnTo>
                      <a:pt x="44" y="643"/>
                    </a:lnTo>
                    <a:lnTo>
                      <a:pt x="324" y="392"/>
                    </a:lnTo>
                    <a:lnTo>
                      <a:pt x="324" y="0"/>
                    </a:lnTo>
                    <a:lnTo>
                      <a:pt x="289"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66" name="Freeform 74"/>
              <p:cNvSpPr>
                <a:spLocks/>
              </p:cNvSpPr>
              <p:nvPr/>
            </p:nvSpPr>
            <p:spPr bwMode="auto">
              <a:xfrm>
                <a:off x="2953" y="1868"/>
                <a:ext cx="324" cy="251"/>
              </a:xfrm>
              <a:custGeom>
                <a:avLst/>
                <a:gdLst>
                  <a:gd name="T0" fmla="*/ 0 w 324"/>
                  <a:gd name="T1" fmla="*/ 251 h 251"/>
                  <a:gd name="T2" fmla="*/ 44 w 324"/>
                  <a:gd name="T3" fmla="*/ 251 h 251"/>
                  <a:gd name="T4" fmla="*/ 324 w 324"/>
                  <a:gd name="T5" fmla="*/ 0 h 251"/>
                  <a:gd name="T6" fmla="*/ 289 w 324"/>
                  <a:gd name="T7" fmla="*/ 0 h 251"/>
                  <a:gd name="T8" fmla="*/ 0 w 324"/>
                  <a:gd name="T9" fmla="*/ 251 h 251"/>
                  <a:gd name="T10" fmla="*/ 0 60000 65536"/>
                  <a:gd name="T11" fmla="*/ 0 60000 65536"/>
                  <a:gd name="T12" fmla="*/ 0 60000 65536"/>
                  <a:gd name="T13" fmla="*/ 0 60000 65536"/>
                  <a:gd name="T14" fmla="*/ 0 60000 65536"/>
                  <a:gd name="T15" fmla="*/ 0 w 324"/>
                  <a:gd name="T16" fmla="*/ 0 h 251"/>
                  <a:gd name="T17" fmla="*/ 324 w 324"/>
                  <a:gd name="T18" fmla="*/ 251 h 251"/>
                </a:gdLst>
                <a:ahLst/>
                <a:cxnLst>
                  <a:cxn ang="T10">
                    <a:pos x="T0" y="T1"/>
                  </a:cxn>
                  <a:cxn ang="T11">
                    <a:pos x="T2" y="T3"/>
                  </a:cxn>
                  <a:cxn ang="T12">
                    <a:pos x="T4" y="T5"/>
                  </a:cxn>
                  <a:cxn ang="T13">
                    <a:pos x="T6" y="T7"/>
                  </a:cxn>
                  <a:cxn ang="T14">
                    <a:pos x="T8" y="T9"/>
                  </a:cxn>
                </a:cxnLst>
                <a:rect l="T15" t="T16" r="T17" b="T18"/>
                <a:pathLst>
                  <a:path w="324" h="251">
                    <a:moveTo>
                      <a:pt x="0" y="251"/>
                    </a:moveTo>
                    <a:lnTo>
                      <a:pt x="44" y="251"/>
                    </a:lnTo>
                    <a:lnTo>
                      <a:pt x="324" y="0"/>
                    </a:lnTo>
                    <a:lnTo>
                      <a:pt x="289" y="0"/>
                    </a:lnTo>
                    <a:lnTo>
                      <a:pt x="0" y="251"/>
                    </a:lnTo>
                    <a:close/>
                  </a:path>
                </a:pathLst>
              </a:custGeom>
              <a:solidFill>
                <a:srgbClr val="AD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67" name="Freeform 75"/>
              <p:cNvSpPr>
                <a:spLocks/>
              </p:cNvSpPr>
              <p:nvPr/>
            </p:nvSpPr>
            <p:spPr bwMode="auto">
              <a:xfrm>
                <a:off x="2997" y="1868"/>
                <a:ext cx="280" cy="643"/>
              </a:xfrm>
              <a:custGeom>
                <a:avLst/>
                <a:gdLst>
                  <a:gd name="T0" fmla="*/ 0 w 280"/>
                  <a:gd name="T1" fmla="*/ 251 h 643"/>
                  <a:gd name="T2" fmla="*/ 280 w 280"/>
                  <a:gd name="T3" fmla="*/ 0 h 643"/>
                  <a:gd name="T4" fmla="*/ 280 w 280"/>
                  <a:gd name="T5" fmla="*/ 392 h 643"/>
                  <a:gd name="T6" fmla="*/ 0 w 280"/>
                  <a:gd name="T7" fmla="*/ 643 h 643"/>
                  <a:gd name="T8" fmla="*/ 0 w 280"/>
                  <a:gd name="T9" fmla="*/ 251 h 643"/>
                  <a:gd name="T10" fmla="*/ 0 60000 65536"/>
                  <a:gd name="T11" fmla="*/ 0 60000 65536"/>
                  <a:gd name="T12" fmla="*/ 0 60000 65536"/>
                  <a:gd name="T13" fmla="*/ 0 60000 65536"/>
                  <a:gd name="T14" fmla="*/ 0 60000 65536"/>
                  <a:gd name="T15" fmla="*/ 0 w 280"/>
                  <a:gd name="T16" fmla="*/ 0 h 643"/>
                  <a:gd name="T17" fmla="*/ 280 w 280"/>
                  <a:gd name="T18" fmla="*/ 643 h 643"/>
                </a:gdLst>
                <a:ahLst/>
                <a:cxnLst>
                  <a:cxn ang="T10">
                    <a:pos x="T0" y="T1"/>
                  </a:cxn>
                  <a:cxn ang="T11">
                    <a:pos x="T2" y="T3"/>
                  </a:cxn>
                  <a:cxn ang="T12">
                    <a:pos x="T4" y="T5"/>
                  </a:cxn>
                  <a:cxn ang="T13">
                    <a:pos x="T6" y="T7"/>
                  </a:cxn>
                  <a:cxn ang="T14">
                    <a:pos x="T8" y="T9"/>
                  </a:cxn>
                </a:cxnLst>
                <a:rect l="T15" t="T16" r="T17" b="T18"/>
                <a:pathLst>
                  <a:path w="280" h="643">
                    <a:moveTo>
                      <a:pt x="0" y="251"/>
                    </a:moveTo>
                    <a:lnTo>
                      <a:pt x="280" y="0"/>
                    </a:lnTo>
                    <a:lnTo>
                      <a:pt x="280" y="392"/>
                    </a:lnTo>
                    <a:lnTo>
                      <a:pt x="0" y="643"/>
                    </a:lnTo>
                    <a:lnTo>
                      <a:pt x="0" y="251"/>
                    </a:lnTo>
                    <a:close/>
                  </a:path>
                </a:pathLst>
              </a:custGeom>
              <a:solidFill>
                <a:srgbClr val="7B52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68" name="Freeform 76"/>
              <p:cNvSpPr>
                <a:spLocks/>
              </p:cNvSpPr>
              <p:nvPr/>
            </p:nvSpPr>
            <p:spPr bwMode="auto">
              <a:xfrm>
                <a:off x="2953" y="1868"/>
                <a:ext cx="324" cy="643"/>
              </a:xfrm>
              <a:custGeom>
                <a:avLst/>
                <a:gdLst>
                  <a:gd name="T0" fmla="*/ 289 w 324"/>
                  <a:gd name="T1" fmla="*/ 0 h 643"/>
                  <a:gd name="T2" fmla="*/ 0 w 324"/>
                  <a:gd name="T3" fmla="*/ 251 h 643"/>
                  <a:gd name="T4" fmla="*/ 0 w 324"/>
                  <a:gd name="T5" fmla="*/ 643 h 643"/>
                  <a:gd name="T6" fmla="*/ 44 w 324"/>
                  <a:gd name="T7" fmla="*/ 643 h 643"/>
                  <a:gd name="T8" fmla="*/ 324 w 324"/>
                  <a:gd name="T9" fmla="*/ 392 h 643"/>
                  <a:gd name="T10" fmla="*/ 324 w 324"/>
                  <a:gd name="T11" fmla="*/ 0 h 643"/>
                  <a:gd name="T12" fmla="*/ 289 w 324"/>
                  <a:gd name="T13" fmla="*/ 0 h 643"/>
                  <a:gd name="T14" fmla="*/ 0 60000 65536"/>
                  <a:gd name="T15" fmla="*/ 0 60000 65536"/>
                  <a:gd name="T16" fmla="*/ 0 60000 65536"/>
                  <a:gd name="T17" fmla="*/ 0 60000 65536"/>
                  <a:gd name="T18" fmla="*/ 0 60000 65536"/>
                  <a:gd name="T19" fmla="*/ 0 60000 65536"/>
                  <a:gd name="T20" fmla="*/ 0 60000 65536"/>
                  <a:gd name="T21" fmla="*/ 0 w 324"/>
                  <a:gd name="T22" fmla="*/ 0 h 643"/>
                  <a:gd name="T23" fmla="*/ 324 w 324"/>
                  <a:gd name="T24" fmla="*/ 643 h 6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4" h="643">
                    <a:moveTo>
                      <a:pt x="289" y="0"/>
                    </a:moveTo>
                    <a:lnTo>
                      <a:pt x="0" y="251"/>
                    </a:lnTo>
                    <a:lnTo>
                      <a:pt x="0" y="643"/>
                    </a:lnTo>
                    <a:lnTo>
                      <a:pt x="44" y="643"/>
                    </a:lnTo>
                    <a:lnTo>
                      <a:pt x="324" y="392"/>
                    </a:lnTo>
                    <a:lnTo>
                      <a:pt x="324" y="0"/>
                    </a:lnTo>
                    <a:lnTo>
                      <a:pt x="289"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69" name="Freeform 77"/>
              <p:cNvSpPr>
                <a:spLocks/>
              </p:cNvSpPr>
              <p:nvPr/>
            </p:nvSpPr>
            <p:spPr bwMode="auto">
              <a:xfrm>
                <a:off x="2953" y="1868"/>
                <a:ext cx="324" cy="251"/>
              </a:xfrm>
              <a:custGeom>
                <a:avLst/>
                <a:gdLst>
                  <a:gd name="T0" fmla="*/ 0 w 324"/>
                  <a:gd name="T1" fmla="*/ 251 h 251"/>
                  <a:gd name="T2" fmla="*/ 44 w 324"/>
                  <a:gd name="T3" fmla="*/ 251 h 251"/>
                  <a:gd name="T4" fmla="*/ 324 w 324"/>
                  <a:gd name="T5" fmla="*/ 0 h 251"/>
                  <a:gd name="T6" fmla="*/ 0 60000 65536"/>
                  <a:gd name="T7" fmla="*/ 0 60000 65536"/>
                  <a:gd name="T8" fmla="*/ 0 60000 65536"/>
                  <a:gd name="T9" fmla="*/ 0 w 324"/>
                  <a:gd name="T10" fmla="*/ 0 h 251"/>
                  <a:gd name="T11" fmla="*/ 324 w 324"/>
                  <a:gd name="T12" fmla="*/ 251 h 251"/>
                </a:gdLst>
                <a:ahLst/>
                <a:cxnLst>
                  <a:cxn ang="T6">
                    <a:pos x="T0" y="T1"/>
                  </a:cxn>
                  <a:cxn ang="T7">
                    <a:pos x="T2" y="T3"/>
                  </a:cxn>
                  <a:cxn ang="T8">
                    <a:pos x="T4" y="T5"/>
                  </a:cxn>
                </a:cxnLst>
                <a:rect l="T9" t="T10" r="T11" b="T12"/>
                <a:pathLst>
                  <a:path w="324" h="251">
                    <a:moveTo>
                      <a:pt x="0" y="251"/>
                    </a:moveTo>
                    <a:lnTo>
                      <a:pt x="44" y="251"/>
                    </a:lnTo>
                    <a:lnTo>
                      <a:pt x="324"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70" name="Line 78"/>
              <p:cNvSpPr>
                <a:spLocks noChangeShapeType="1"/>
              </p:cNvSpPr>
              <p:nvPr/>
            </p:nvSpPr>
            <p:spPr bwMode="auto">
              <a:xfrm>
                <a:off x="2997" y="2119"/>
                <a:ext cx="1" cy="39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17" name="Group 79"/>
            <p:cNvGrpSpPr>
              <a:grpSpLocks/>
            </p:cNvGrpSpPr>
            <p:nvPr/>
          </p:nvGrpSpPr>
          <p:grpSpPr bwMode="auto">
            <a:xfrm>
              <a:off x="3032" y="1994"/>
              <a:ext cx="218" cy="219"/>
              <a:chOff x="3032" y="1994"/>
              <a:chExt cx="218" cy="219"/>
            </a:xfrm>
          </p:grpSpPr>
          <p:sp>
            <p:nvSpPr>
              <p:cNvPr id="110863" name="Freeform 80"/>
              <p:cNvSpPr>
                <a:spLocks/>
              </p:cNvSpPr>
              <p:nvPr/>
            </p:nvSpPr>
            <p:spPr bwMode="auto">
              <a:xfrm>
                <a:off x="3032" y="1994"/>
                <a:ext cx="201" cy="188"/>
              </a:xfrm>
              <a:custGeom>
                <a:avLst/>
                <a:gdLst>
                  <a:gd name="T0" fmla="*/ 9 w 201"/>
                  <a:gd name="T1" fmla="*/ 133 h 188"/>
                  <a:gd name="T2" fmla="*/ 0 w 201"/>
                  <a:gd name="T3" fmla="*/ 156 h 188"/>
                  <a:gd name="T4" fmla="*/ 9 w 201"/>
                  <a:gd name="T5" fmla="*/ 180 h 188"/>
                  <a:gd name="T6" fmla="*/ 17 w 201"/>
                  <a:gd name="T7" fmla="*/ 188 h 188"/>
                  <a:gd name="T8" fmla="*/ 35 w 201"/>
                  <a:gd name="T9" fmla="*/ 188 h 188"/>
                  <a:gd name="T10" fmla="*/ 61 w 201"/>
                  <a:gd name="T11" fmla="*/ 172 h 188"/>
                  <a:gd name="T12" fmla="*/ 183 w 201"/>
                  <a:gd name="T13" fmla="*/ 54 h 188"/>
                  <a:gd name="T14" fmla="*/ 201 w 201"/>
                  <a:gd name="T15" fmla="*/ 31 h 188"/>
                  <a:gd name="T16" fmla="*/ 201 w 201"/>
                  <a:gd name="T17" fmla="*/ 23 h 188"/>
                  <a:gd name="T18" fmla="*/ 192 w 201"/>
                  <a:gd name="T19" fmla="*/ 7 h 188"/>
                  <a:gd name="T20" fmla="*/ 166 w 201"/>
                  <a:gd name="T21" fmla="*/ 0 h 188"/>
                  <a:gd name="T22" fmla="*/ 140 w 201"/>
                  <a:gd name="T23" fmla="*/ 15 h 188"/>
                  <a:gd name="T24" fmla="*/ 9 w 201"/>
                  <a:gd name="T25" fmla="*/ 133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1"/>
                  <a:gd name="T40" fmla="*/ 0 h 188"/>
                  <a:gd name="T41" fmla="*/ 201 w 201"/>
                  <a:gd name="T42" fmla="*/ 188 h 1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1" h="188">
                    <a:moveTo>
                      <a:pt x="9" y="133"/>
                    </a:moveTo>
                    <a:lnTo>
                      <a:pt x="0" y="156"/>
                    </a:lnTo>
                    <a:lnTo>
                      <a:pt x="9" y="180"/>
                    </a:lnTo>
                    <a:lnTo>
                      <a:pt x="17" y="188"/>
                    </a:lnTo>
                    <a:lnTo>
                      <a:pt x="35" y="188"/>
                    </a:lnTo>
                    <a:lnTo>
                      <a:pt x="61" y="172"/>
                    </a:lnTo>
                    <a:lnTo>
                      <a:pt x="183" y="54"/>
                    </a:lnTo>
                    <a:lnTo>
                      <a:pt x="201" y="31"/>
                    </a:lnTo>
                    <a:lnTo>
                      <a:pt x="201" y="23"/>
                    </a:lnTo>
                    <a:lnTo>
                      <a:pt x="192" y="7"/>
                    </a:lnTo>
                    <a:lnTo>
                      <a:pt x="166" y="0"/>
                    </a:lnTo>
                    <a:lnTo>
                      <a:pt x="140" y="15"/>
                    </a:lnTo>
                    <a:lnTo>
                      <a:pt x="9"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64" name="Freeform 81"/>
              <p:cNvSpPr>
                <a:spLocks/>
              </p:cNvSpPr>
              <p:nvPr/>
            </p:nvSpPr>
            <p:spPr bwMode="auto">
              <a:xfrm>
                <a:off x="3032" y="2017"/>
                <a:ext cx="218" cy="196"/>
              </a:xfrm>
              <a:custGeom>
                <a:avLst/>
                <a:gdLst>
                  <a:gd name="T0" fmla="*/ 210 w 218"/>
                  <a:gd name="T1" fmla="*/ 0 h 196"/>
                  <a:gd name="T2" fmla="*/ 218 w 218"/>
                  <a:gd name="T3" fmla="*/ 24 h 196"/>
                  <a:gd name="T4" fmla="*/ 218 w 218"/>
                  <a:gd name="T5" fmla="*/ 63 h 196"/>
                  <a:gd name="T6" fmla="*/ 201 w 218"/>
                  <a:gd name="T7" fmla="*/ 102 h 196"/>
                  <a:gd name="T8" fmla="*/ 166 w 218"/>
                  <a:gd name="T9" fmla="*/ 141 h 196"/>
                  <a:gd name="T10" fmla="*/ 122 w 218"/>
                  <a:gd name="T11" fmla="*/ 172 h 196"/>
                  <a:gd name="T12" fmla="*/ 70 w 218"/>
                  <a:gd name="T13" fmla="*/ 188 h 196"/>
                  <a:gd name="T14" fmla="*/ 35 w 218"/>
                  <a:gd name="T15" fmla="*/ 196 h 196"/>
                  <a:gd name="T16" fmla="*/ 0 w 218"/>
                  <a:gd name="T17" fmla="*/ 180 h 196"/>
                  <a:gd name="T18" fmla="*/ 61 w 218"/>
                  <a:gd name="T19" fmla="*/ 141 h 196"/>
                  <a:gd name="T20" fmla="*/ 113 w 218"/>
                  <a:gd name="T21" fmla="*/ 94 h 196"/>
                  <a:gd name="T22" fmla="*/ 166 w 218"/>
                  <a:gd name="T23" fmla="*/ 47 h 196"/>
                  <a:gd name="T24" fmla="*/ 210 w 218"/>
                  <a:gd name="T25" fmla="*/ 0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8"/>
                  <a:gd name="T40" fmla="*/ 0 h 196"/>
                  <a:gd name="T41" fmla="*/ 218 w 218"/>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8" h="196">
                    <a:moveTo>
                      <a:pt x="210" y="0"/>
                    </a:moveTo>
                    <a:lnTo>
                      <a:pt x="218" y="24"/>
                    </a:lnTo>
                    <a:lnTo>
                      <a:pt x="218" y="63"/>
                    </a:lnTo>
                    <a:lnTo>
                      <a:pt x="201" y="102"/>
                    </a:lnTo>
                    <a:lnTo>
                      <a:pt x="166" y="141"/>
                    </a:lnTo>
                    <a:lnTo>
                      <a:pt x="122" y="172"/>
                    </a:lnTo>
                    <a:lnTo>
                      <a:pt x="70" y="188"/>
                    </a:lnTo>
                    <a:lnTo>
                      <a:pt x="35" y="196"/>
                    </a:lnTo>
                    <a:lnTo>
                      <a:pt x="0" y="180"/>
                    </a:lnTo>
                    <a:lnTo>
                      <a:pt x="61" y="141"/>
                    </a:lnTo>
                    <a:lnTo>
                      <a:pt x="113" y="94"/>
                    </a:lnTo>
                    <a:lnTo>
                      <a:pt x="166" y="47"/>
                    </a:lnTo>
                    <a:lnTo>
                      <a:pt x="210" y="0"/>
                    </a:lnTo>
                    <a:close/>
                  </a:path>
                </a:pathLst>
              </a:custGeom>
              <a:solidFill>
                <a:srgbClr val="785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0618" name="Group 82"/>
            <p:cNvGrpSpPr>
              <a:grpSpLocks/>
            </p:cNvGrpSpPr>
            <p:nvPr/>
          </p:nvGrpSpPr>
          <p:grpSpPr bwMode="auto">
            <a:xfrm>
              <a:off x="3137" y="2487"/>
              <a:ext cx="1381" cy="17"/>
              <a:chOff x="3137" y="2487"/>
              <a:chExt cx="1381" cy="17"/>
            </a:xfrm>
          </p:grpSpPr>
          <p:sp>
            <p:nvSpPr>
              <p:cNvPr id="110861" name="Line 83"/>
              <p:cNvSpPr>
                <a:spLocks noChangeShapeType="1"/>
              </p:cNvSpPr>
              <p:nvPr/>
            </p:nvSpPr>
            <p:spPr bwMode="auto">
              <a:xfrm>
                <a:off x="3137" y="2503"/>
                <a:ext cx="1381"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62" name="Line 84"/>
              <p:cNvSpPr>
                <a:spLocks noChangeShapeType="1"/>
              </p:cNvSpPr>
              <p:nvPr/>
            </p:nvSpPr>
            <p:spPr bwMode="auto">
              <a:xfrm>
                <a:off x="3137" y="2487"/>
                <a:ext cx="1381"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19" name="Group 85"/>
            <p:cNvGrpSpPr>
              <a:grpSpLocks/>
            </p:cNvGrpSpPr>
            <p:nvPr/>
          </p:nvGrpSpPr>
          <p:grpSpPr bwMode="auto">
            <a:xfrm>
              <a:off x="3032" y="2048"/>
              <a:ext cx="402" cy="455"/>
              <a:chOff x="3032" y="2048"/>
              <a:chExt cx="402" cy="455"/>
            </a:xfrm>
          </p:grpSpPr>
          <p:grpSp>
            <p:nvGrpSpPr>
              <p:cNvPr id="110671" name="Group 86"/>
              <p:cNvGrpSpPr>
                <a:grpSpLocks/>
              </p:cNvGrpSpPr>
              <p:nvPr/>
            </p:nvGrpSpPr>
            <p:grpSpPr bwMode="auto">
              <a:xfrm>
                <a:off x="3032" y="2189"/>
                <a:ext cx="402" cy="314"/>
                <a:chOff x="3032" y="2189"/>
                <a:chExt cx="402" cy="314"/>
              </a:xfrm>
            </p:grpSpPr>
            <p:sp>
              <p:nvSpPr>
                <p:cNvPr id="110855" name="Freeform 87"/>
                <p:cNvSpPr>
                  <a:spLocks/>
                </p:cNvSpPr>
                <p:nvPr/>
              </p:nvSpPr>
              <p:spPr bwMode="auto">
                <a:xfrm>
                  <a:off x="3032" y="2189"/>
                  <a:ext cx="402" cy="314"/>
                </a:xfrm>
                <a:custGeom>
                  <a:avLst/>
                  <a:gdLst>
                    <a:gd name="T0" fmla="*/ 271 w 402"/>
                    <a:gd name="T1" fmla="*/ 0 h 314"/>
                    <a:gd name="T2" fmla="*/ 0 w 402"/>
                    <a:gd name="T3" fmla="*/ 243 h 314"/>
                    <a:gd name="T4" fmla="*/ 0 w 402"/>
                    <a:gd name="T5" fmla="*/ 314 h 314"/>
                    <a:gd name="T6" fmla="*/ 140 w 402"/>
                    <a:gd name="T7" fmla="*/ 314 h 314"/>
                    <a:gd name="T8" fmla="*/ 402 w 402"/>
                    <a:gd name="T9" fmla="*/ 79 h 314"/>
                    <a:gd name="T10" fmla="*/ 402 w 402"/>
                    <a:gd name="T11" fmla="*/ 0 h 314"/>
                    <a:gd name="T12" fmla="*/ 271 w 402"/>
                    <a:gd name="T13" fmla="*/ 0 h 314"/>
                    <a:gd name="T14" fmla="*/ 0 60000 65536"/>
                    <a:gd name="T15" fmla="*/ 0 60000 65536"/>
                    <a:gd name="T16" fmla="*/ 0 60000 65536"/>
                    <a:gd name="T17" fmla="*/ 0 60000 65536"/>
                    <a:gd name="T18" fmla="*/ 0 60000 65536"/>
                    <a:gd name="T19" fmla="*/ 0 60000 65536"/>
                    <a:gd name="T20" fmla="*/ 0 60000 65536"/>
                    <a:gd name="T21" fmla="*/ 0 w 402"/>
                    <a:gd name="T22" fmla="*/ 0 h 314"/>
                    <a:gd name="T23" fmla="*/ 402 w 402"/>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 h="314">
                      <a:moveTo>
                        <a:pt x="271" y="0"/>
                      </a:moveTo>
                      <a:lnTo>
                        <a:pt x="0" y="243"/>
                      </a:lnTo>
                      <a:lnTo>
                        <a:pt x="0" y="314"/>
                      </a:lnTo>
                      <a:lnTo>
                        <a:pt x="140" y="314"/>
                      </a:lnTo>
                      <a:lnTo>
                        <a:pt x="402" y="79"/>
                      </a:lnTo>
                      <a:lnTo>
                        <a:pt x="402" y="0"/>
                      </a:lnTo>
                      <a:lnTo>
                        <a:pt x="271"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56" name="Freeform 88"/>
                <p:cNvSpPr>
                  <a:spLocks/>
                </p:cNvSpPr>
                <p:nvPr/>
              </p:nvSpPr>
              <p:spPr bwMode="auto">
                <a:xfrm>
                  <a:off x="3032" y="2189"/>
                  <a:ext cx="402" cy="243"/>
                </a:xfrm>
                <a:custGeom>
                  <a:avLst/>
                  <a:gdLst>
                    <a:gd name="T0" fmla="*/ 0 w 402"/>
                    <a:gd name="T1" fmla="*/ 243 h 243"/>
                    <a:gd name="T2" fmla="*/ 140 w 402"/>
                    <a:gd name="T3" fmla="*/ 243 h 243"/>
                    <a:gd name="T4" fmla="*/ 402 w 402"/>
                    <a:gd name="T5" fmla="*/ 0 h 243"/>
                    <a:gd name="T6" fmla="*/ 271 w 402"/>
                    <a:gd name="T7" fmla="*/ 0 h 243"/>
                    <a:gd name="T8" fmla="*/ 0 w 402"/>
                    <a:gd name="T9" fmla="*/ 243 h 243"/>
                    <a:gd name="T10" fmla="*/ 0 60000 65536"/>
                    <a:gd name="T11" fmla="*/ 0 60000 65536"/>
                    <a:gd name="T12" fmla="*/ 0 60000 65536"/>
                    <a:gd name="T13" fmla="*/ 0 60000 65536"/>
                    <a:gd name="T14" fmla="*/ 0 60000 65536"/>
                    <a:gd name="T15" fmla="*/ 0 w 402"/>
                    <a:gd name="T16" fmla="*/ 0 h 243"/>
                    <a:gd name="T17" fmla="*/ 402 w 402"/>
                    <a:gd name="T18" fmla="*/ 243 h 243"/>
                  </a:gdLst>
                  <a:ahLst/>
                  <a:cxnLst>
                    <a:cxn ang="T10">
                      <a:pos x="T0" y="T1"/>
                    </a:cxn>
                    <a:cxn ang="T11">
                      <a:pos x="T2" y="T3"/>
                    </a:cxn>
                    <a:cxn ang="T12">
                      <a:pos x="T4" y="T5"/>
                    </a:cxn>
                    <a:cxn ang="T13">
                      <a:pos x="T6" y="T7"/>
                    </a:cxn>
                    <a:cxn ang="T14">
                      <a:pos x="T8" y="T9"/>
                    </a:cxn>
                  </a:cxnLst>
                  <a:rect l="T15" t="T16" r="T17" b="T18"/>
                  <a:pathLst>
                    <a:path w="402" h="243">
                      <a:moveTo>
                        <a:pt x="0" y="243"/>
                      </a:moveTo>
                      <a:lnTo>
                        <a:pt x="140" y="243"/>
                      </a:lnTo>
                      <a:lnTo>
                        <a:pt x="402" y="0"/>
                      </a:lnTo>
                      <a:lnTo>
                        <a:pt x="271" y="0"/>
                      </a:lnTo>
                      <a:lnTo>
                        <a:pt x="0" y="243"/>
                      </a:lnTo>
                      <a:close/>
                    </a:path>
                  </a:pathLst>
                </a:custGeom>
                <a:solidFill>
                  <a:srgbClr val="AD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57" name="Freeform 89"/>
                <p:cNvSpPr>
                  <a:spLocks/>
                </p:cNvSpPr>
                <p:nvPr/>
              </p:nvSpPr>
              <p:spPr bwMode="auto">
                <a:xfrm>
                  <a:off x="3172" y="2189"/>
                  <a:ext cx="262" cy="314"/>
                </a:xfrm>
                <a:custGeom>
                  <a:avLst/>
                  <a:gdLst>
                    <a:gd name="T0" fmla="*/ 0 w 262"/>
                    <a:gd name="T1" fmla="*/ 243 h 314"/>
                    <a:gd name="T2" fmla="*/ 262 w 262"/>
                    <a:gd name="T3" fmla="*/ 0 h 314"/>
                    <a:gd name="T4" fmla="*/ 262 w 262"/>
                    <a:gd name="T5" fmla="*/ 79 h 314"/>
                    <a:gd name="T6" fmla="*/ 0 w 262"/>
                    <a:gd name="T7" fmla="*/ 314 h 314"/>
                    <a:gd name="T8" fmla="*/ 0 w 262"/>
                    <a:gd name="T9" fmla="*/ 243 h 314"/>
                    <a:gd name="T10" fmla="*/ 0 60000 65536"/>
                    <a:gd name="T11" fmla="*/ 0 60000 65536"/>
                    <a:gd name="T12" fmla="*/ 0 60000 65536"/>
                    <a:gd name="T13" fmla="*/ 0 60000 65536"/>
                    <a:gd name="T14" fmla="*/ 0 60000 65536"/>
                    <a:gd name="T15" fmla="*/ 0 w 262"/>
                    <a:gd name="T16" fmla="*/ 0 h 314"/>
                    <a:gd name="T17" fmla="*/ 262 w 262"/>
                    <a:gd name="T18" fmla="*/ 314 h 314"/>
                  </a:gdLst>
                  <a:ahLst/>
                  <a:cxnLst>
                    <a:cxn ang="T10">
                      <a:pos x="T0" y="T1"/>
                    </a:cxn>
                    <a:cxn ang="T11">
                      <a:pos x="T2" y="T3"/>
                    </a:cxn>
                    <a:cxn ang="T12">
                      <a:pos x="T4" y="T5"/>
                    </a:cxn>
                    <a:cxn ang="T13">
                      <a:pos x="T6" y="T7"/>
                    </a:cxn>
                    <a:cxn ang="T14">
                      <a:pos x="T8" y="T9"/>
                    </a:cxn>
                  </a:cxnLst>
                  <a:rect l="T15" t="T16" r="T17" b="T18"/>
                  <a:pathLst>
                    <a:path w="262" h="314">
                      <a:moveTo>
                        <a:pt x="0" y="243"/>
                      </a:moveTo>
                      <a:lnTo>
                        <a:pt x="262" y="0"/>
                      </a:lnTo>
                      <a:lnTo>
                        <a:pt x="262" y="79"/>
                      </a:lnTo>
                      <a:lnTo>
                        <a:pt x="0" y="314"/>
                      </a:lnTo>
                      <a:lnTo>
                        <a:pt x="0" y="243"/>
                      </a:lnTo>
                      <a:close/>
                    </a:path>
                  </a:pathLst>
                </a:custGeom>
                <a:solidFill>
                  <a:srgbClr val="7B52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58" name="Freeform 90"/>
                <p:cNvSpPr>
                  <a:spLocks/>
                </p:cNvSpPr>
                <p:nvPr/>
              </p:nvSpPr>
              <p:spPr bwMode="auto">
                <a:xfrm>
                  <a:off x="3032" y="2189"/>
                  <a:ext cx="402" cy="314"/>
                </a:xfrm>
                <a:custGeom>
                  <a:avLst/>
                  <a:gdLst>
                    <a:gd name="T0" fmla="*/ 271 w 402"/>
                    <a:gd name="T1" fmla="*/ 0 h 314"/>
                    <a:gd name="T2" fmla="*/ 0 w 402"/>
                    <a:gd name="T3" fmla="*/ 243 h 314"/>
                    <a:gd name="T4" fmla="*/ 0 w 402"/>
                    <a:gd name="T5" fmla="*/ 314 h 314"/>
                    <a:gd name="T6" fmla="*/ 140 w 402"/>
                    <a:gd name="T7" fmla="*/ 314 h 314"/>
                    <a:gd name="T8" fmla="*/ 402 w 402"/>
                    <a:gd name="T9" fmla="*/ 79 h 314"/>
                    <a:gd name="T10" fmla="*/ 402 w 402"/>
                    <a:gd name="T11" fmla="*/ 0 h 314"/>
                    <a:gd name="T12" fmla="*/ 271 w 402"/>
                    <a:gd name="T13" fmla="*/ 0 h 314"/>
                    <a:gd name="T14" fmla="*/ 0 60000 65536"/>
                    <a:gd name="T15" fmla="*/ 0 60000 65536"/>
                    <a:gd name="T16" fmla="*/ 0 60000 65536"/>
                    <a:gd name="T17" fmla="*/ 0 60000 65536"/>
                    <a:gd name="T18" fmla="*/ 0 60000 65536"/>
                    <a:gd name="T19" fmla="*/ 0 60000 65536"/>
                    <a:gd name="T20" fmla="*/ 0 60000 65536"/>
                    <a:gd name="T21" fmla="*/ 0 w 402"/>
                    <a:gd name="T22" fmla="*/ 0 h 314"/>
                    <a:gd name="T23" fmla="*/ 402 w 402"/>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 h="314">
                      <a:moveTo>
                        <a:pt x="271" y="0"/>
                      </a:moveTo>
                      <a:lnTo>
                        <a:pt x="0" y="243"/>
                      </a:lnTo>
                      <a:lnTo>
                        <a:pt x="0" y="314"/>
                      </a:lnTo>
                      <a:lnTo>
                        <a:pt x="140" y="314"/>
                      </a:lnTo>
                      <a:lnTo>
                        <a:pt x="402" y="79"/>
                      </a:lnTo>
                      <a:lnTo>
                        <a:pt x="402" y="0"/>
                      </a:lnTo>
                      <a:lnTo>
                        <a:pt x="271"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59" name="Freeform 91"/>
                <p:cNvSpPr>
                  <a:spLocks/>
                </p:cNvSpPr>
                <p:nvPr/>
              </p:nvSpPr>
              <p:spPr bwMode="auto">
                <a:xfrm>
                  <a:off x="3032" y="2189"/>
                  <a:ext cx="402" cy="243"/>
                </a:xfrm>
                <a:custGeom>
                  <a:avLst/>
                  <a:gdLst>
                    <a:gd name="T0" fmla="*/ 0 w 402"/>
                    <a:gd name="T1" fmla="*/ 243 h 243"/>
                    <a:gd name="T2" fmla="*/ 140 w 402"/>
                    <a:gd name="T3" fmla="*/ 243 h 243"/>
                    <a:gd name="T4" fmla="*/ 402 w 402"/>
                    <a:gd name="T5" fmla="*/ 0 h 243"/>
                    <a:gd name="T6" fmla="*/ 0 60000 65536"/>
                    <a:gd name="T7" fmla="*/ 0 60000 65536"/>
                    <a:gd name="T8" fmla="*/ 0 60000 65536"/>
                    <a:gd name="T9" fmla="*/ 0 w 402"/>
                    <a:gd name="T10" fmla="*/ 0 h 243"/>
                    <a:gd name="T11" fmla="*/ 402 w 402"/>
                    <a:gd name="T12" fmla="*/ 243 h 243"/>
                  </a:gdLst>
                  <a:ahLst/>
                  <a:cxnLst>
                    <a:cxn ang="T6">
                      <a:pos x="T0" y="T1"/>
                    </a:cxn>
                    <a:cxn ang="T7">
                      <a:pos x="T2" y="T3"/>
                    </a:cxn>
                    <a:cxn ang="T8">
                      <a:pos x="T4" y="T5"/>
                    </a:cxn>
                  </a:cxnLst>
                  <a:rect l="T9" t="T10" r="T11" b="T12"/>
                  <a:pathLst>
                    <a:path w="402" h="243">
                      <a:moveTo>
                        <a:pt x="0" y="243"/>
                      </a:moveTo>
                      <a:lnTo>
                        <a:pt x="140" y="243"/>
                      </a:lnTo>
                      <a:lnTo>
                        <a:pt x="402"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60" name="Line 92"/>
                <p:cNvSpPr>
                  <a:spLocks noChangeShapeType="1"/>
                </p:cNvSpPr>
                <p:nvPr/>
              </p:nvSpPr>
              <p:spPr bwMode="auto">
                <a:xfrm>
                  <a:off x="3172" y="2432"/>
                  <a:ext cx="1" cy="7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672" name="Group 93"/>
              <p:cNvGrpSpPr>
                <a:grpSpLocks/>
              </p:cNvGrpSpPr>
              <p:nvPr/>
            </p:nvGrpSpPr>
            <p:grpSpPr bwMode="auto">
              <a:xfrm>
                <a:off x="3277" y="2048"/>
                <a:ext cx="87" cy="212"/>
                <a:chOff x="3277" y="2048"/>
                <a:chExt cx="87" cy="212"/>
              </a:xfrm>
            </p:grpSpPr>
            <p:grpSp>
              <p:nvGrpSpPr>
                <p:cNvPr id="110795" name="Group 94"/>
                <p:cNvGrpSpPr>
                  <a:grpSpLocks/>
                </p:cNvGrpSpPr>
                <p:nvPr/>
              </p:nvGrpSpPr>
              <p:grpSpPr bwMode="auto">
                <a:xfrm>
                  <a:off x="3277" y="2189"/>
                  <a:ext cx="87" cy="71"/>
                  <a:chOff x="3277" y="2189"/>
                  <a:chExt cx="87" cy="71"/>
                </a:xfrm>
              </p:grpSpPr>
              <p:grpSp>
                <p:nvGrpSpPr>
                  <p:cNvPr id="110834" name="Group 95"/>
                  <p:cNvGrpSpPr>
                    <a:grpSpLocks/>
                  </p:cNvGrpSpPr>
                  <p:nvPr/>
                </p:nvGrpSpPr>
                <p:grpSpPr bwMode="auto">
                  <a:xfrm>
                    <a:off x="3277" y="2189"/>
                    <a:ext cx="87" cy="71"/>
                    <a:chOff x="3277" y="2189"/>
                    <a:chExt cx="87" cy="71"/>
                  </a:xfrm>
                </p:grpSpPr>
                <p:sp>
                  <p:nvSpPr>
                    <p:cNvPr id="110837" name="Rectangle 96"/>
                    <p:cNvSpPr>
                      <a:spLocks noChangeArrowheads="1"/>
                    </p:cNvSpPr>
                    <p:nvPr/>
                  </p:nvSpPr>
                  <p:spPr bwMode="auto">
                    <a:xfrm>
                      <a:off x="3277" y="2189"/>
                      <a:ext cx="8" cy="71"/>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38" name="Rectangle 97"/>
                    <p:cNvSpPr>
                      <a:spLocks noChangeArrowheads="1"/>
                    </p:cNvSpPr>
                    <p:nvPr/>
                  </p:nvSpPr>
                  <p:spPr bwMode="auto">
                    <a:xfrm>
                      <a:off x="3285" y="2189"/>
                      <a:ext cx="9" cy="71"/>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39" name="Rectangle 98"/>
                    <p:cNvSpPr>
                      <a:spLocks noChangeArrowheads="1"/>
                    </p:cNvSpPr>
                    <p:nvPr/>
                  </p:nvSpPr>
                  <p:spPr bwMode="auto">
                    <a:xfrm>
                      <a:off x="3294" y="2189"/>
                      <a:ext cx="18" cy="71"/>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0" name="Rectangle 99"/>
                    <p:cNvSpPr>
                      <a:spLocks noChangeArrowheads="1"/>
                    </p:cNvSpPr>
                    <p:nvPr/>
                  </p:nvSpPr>
                  <p:spPr bwMode="auto">
                    <a:xfrm>
                      <a:off x="3312" y="2189"/>
                      <a:ext cx="8" cy="7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1" name="Rectangle 100"/>
                    <p:cNvSpPr>
                      <a:spLocks noChangeArrowheads="1"/>
                    </p:cNvSpPr>
                    <p:nvPr/>
                  </p:nvSpPr>
                  <p:spPr bwMode="auto">
                    <a:xfrm>
                      <a:off x="3320" y="2189"/>
                      <a:ext cx="9" cy="7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2" name="Rectangle 101"/>
                    <p:cNvSpPr>
                      <a:spLocks noChangeArrowheads="1"/>
                    </p:cNvSpPr>
                    <p:nvPr/>
                  </p:nvSpPr>
                  <p:spPr bwMode="auto">
                    <a:xfrm>
                      <a:off x="3329" y="2189"/>
                      <a:ext cx="9" cy="71"/>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3" name="Rectangle 102"/>
                    <p:cNvSpPr>
                      <a:spLocks noChangeArrowheads="1"/>
                    </p:cNvSpPr>
                    <p:nvPr/>
                  </p:nvSpPr>
                  <p:spPr bwMode="auto">
                    <a:xfrm>
                      <a:off x="3338" y="2189"/>
                      <a:ext cx="17" cy="71"/>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4" name="Rectangle 103"/>
                    <p:cNvSpPr>
                      <a:spLocks noChangeArrowheads="1"/>
                    </p:cNvSpPr>
                    <p:nvPr/>
                  </p:nvSpPr>
                  <p:spPr bwMode="auto">
                    <a:xfrm>
                      <a:off x="3355" y="2189"/>
                      <a:ext cx="9" cy="71"/>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5" name="Freeform 104"/>
                    <p:cNvSpPr>
                      <a:spLocks/>
                    </p:cNvSpPr>
                    <p:nvPr/>
                  </p:nvSpPr>
                  <p:spPr bwMode="auto">
                    <a:xfrm>
                      <a:off x="3277" y="2189"/>
                      <a:ext cx="70" cy="55"/>
                    </a:xfrm>
                    <a:custGeom>
                      <a:avLst/>
                      <a:gdLst>
                        <a:gd name="T0" fmla="*/ 35 w 70"/>
                        <a:gd name="T1" fmla="*/ 0 h 55"/>
                        <a:gd name="T2" fmla="*/ 8 w 70"/>
                        <a:gd name="T3" fmla="*/ 0 h 55"/>
                        <a:gd name="T4" fmla="*/ 0 w 70"/>
                        <a:gd name="T5" fmla="*/ 8 h 55"/>
                        <a:gd name="T6" fmla="*/ 0 w 70"/>
                        <a:gd name="T7" fmla="*/ 47 h 55"/>
                        <a:gd name="T8" fmla="*/ 8 w 70"/>
                        <a:gd name="T9" fmla="*/ 55 h 55"/>
                        <a:gd name="T10" fmla="*/ 35 w 70"/>
                        <a:gd name="T11" fmla="*/ 55 h 55"/>
                        <a:gd name="T12" fmla="*/ 61 w 70"/>
                        <a:gd name="T13" fmla="*/ 55 h 55"/>
                        <a:gd name="T14" fmla="*/ 70 w 70"/>
                        <a:gd name="T15" fmla="*/ 47 h 55"/>
                        <a:gd name="T16" fmla="*/ 70 w 70"/>
                        <a:gd name="T17" fmla="*/ 8 h 55"/>
                        <a:gd name="T18" fmla="*/ 61 w 70"/>
                        <a:gd name="T19" fmla="*/ 0 h 55"/>
                        <a:gd name="T20" fmla="*/ 35 w 7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5"/>
                        <a:gd name="T35" fmla="*/ 70 w 7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5">
                          <a:moveTo>
                            <a:pt x="35" y="0"/>
                          </a:moveTo>
                          <a:lnTo>
                            <a:pt x="8" y="0"/>
                          </a:lnTo>
                          <a:lnTo>
                            <a:pt x="0" y="8"/>
                          </a:lnTo>
                          <a:lnTo>
                            <a:pt x="0" y="47"/>
                          </a:lnTo>
                          <a:lnTo>
                            <a:pt x="8" y="55"/>
                          </a:lnTo>
                          <a:lnTo>
                            <a:pt x="35" y="55"/>
                          </a:lnTo>
                          <a:lnTo>
                            <a:pt x="61" y="55"/>
                          </a:lnTo>
                          <a:lnTo>
                            <a:pt x="70" y="47"/>
                          </a:lnTo>
                          <a:lnTo>
                            <a:pt x="70" y="8"/>
                          </a:lnTo>
                          <a:lnTo>
                            <a:pt x="61" y="0"/>
                          </a:lnTo>
                          <a:lnTo>
                            <a:pt x="35" y="0"/>
                          </a:lnTo>
                          <a:close/>
                        </a:path>
                      </a:pathLst>
                    </a:custGeom>
                    <a:solidFill>
                      <a:srgbClr val="3E3E3E"/>
                    </a:solidFill>
                    <a:ln w="0">
                      <a:solidFill>
                        <a:srgbClr val="FFFFFF"/>
                      </a:solidFill>
                      <a:prstDash val="solid"/>
                      <a:round/>
                      <a:headEnd/>
                      <a:tailEnd/>
                    </a:ln>
                  </p:spPr>
                  <p:txBody>
                    <a:bodyPr/>
                    <a:lstStyle/>
                    <a:p>
                      <a:endParaRPr lang="en-US"/>
                    </a:p>
                  </p:txBody>
                </p:sp>
                <p:sp>
                  <p:nvSpPr>
                    <p:cNvPr id="110846" name="Freeform 105"/>
                    <p:cNvSpPr>
                      <a:spLocks/>
                    </p:cNvSpPr>
                    <p:nvPr/>
                  </p:nvSpPr>
                  <p:spPr bwMode="auto">
                    <a:xfrm>
                      <a:off x="3277" y="2189"/>
                      <a:ext cx="70" cy="55"/>
                    </a:xfrm>
                    <a:custGeom>
                      <a:avLst/>
                      <a:gdLst>
                        <a:gd name="T0" fmla="*/ 35 w 70"/>
                        <a:gd name="T1" fmla="*/ 0 h 55"/>
                        <a:gd name="T2" fmla="*/ 8 w 70"/>
                        <a:gd name="T3" fmla="*/ 0 h 55"/>
                        <a:gd name="T4" fmla="*/ 0 w 70"/>
                        <a:gd name="T5" fmla="*/ 8 h 55"/>
                        <a:gd name="T6" fmla="*/ 0 w 70"/>
                        <a:gd name="T7" fmla="*/ 47 h 55"/>
                        <a:gd name="T8" fmla="*/ 8 w 70"/>
                        <a:gd name="T9" fmla="*/ 55 h 55"/>
                        <a:gd name="T10" fmla="*/ 35 w 70"/>
                        <a:gd name="T11" fmla="*/ 55 h 55"/>
                        <a:gd name="T12" fmla="*/ 61 w 70"/>
                        <a:gd name="T13" fmla="*/ 55 h 55"/>
                        <a:gd name="T14" fmla="*/ 70 w 70"/>
                        <a:gd name="T15" fmla="*/ 47 h 55"/>
                        <a:gd name="T16" fmla="*/ 70 w 70"/>
                        <a:gd name="T17" fmla="*/ 8 h 55"/>
                        <a:gd name="T18" fmla="*/ 61 w 70"/>
                        <a:gd name="T19" fmla="*/ 0 h 55"/>
                        <a:gd name="T20" fmla="*/ 35 w 7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5"/>
                        <a:gd name="T35" fmla="*/ 70 w 7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5">
                          <a:moveTo>
                            <a:pt x="35" y="0"/>
                          </a:moveTo>
                          <a:lnTo>
                            <a:pt x="8" y="0"/>
                          </a:lnTo>
                          <a:lnTo>
                            <a:pt x="0" y="8"/>
                          </a:lnTo>
                          <a:lnTo>
                            <a:pt x="0" y="47"/>
                          </a:lnTo>
                          <a:lnTo>
                            <a:pt x="8" y="55"/>
                          </a:lnTo>
                          <a:lnTo>
                            <a:pt x="35" y="55"/>
                          </a:lnTo>
                          <a:lnTo>
                            <a:pt x="61" y="55"/>
                          </a:lnTo>
                          <a:lnTo>
                            <a:pt x="70" y="47"/>
                          </a:lnTo>
                          <a:lnTo>
                            <a:pt x="70" y="8"/>
                          </a:lnTo>
                          <a:lnTo>
                            <a:pt x="61" y="0"/>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47" name="Rectangle 106"/>
                    <p:cNvSpPr>
                      <a:spLocks noChangeArrowheads="1"/>
                    </p:cNvSpPr>
                    <p:nvPr/>
                  </p:nvSpPr>
                  <p:spPr bwMode="auto">
                    <a:xfrm>
                      <a:off x="3277" y="2189"/>
                      <a:ext cx="8" cy="71"/>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8" name="Rectangle 107"/>
                    <p:cNvSpPr>
                      <a:spLocks noChangeArrowheads="1"/>
                    </p:cNvSpPr>
                    <p:nvPr/>
                  </p:nvSpPr>
                  <p:spPr bwMode="auto">
                    <a:xfrm>
                      <a:off x="3285" y="2189"/>
                      <a:ext cx="9" cy="71"/>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49" name="Rectangle 108"/>
                    <p:cNvSpPr>
                      <a:spLocks noChangeArrowheads="1"/>
                    </p:cNvSpPr>
                    <p:nvPr/>
                  </p:nvSpPr>
                  <p:spPr bwMode="auto">
                    <a:xfrm>
                      <a:off x="3294" y="2189"/>
                      <a:ext cx="18" cy="71"/>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50" name="Rectangle 109"/>
                    <p:cNvSpPr>
                      <a:spLocks noChangeArrowheads="1"/>
                    </p:cNvSpPr>
                    <p:nvPr/>
                  </p:nvSpPr>
                  <p:spPr bwMode="auto">
                    <a:xfrm>
                      <a:off x="3312" y="2189"/>
                      <a:ext cx="8" cy="7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51" name="Rectangle 110"/>
                    <p:cNvSpPr>
                      <a:spLocks noChangeArrowheads="1"/>
                    </p:cNvSpPr>
                    <p:nvPr/>
                  </p:nvSpPr>
                  <p:spPr bwMode="auto">
                    <a:xfrm>
                      <a:off x="3320" y="2189"/>
                      <a:ext cx="9" cy="7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52" name="Rectangle 111"/>
                    <p:cNvSpPr>
                      <a:spLocks noChangeArrowheads="1"/>
                    </p:cNvSpPr>
                    <p:nvPr/>
                  </p:nvSpPr>
                  <p:spPr bwMode="auto">
                    <a:xfrm>
                      <a:off x="3329" y="2189"/>
                      <a:ext cx="9" cy="71"/>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53" name="Rectangle 112"/>
                    <p:cNvSpPr>
                      <a:spLocks noChangeArrowheads="1"/>
                    </p:cNvSpPr>
                    <p:nvPr/>
                  </p:nvSpPr>
                  <p:spPr bwMode="auto">
                    <a:xfrm>
                      <a:off x="3338" y="2189"/>
                      <a:ext cx="17" cy="71"/>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54" name="Rectangle 113"/>
                    <p:cNvSpPr>
                      <a:spLocks noChangeArrowheads="1"/>
                    </p:cNvSpPr>
                    <p:nvPr/>
                  </p:nvSpPr>
                  <p:spPr bwMode="auto">
                    <a:xfrm>
                      <a:off x="3355" y="2189"/>
                      <a:ext cx="9" cy="71"/>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835" name="Freeform 114"/>
                  <p:cNvSpPr>
                    <a:spLocks/>
                  </p:cNvSpPr>
                  <p:nvPr/>
                </p:nvSpPr>
                <p:spPr bwMode="auto">
                  <a:xfrm>
                    <a:off x="3277" y="2189"/>
                    <a:ext cx="70" cy="55"/>
                  </a:xfrm>
                  <a:custGeom>
                    <a:avLst/>
                    <a:gdLst>
                      <a:gd name="T0" fmla="*/ 35 w 70"/>
                      <a:gd name="T1" fmla="*/ 0 h 55"/>
                      <a:gd name="T2" fmla="*/ 8 w 70"/>
                      <a:gd name="T3" fmla="*/ 0 h 55"/>
                      <a:gd name="T4" fmla="*/ 0 w 70"/>
                      <a:gd name="T5" fmla="*/ 8 h 55"/>
                      <a:gd name="T6" fmla="*/ 0 w 70"/>
                      <a:gd name="T7" fmla="*/ 47 h 55"/>
                      <a:gd name="T8" fmla="*/ 8 w 70"/>
                      <a:gd name="T9" fmla="*/ 55 h 55"/>
                      <a:gd name="T10" fmla="*/ 35 w 70"/>
                      <a:gd name="T11" fmla="*/ 55 h 55"/>
                      <a:gd name="T12" fmla="*/ 61 w 70"/>
                      <a:gd name="T13" fmla="*/ 55 h 55"/>
                      <a:gd name="T14" fmla="*/ 70 w 70"/>
                      <a:gd name="T15" fmla="*/ 47 h 55"/>
                      <a:gd name="T16" fmla="*/ 70 w 70"/>
                      <a:gd name="T17" fmla="*/ 8 h 55"/>
                      <a:gd name="T18" fmla="*/ 61 w 70"/>
                      <a:gd name="T19" fmla="*/ 0 h 55"/>
                      <a:gd name="T20" fmla="*/ 35 w 7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5"/>
                      <a:gd name="T35" fmla="*/ 70 w 7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5">
                        <a:moveTo>
                          <a:pt x="35" y="0"/>
                        </a:moveTo>
                        <a:lnTo>
                          <a:pt x="8" y="0"/>
                        </a:lnTo>
                        <a:lnTo>
                          <a:pt x="0" y="8"/>
                        </a:lnTo>
                        <a:lnTo>
                          <a:pt x="0" y="47"/>
                        </a:lnTo>
                        <a:lnTo>
                          <a:pt x="8" y="55"/>
                        </a:lnTo>
                        <a:lnTo>
                          <a:pt x="35" y="55"/>
                        </a:lnTo>
                        <a:lnTo>
                          <a:pt x="61" y="55"/>
                        </a:lnTo>
                        <a:lnTo>
                          <a:pt x="70" y="47"/>
                        </a:lnTo>
                        <a:lnTo>
                          <a:pt x="70" y="8"/>
                        </a:lnTo>
                        <a:lnTo>
                          <a:pt x="61" y="0"/>
                        </a:lnTo>
                        <a:lnTo>
                          <a:pt x="35"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36" name="Freeform 115"/>
                  <p:cNvSpPr>
                    <a:spLocks/>
                  </p:cNvSpPr>
                  <p:nvPr/>
                </p:nvSpPr>
                <p:spPr bwMode="auto">
                  <a:xfrm>
                    <a:off x="3277" y="2197"/>
                    <a:ext cx="70" cy="8"/>
                  </a:xfrm>
                  <a:custGeom>
                    <a:avLst/>
                    <a:gdLst>
                      <a:gd name="T0" fmla="*/ 0 w 70"/>
                      <a:gd name="T1" fmla="*/ 0 h 8"/>
                      <a:gd name="T2" fmla="*/ 8 w 70"/>
                      <a:gd name="T3" fmla="*/ 8 h 8"/>
                      <a:gd name="T4" fmla="*/ 35 w 70"/>
                      <a:gd name="T5" fmla="*/ 8 h 8"/>
                      <a:gd name="T6" fmla="*/ 61 w 70"/>
                      <a:gd name="T7" fmla="*/ 8 h 8"/>
                      <a:gd name="T8" fmla="*/ 70 w 70"/>
                      <a:gd name="T9" fmla="*/ 0 h 8"/>
                      <a:gd name="T10" fmla="*/ 0 60000 65536"/>
                      <a:gd name="T11" fmla="*/ 0 60000 65536"/>
                      <a:gd name="T12" fmla="*/ 0 60000 65536"/>
                      <a:gd name="T13" fmla="*/ 0 60000 65536"/>
                      <a:gd name="T14" fmla="*/ 0 60000 65536"/>
                      <a:gd name="T15" fmla="*/ 0 w 70"/>
                      <a:gd name="T16" fmla="*/ 0 h 8"/>
                      <a:gd name="T17" fmla="*/ 70 w 70"/>
                      <a:gd name="T18" fmla="*/ 8 h 8"/>
                    </a:gdLst>
                    <a:ahLst/>
                    <a:cxnLst>
                      <a:cxn ang="T10">
                        <a:pos x="T0" y="T1"/>
                      </a:cxn>
                      <a:cxn ang="T11">
                        <a:pos x="T2" y="T3"/>
                      </a:cxn>
                      <a:cxn ang="T12">
                        <a:pos x="T4" y="T5"/>
                      </a:cxn>
                      <a:cxn ang="T13">
                        <a:pos x="T6" y="T7"/>
                      </a:cxn>
                      <a:cxn ang="T14">
                        <a:pos x="T8" y="T9"/>
                      </a:cxn>
                    </a:cxnLst>
                    <a:rect l="T15" t="T16" r="T17" b="T18"/>
                    <a:pathLst>
                      <a:path w="70" h="8">
                        <a:moveTo>
                          <a:pt x="0" y="0"/>
                        </a:moveTo>
                        <a:lnTo>
                          <a:pt x="8" y="8"/>
                        </a:lnTo>
                        <a:lnTo>
                          <a:pt x="35" y="8"/>
                        </a:lnTo>
                        <a:lnTo>
                          <a:pt x="61" y="8"/>
                        </a:lnTo>
                        <a:lnTo>
                          <a:pt x="70"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796" name="Group 116"/>
                <p:cNvGrpSpPr>
                  <a:grpSpLocks/>
                </p:cNvGrpSpPr>
                <p:nvPr/>
              </p:nvGrpSpPr>
              <p:grpSpPr bwMode="auto">
                <a:xfrm>
                  <a:off x="3277" y="2095"/>
                  <a:ext cx="78" cy="141"/>
                  <a:chOff x="3277" y="2095"/>
                  <a:chExt cx="78" cy="141"/>
                </a:xfrm>
              </p:grpSpPr>
              <p:grpSp>
                <p:nvGrpSpPr>
                  <p:cNvPr id="110826" name="Group 117"/>
                  <p:cNvGrpSpPr>
                    <a:grpSpLocks/>
                  </p:cNvGrpSpPr>
                  <p:nvPr/>
                </p:nvGrpSpPr>
                <p:grpSpPr bwMode="auto">
                  <a:xfrm>
                    <a:off x="3277" y="2095"/>
                    <a:ext cx="70" cy="134"/>
                    <a:chOff x="3277" y="2095"/>
                    <a:chExt cx="70" cy="134"/>
                  </a:xfrm>
                </p:grpSpPr>
                <p:sp>
                  <p:nvSpPr>
                    <p:cNvPr id="110828" name="Rectangle 118"/>
                    <p:cNvSpPr>
                      <a:spLocks noChangeArrowheads="1"/>
                    </p:cNvSpPr>
                    <p:nvPr/>
                  </p:nvSpPr>
                  <p:spPr bwMode="auto">
                    <a:xfrm>
                      <a:off x="3277" y="2095"/>
                      <a:ext cx="8" cy="134"/>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29" name="Rectangle 119"/>
                    <p:cNvSpPr>
                      <a:spLocks noChangeArrowheads="1"/>
                    </p:cNvSpPr>
                    <p:nvPr/>
                  </p:nvSpPr>
                  <p:spPr bwMode="auto">
                    <a:xfrm>
                      <a:off x="3285" y="2095"/>
                      <a:ext cx="18" cy="13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30" name="Rectangle 120"/>
                    <p:cNvSpPr>
                      <a:spLocks noChangeArrowheads="1"/>
                    </p:cNvSpPr>
                    <p:nvPr/>
                  </p:nvSpPr>
                  <p:spPr bwMode="auto">
                    <a:xfrm>
                      <a:off x="3303" y="2095"/>
                      <a:ext cx="9" cy="134"/>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31" name="Rectangle 121"/>
                    <p:cNvSpPr>
                      <a:spLocks noChangeArrowheads="1"/>
                    </p:cNvSpPr>
                    <p:nvPr/>
                  </p:nvSpPr>
                  <p:spPr bwMode="auto">
                    <a:xfrm>
                      <a:off x="3312" y="2095"/>
                      <a:ext cx="8" cy="134"/>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32" name="Rectangle 122"/>
                    <p:cNvSpPr>
                      <a:spLocks noChangeArrowheads="1"/>
                    </p:cNvSpPr>
                    <p:nvPr/>
                  </p:nvSpPr>
                  <p:spPr bwMode="auto">
                    <a:xfrm>
                      <a:off x="3320" y="2095"/>
                      <a:ext cx="18" cy="13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33" name="Rectangle 123"/>
                    <p:cNvSpPr>
                      <a:spLocks noChangeArrowheads="1"/>
                    </p:cNvSpPr>
                    <p:nvPr/>
                  </p:nvSpPr>
                  <p:spPr bwMode="auto">
                    <a:xfrm>
                      <a:off x="3338" y="2095"/>
                      <a:ext cx="9" cy="134"/>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827" name="Rectangle 124"/>
                  <p:cNvSpPr>
                    <a:spLocks noChangeArrowheads="1"/>
                  </p:cNvSpPr>
                  <p:nvPr/>
                </p:nvSpPr>
                <p:spPr bwMode="auto">
                  <a:xfrm>
                    <a:off x="3277" y="2095"/>
                    <a:ext cx="78" cy="141"/>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10797" name="Group 125"/>
                <p:cNvGrpSpPr>
                  <a:grpSpLocks/>
                </p:cNvGrpSpPr>
                <p:nvPr/>
              </p:nvGrpSpPr>
              <p:grpSpPr bwMode="auto">
                <a:xfrm>
                  <a:off x="3277" y="2048"/>
                  <a:ext cx="87" cy="79"/>
                  <a:chOff x="3277" y="2048"/>
                  <a:chExt cx="87" cy="79"/>
                </a:xfrm>
              </p:grpSpPr>
              <p:grpSp>
                <p:nvGrpSpPr>
                  <p:cNvPr id="110805" name="Group 126"/>
                  <p:cNvGrpSpPr>
                    <a:grpSpLocks/>
                  </p:cNvGrpSpPr>
                  <p:nvPr/>
                </p:nvGrpSpPr>
                <p:grpSpPr bwMode="auto">
                  <a:xfrm>
                    <a:off x="3277" y="2048"/>
                    <a:ext cx="87" cy="79"/>
                    <a:chOff x="3277" y="2048"/>
                    <a:chExt cx="87" cy="79"/>
                  </a:xfrm>
                </p:grpSpPr>
                <p:sp>
                  <p:nvSpPr>
                    <p:cNvPr id="110808" name="Rectangle 127"/>
                    <p:cNvSpPr>
                      <a:spLocks noChangeArrowheads="1"/>
                    </p:cNvSpPr>
                    <p:nvPr/>
                  </p:nvSpPr>
                  <p:spPr bwMode="auto">
                    <a:xfrm>
                      <a:off x="3277" y="2048"/>
                      <a:ext cx="8" cy="79"/>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09" name="Rectangle 128"/>
                    <p:cNvSpPr>
                      <a:spLocks noChangeArrowheads="1"/>
                    </p:cNvSpPr>
                    <p:nvPr/>
                  </p:nvSpPr>
                  <p:spPr bwMode="auto">
                    <a:xfrm>
                      <a:off x="3285" y="2048"/>
                      <a:ext cx="9" cy="79"/>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0" name="Rectangle 129"/>
                    <p:cNvSpPr>
                      <a:spLocks noChangeArrowheads="1"/>
                    </p:cNvSpPr>
                    <p:nvPr/>
                  </p:nvSpPr>
                  <p:spPr bwMode="auto">
                    <a:xfrm>
                      <a:off x="3294" y="2048"/>
                      <a:ext cx="18" cy="79"/>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1" name="Rectangle 130"/>
                    <p:cNvSpPr>
                      <a:spLocks noChangeArrowheads="1"/>
                    </p:cNvSpPr>
                    <p:nvPr/>
                  </p:nvSpPr>
                  <p:spPr bwMode="auto">
                    <a:xfrm>
                      <a:off x="3312" y="2048"/>
                      <a:ext cx="8" cy="7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2" name="Rectangle 131"/>
                    <p:cNvSpPr>
                      <a:spLocks noChangeArrowheads="1"/>
                    </p:cNvSpPr>
                    <p:nvPr/>
                  </p:nvSpPr>
                  <p:spPr bwMode="auto">
                    <a:xfrm>
                      <a:off x="3320" y="2048"/>
                      <a:ext cx="9" cy="7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3" name="Rectangle 132"/>
                    <p:cNvSpPr>
                      <a:spLocks noChangeArrowheads="1"/>
                    </p:cNvSpPr>
                    <p:nvPr/>
                  </p:nvSpPr>
                  <p:spPr bwMode="auto">
                    <a:xfrm>
                      <a:off x="3329" y="2048"/>
                      <a:ext cx="9" cy="79"/>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4" name="Rectangle 133"/>
                    <p:cNvSpPr>
                      <a:spLocks noChangeArrowheads="1"/>
                    </p:cNvSpPr>
                    <p:nvPr/>
                  </p:nvSpPr>
                  <p:spPr bwMode="auto">
                    <a:xfrm>
                      <a:off x="3338" y="2048"/>
                      <a:ext cx="17" cy="79"/>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5" name="Rectangle 134"/>
                    <p:cNvSpPr>
                      <a:spLocks noChangeArrowheads="1"/>
                    </p:cNvSpPr>
                    <p:nvPr/>
                  </p:nvSpPr>
                  <p:spPr bwMode="auto">
                    <a:xfrm>
                      <a:off x="3355" y="2048"/>
                      <a:ext cx="9" cy="79"/>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6" name="Freeform 135"/>
                    <p:cNvSpPr>
                      <a:spLocks/>
                    </p:cNvSpPr>
                    <p:nvPr/>
                  </p:nvSpPr>
                  <p:spPr bwMode="auto">
                    <a:xfrm>
                      <a:off x="3277" y="2048"/>
                      <a:ext cx="70" cy="63"/>
                    </a:xfrm>
                    <a:custGeom>
                      <a:avLst/>
                      <a:gdLst>
                        <a:gd name="T0" fmla="*/ 35 w 70"/>
                        <a:gd name="T1" fmla="*/ 0 h 63"/>
                        <a:gd name="T2" fmla="*/ 8 w 70"/>
                        <a:gd name="T3" fmla="*/ 8 h 63"/>
                        <a:gd name="T4" fmla="*/ 0 w 70"/>
                        <a:gd name="T5" fmla="*/ 8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8 h 63"/>
                        <a:gd name="T18" fmla="*/ 61 w 70"/>
                        <a:gd name="T19" fmla="*/ 8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8"/>
                          </a:lnTo>
                          <a:lnTo>
                            <a:pt x="0" y="8"/>
                          </a:lnTo>
                          <a:lnTo>
                            <a:pt x="0" y="55"/>
                          </a:lnTo>
                          <a:lnTo>
                            <a:pt x="8" y="63"/>
                          </a:lnTo>
                          <a:lnTo>
                            <a:pt x="35" y="63"/>
                          </a:lnTo>
                          <a:lnTo>
                            <a:pt x="61" y="63"/>
                          </a:lnTo>
                          <a:lnTo>
                            <a:pt x="70" y="55"/>
                          </a:lnTo>
                          <a:lnTo>
                            <a:pt x="70" y="8"/>
                          </a:lnTo>
                          <a:lnTo>
                            <a:pt x="61" y="8"/>
                          </a:lnTo>
                          <a:lnTo>
                            <a:pt x="35" y="0"/>
                          </a:lnTo>
                          <a:close/>
                        </a:path>
                      </a:pathLst>
                    </a:custGeom>
                    <a:solidFill>
                      <a:srgbClr val="3E3E3E"/>
                    </a:solidFill>
                    <a:ln w="0">
                      <a:solidFill>
                        <a:srgbClr val="FFFFFF"/>
                      </a:solidFill>
                      <a:prstDash val="solid"/>
                      <a:round/>
                      <a:headEnd/>
                      <a:tailEnd/>
                    </a:ln>
                  </p:spPr>
                  <p:txBody>
                    <a:bodyPr/>
                    <a:lstStyle/>
                    <a:p>
                      <a:endParaRPr lang="en-US"/>
                    </a:p>
                  </p:txBody>
                </p:sp>
                <p:sp>
                  <p:nvSpPr>
                    <p:cNvPr id="110817" name="Freeform 136"/>
                    <p:cNvSpPr>
                      <a:spLocks/>
                    </p:cNvSpPr>
                    <p:nvPr/>
                  </p:nvSpPr>
                  <p:spPr bwMode="auto">
                    <a:xfrm>
                      <a:off x="3277" y="2048"/>
                      <a:ext cx="70" cy="63"/>
                    </a:xfrm>
                    <a:custGeom>
                      <a:avLst/>
                      <a:gdLst>
                        <a:gd name="T0" fmla="*/ 35 w 70"/>
                        <a:gd name="T1" fmla="*/ 0 h 63"/>
                        <a:gd name="T2" fmla="*/ 8 w 70"/>
                        <a:gd name="T3" fmla="*/ 8 h 63"/>
                        <a:gd name="T4" fmla="*/ 0 w 70"/>
                        <a:gd name="T5" fmla="*/ 8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8 h 63"/>
                        <a:gd name="T18" fmla="*/ 61 w 70"/>
                        <a:gd name="T19" fmla="*/ 8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8"/>
                          </a:lnTo>
                          <a:lnTo>
                            <a:pt x="0" y="8"/>
                          </a:lnTo>
                          <a:lnTo>
                            <a:pt x="0" y="55"/>
                          </a:lnTo>
                          <a:lnTo>
                            <a:pt x="8" y="63"/>
                          </a:lnTo>
                          <a:lnTo>
                            <a:pt x="35" y="63"/>
                          </a:lnTo>
                          <a:lnTo>
                            <a:pt x="61" y="63"/>
                          </a:lnTo>
                          <a:lnTo>
                            <a:pt x="70" y="55"/>
                          </a:lnTo>
                          <a:lnTo>
                            <a:pt x="70" y="8"/>
                          </a:lnTo>
                          <a:lnTo>
                            <a:pt x="61" y="8"/>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18" name="Rectangle 137"/>
                    <p:cNvSpPr>
                      <a:spLocks noChangeArrowheads="1"/>
                    </p:cNvSpPr>
                    <p:nvPr/>
                  </p:nvSpPr>
                  <p:spPr bwMode="auto">
                    <a:xfrm>
                      <a:off x="3277" y="2048"/>
                      <a:ext cx="8" cy="79"/>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19" name="Rectangle 138"/>
                    <p:cNvSpPr>
                      <a:spLocks noChangeArrowheads="1"/>
                    </p:cNvSpPr>
                    <p:nvPr/>
                  </p:nvSpPr>
                  <p:spPr bwMode="auto">
                    <a:xfrm>
                      <a:off x="3285" y="2048"/>
                      <a:ext cx="9" cy="79"/>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20" name="Rectangle 139"/>
                    <p:cNvSpPr>
                      <a:spLocks noChangeArrowheads="1"/>
                    </p:cNvSpPr>
                    <p:nvPr/>
                  </p:nvSpPr>
                  <p:spPr bwMode="auto">
                    <a:xfrm>
                      <a:off x="3294" y="2048"/>
                      <a:ext cx="18" cy="79"/>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21" name="Rectangle 140"/>
                    <p:cNvSpPr>
                      <a:spLocks noChangeArrowheads="1"/>
                    </p:cNvSpPr>
                    <p:nvPr/>
                  </p:nvSpPr>
                  <p:spPr bwMode="auto">
                    <a:xfrm>
                      <a:off x="3312" y="2048"/>
                      <a:ext cx="8" cy="7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22" name="Rectangle 141"/>
                    <p:cNvSpPr>
                      <a:spLocks noChangeArrowheads="1"/>
                    </p:cNvSpPr>
                    <p:nvPr/>
                  </p:nvSpPr>
                  <p:spPr bwMode="auto">
                    <a:xfrm>
                      <a:off x="3320" y="2048"/>
                      <a:ext cx="9" cy="7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23" name="Rectangle 142"/>
                    <p:cNvSpPr>
                      <a:spLocks noChangeArrowheads="1"/>
                    </p:cNvSpPr>
                    <p:nvPr/>
                  </p:nvSpPr>
                  <p:spPr bwMode="auto">
                    <a:xfrm>
                      <a:off x="3329" y="2048"/>
                      <a:ext cx="9" cy="79"/>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24" name="Rectangle 143"/>
                    <p:cNvSpPr>
                      <a:spLocks noChangeArrowheads="1"/>
                    </p:cNvSpPr>
                    <p:nvPr/>
                  </p:nvSpPr>
                  <p:spPr bwMode="auto">
                    <a:xfrm>
                      <a:off x="3338" y="2048"/>
                      <a:ext cx="17" cy="79"/>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25" name="Rectangle 144"/>
                    <p:cNvSpPr>
                      <a:spLocks noChangeArrowheads="1"/>
                    </p:cNvSpPr>
                    <p:nvPr/>
                  </p:nvSpPr>
                  <p:spPr bwMode="auto">
                    <a:xfrm>
                      <a:off x="3355" y="2048"/>
                      <a:ext cx="9" cy="79"/>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806" name="Freeform 145"/>
                  <p:cNvSpPr>
                    <a:spLocks/>
                  </p:cNvSpPr>
                  <p:nvPr/>
                </p:nvSpPr>
                <p:spPr bwMode="auto">
                  <a:xfrm>
                    <a:off x="3277" y="2048"/>
                    <a:ext cx="70" cy="63"/>
                  </a:xfrm>
                  <a:custGeom>
                    <a:avLst/>
                    <a:gdLst>
                      <a:gd name="T0" fmla="*/ 35 w 70"/>
                      <a:gd name="T1" fmla="*/ 0 h 63"/>
                      <a:gd name="T2" fmla="*/ 8 w 70"/>
                      <a:gd name="T3" fmla="*/ 8 h 63"/>
                      <a:gd name="T4" fmla="*/ 0 w 70"/>
                      <a:gd name="T5" fmla="*/ 8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8 h 63"/>
                      <a:gd name="T18" fmla="*/ 61 w 70"/>
                      <a:gd name="T19" fmla="*/ 8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8"/>
                        </a:lnTo>
                        <a:lnTo>
                          <a:pt x="0" y="8"/>
                        </a:lnTo>
                        <a:lnTo>
                          <a:pt x="0" y="55"/>
                        </a:lnTo>
                        <a:lnTo>
                          <a:pt x="8" y="63"/>
                        </a:lnTo>
                        <a:lnTo>
                          <a:pt x="35" y="63"/>
                        </a:lnTo>
                        <a:lnTo>
                          <a:pt x="61" y="63"/>
                        </a:lnTo>
                        <a:lnTo>
                          <a:pt x="70" y="55"/>
                        </a:lnTo>
                        <a:lnTo>
                          <a:pt x="70" y="8"/>
                        </a:lnTo>
                        <a:lnTo>
                          <a:pt x="61" y="8"/>
                        </a:lnTo>
                        <a:lnTo>
                          <a:pt x="35"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07" name="Freeform 146"/>
                  <p:cNvSpPr>
                    <a:spLocks/>
                  </p:cNvSpPr>
                  <p:nvPr/>
                </p:nvSpPr>
                <p:spPr bwMode="auto">
                  <a:xfrm>
                    <a:off x="3277" y="2056"/>
                    <a:ext cx="70" cy="8"/>
                  </a:xfrm>
                  <a:custGeom>
                    <a:avLst/>
                    <a:gdLst>
                      <a:gd name="T0" fmla="*/ 0 w 70"/>
                      <a:gd name="T1" fmla="*/ 0 h 8"/>
                      <a:gd name="T2" fmla="*/ 8 w 70"/>
                      <a:gd name="T3" fmla="*/ 8 h 8"/>
                      <a:gd name="T4" fmla="*/ 35 w 70"/>
                      <a:gd name="T5" fmla="*/ 8 h 8"/>
                      <a:gd name="T6" fmla="*/ 61 w 70"/>
                      <a:gd name="T7" fmla="*/ 8 h 8"/>
                      <a:gd name="T8" fmla="*/ 70 w 70"/>
                      <a:gd name="T9" fmla="*/ 0 h 8"/>
                      <a:gd name="T10" fmla="*/ 0 60000 65536"/>
                      <a:gd name="T11" fmla="*/ 0 60000 65536"/>
                      <a:gd name="T12" fmla="*/ 0 60000 65536"/>
                      <a:gd name="T13" fmla="*/ 0 60000 65536"/>
                      <a:gd name="T14" fmla="*/ 0 60000 65536"/>
                      <a:gd name="T15" fmla="*/ 0 w 70"/>
                      <a:gd name="T16" fmla="*/ 0 h 8"/>
                      <a:gd name="T17" fmla="*/ 70 w 70"/>
                      <a:gd name="T18" fmla="*/ 8 h 8"/>
                    </a:gdLst>
                    <a:ahLst/>
                    <a:cxnLst>
                      <a:cxn ang="T10">
                        <a:pos x="T0" y="T1"/>
                      </a:cxn>
                      <a:cxn ang="T11">
                        <a:pos x="T2" y="T3"/>
                      </a:cxn>
                      <a:cxn ang="T12">
                        <a:pos x="T4" y="T5"/>
                      </a:cxn>
                      <a:cxn ang="T13">
                        <a:pos x="T6" y="T7"/>
                      </a:cxn>
                      <a:cxn ang="T14">
                        <a:pos x="T8" y="T9"/>
                      </a:cxn>
                    </a:cxnLst>
                    <a:rect l="T15" t="T16" r="T17" b="T18"/>
                    <a:pathLst>
                      <a:path w="70" h="8">
                        <a:moveTo>
                          <a:pt x="0" y="0"/>
                        </a:moveTo>
                        <a:lnTo>
                          <a:pt x="8" y="8"/>
                        </a:lnTo>
                        <a:lnTo>
                          <a:pt x="35" y="8"/>
                        </a:lnTo>
                        <a:lnTo>
                          <a:pt x="61" y="8"/>
                        </a:lnTo>
                        <a:lnTo>
                          <a:pt x="70"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798" name="Group 147"/>
                <p:cNvGrpSpPr>
                  <a:grpSpLocks/>
                </p:cNvGrpSpPr>
                <p:nvPr/>
              </p:nvGrpSpPr>
              <p:grpSpPr bwMode="auto">
                <a:xfrm>
                  <a:off x="3277" y="2088"/>
                  <a:ext cx="70" cy="148"/>
                  <a:chOff x="3277" y="2088"/>
                  <a:chExt cx="70" cy="148"/>
                </a:xfrm>
              </p:grpSpPr>
              <p:sp>
                <p:nvSpPr>
                  <p:cNvPr id="110799" name="Rectangle 148"/>
                  <p:cNvSpPr>
                    <a:spLocks noChangeArrowheads="1"/>
                  </p:cNvSpPr>
                  <p:nvPr/>
                </p:nvSpPr>
                <p:spPr bwMode="auto">
                  <a:xfrm>
                    <a:off x="3277" y="2088"/>
                    <a:ext cx="8" cy="148"/>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00" name="Rectangle 149"/>
                  <p:cNvSpPr>
                    <a:spLocks noChangeArrowheads="1"/>
                  </p:cNvSpPr>
                  <p:nvPr/>
                </p:nvSpPr>
                <p:spPr bwMode="auto">
                  <a:xfrm>
                    <a:off x="3285" y="2088"/>
                    <a:ext cx="18" cy="148"/>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01" name="Rectangle 150"/>
                  <p:cNvSpPr>
                    <a:spLocks noChangeArrowheads="1"/>
                  </p:cNvSpPr>
                  <p:nvPr/>
                </p:nvSpPr>
                <p:spPr bwMode="auto">
                  <a:xfrm>
                    <a:off x="3303" y="2088"/>
                    <a:ext cx="9" cy="148"/>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02" name="Rectangle 151"/>
                  <p:cNvSpPr>
                    <a:spLocks noChangeArrowheads="1"/>
                  </p:cNvSpPr>
                  <p:nvPr/>
                </p:nvSpPr>
                <p:spPr bwMode="auto">
                  <a:xfrm>
                    <a:off x="3312" y="2088"/>
                    <a:ext cx="8" cy="148"/>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03" name="Rectangle 152"/>
                  <p:cNvSpPr>
                    <a:spLocks noChangeArrowheads="1"/>
                  </p:cNvSpPr>
                  <p:nvPr/>
                </p:nvSpPr>
                <p:spPr bwMode="auto">
                  <a:xfrm>
                    <a:off x="3320" y="2088"/>
                    <a:ext cx="18" cy="148"/>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804" name="Rectangle 153"/>
                  <p:cNvSpPr>
                    <a:spLocks noChangeArrowheads="1"/>
                  </p:cNvSpPr>
                  <p:nvPr/>
                </p:nvSpPr>
                <p:spPr bwMode="auto">
                  <a:xfrm>
                    <a:off x="3338" y="2088"/>
                    <a:ext cx="9" cy="148"/>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grpSp>
            <p:nvGrpSpPr>
              <p:cNvPr id="110673" name="Group 154"/>
              <p:cNvGrpSpPr>
                <a:grpSpLocks/>
              </p:cNvGrpSpPr>
              <p:nvPr/>
            </p:nvGrpSpPr>
            <p:grpSpPr bwMode="auto">
              <a:xfrm>
                <a:off x="3207" y="2111"/>
                <a:ext cx="87" cy="219"/>
                <a:chOff x="3207" y="2111"/>
                <a:chExt cx="87" cy="219"/>
              </a:xfrm>
            </p:grpSpPr>
            <p:grpSp>
              <p:nvGrpSpPr>
                <p:cNvPr id="110735" name="Group 155"/>
                <p:cNvGrpSpPr>
                  <a:grpSpLocks/>
                </p:cNvGrpSpPr>
                <p:nvPr/>
              </p:nvGrpSpPr>
              <p:grpSpPr bwMode="auto">
                <a:xfrm>
                  <a:off x="3207" y="2252"/>
                  <a:ext cx="87" cy="78"/>
                  <a:chOff x="3207" y="2252"/>
                  <a:chExt cx="87" cy="78"/>
                </a:xfrm>
              </p:grpSpPr>
              <p:grpSp>
                <p:nvGrpSpPr>
                  <p:cNvPr id="110774" name="Group 156"/>
                  <p:cNvGrpSpPr>
                    <a:grpSpLocks/>
                  </p:cNvGrpSpPr>
                  <p:nvPr/>
                </p:nvGrpSpPr>
                <p:grpSpPr bwMode="auto">
                  <a:xfrm>
                    <a:off x="3207" y="2252"/>
                    <a:ext cx="87" cy="78"/>
                    <a:chOff x="3207" y="2252"/>
                    <a:chExt cx="87" cy="78"/>
                  </a:xfrm>
                </p:grpSpPr>
                <p:sp>
                  <p:nvSpPr>
                    <p:cNvPr id="110777" name="Rectangle 157"/>
                    <p:cNvSpPr>
                      <a:spLocks noChangeArrowheads="1"/>
                    </p:cNvSpPr>
                    <p:nvPr/>
                  </p:nvSpPr>
                  <p:spPr bwMode="auto">
                    <a:xfrm>
                      <a:off x="3207" y="2252"/>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78" name="Rectangle 158"/>
                    <p:cNvSpPr>
                      <a:spLocks noChangeArrowheads="1"/>
                    </p:cNvSpPr>
                    <p:nvPr/>
                  </p:nvSpPr>
                  <p:spPr bwMode="auto">
                    <a:xfrm>
                      <a:off x="3215" y="2252"/>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79" name="Rectangle 159"/>
                    <p:cNvSpPr>
                      <a:spLocks noChangeArrowheads="1"/>
                    </p:cNvSpPr>
                    <p:nvPr/>
                  </p:nvSpPr>
                  <p:spPr bwMode="auto">
                    <a:xfrm>
                      <a:off x="3224" y="2252"/>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0" name="Rectangle 160"/>
                    <p:cNvSpPr>
                      <a:spLocks noChangeArrowheads="1"/>
                    </p:cNvSpPr>
                    <p:nvPr/>
                  </p:nvSpPr>
                  <p:spPr bwMode="auto">
                    <a:xfrm>
                      <a:off x="3242" y="2252"/>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1" name="Rectangle 161"/>
                    <p:cNvSpPr>
                      <a:spLocks noChangeArrowheads="1"/>
                    </p:cNvSpPr>
                    <p:nvPr/>
                  </p:nvSpPr>
                  <p:spPr bwMode="auto">
                    <a:xfrm>
                      <a:off x="3250" y="2252"/>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2" name="Rectangle 162"/>
                    <p:cNvSpPr>
                      <a:spLocks noChangeArrowheads="1"/>
                    </p:cNvSpPr>
                    <p:nvPr/>
                  </p:nvSpPr>
                  <p:spPr bwMode="auto">
                    <a:xfrm>
                      <a:off x="3259" y="2252"/>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3" name="Rectangle 163"/>
                    <p:cNvSpPr>
                      <a:spLocks noChangeArrowheads="1"/>
                    </p:cNvSpPr>
                    <p:nvPr/>
                  </p:nvSpPr>
                  <p:spPr bwMode="auto">
                    <a:xfrm>
                      <a:off x="3268" y="2252"/>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4" name="Rectangle 164"/>
                    <p:cNvSpPr>
                      <a:spLocks noChangeArrowheads="1"/>
                    </p:cNvSpPr>
                    <p:nvPr/>
                  </p:nvSpPr>
                  <p:spPr bwMode="auto">
                    <a:xfrm>
                      <a:off x="3285" y="2252"/>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5" name="Freeform 165"/>
                    <p:cNvSpPr>
                      <a:spLocks/>
                    </p:cNvSpPr>
                    <p:nvPr/>
                  </p:nvSpPr>
                  <p:spPr bwMode="auto">
                    <a:xfrm>
                      <a:off x="3207" y="2252"/>
                      <a:ext cx="70" cy="63"/>
                    </a:xfrm>
                    <a:custGeom>
                      <a:avLst/>
                      <a:gdLst>
                        <a:gd name="T0" fmla="*/ 35 w 70"/>
                        <a:gd name="T1" fmla="*/ 0 h 63"/>
                        <a:gd name="T2" fmla="*/ 8 w 70"/>
                        <a:gd name="T3" fmla="*/ 0 h 63"/>
                        <a:gd name="T4" fmla="*/ 0 w 70"/>
                        <a:gd name="T5" fmla="*/ 8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8 h 63"/>
                        <a:gd name="T18" fmla="*/ 61 w 70"/>
                        <a:gd name="T19" fmla="*/ 0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0"/>
                          </a:lnTo>
                          <a:lnTo>
                            <a:pt x="0" y="8"/>
                          </a:lnTo>
                          <a:lnTo>
                            <a:pt x="0" y="55"/>
                          </a:lnTo>
                          <a:lnTo>
                            <a:pt x="8" y="63"/>
                          </a:lnTo>
                          <a:lnTo>
                            <a:pt x="35" y="63"/>
                          </a:lnTo>
                          <a:lnTo>
                            <a:pt x="61" y="63"/>
                          </a:lnTo>
                          <a:lnTo>
                            <a:pt x="70" y="55"/>
                          </a:lnTo>
                          <a:lnTo>
                            <a:pt x="70" y="8"/>
                          </a:lnTo>
                          <a:lnTo>
                            <a:pt x="61" y="0"/>
                          </a:lnTo>
                          <a:lnTo>
                            <a:pt x="35" y="0"/>
                          </a:lnTo>
                          <a:close/>
                        </a:path>
                      </a:pathLst>
                    </a:custGeom>
                    <a:solidFill>
                      <a:srgbClr val="3E3E3E"/>
                    </a:solidFill>
                    <a:ln w="0">
                      <a:solidFill>
                        <a:srgbClr val="FFFFFF"/>
                      </a:solidFill>
                      <a:prstDash val="solid"/>
                      <a:round/>
                      <a:headEnd/>
                      <a:tailEnd/>
                    </a:ln>
                  </p:spPr>
                  <p:txBody>
                    <a:bodyPr/>
                    <a:lstStyle/>
                    <a:p>
                      <a:endParaRPr lang="en-US"/>
                    </a:p>
                  </p:txBody>
                </p:sp>
                <p:sp>
                  <p:nvSpPr>
                    <p:cNvPr id="110786" name="Freeform 166"/>
                    <p:cNvSpPr>
                      <a:spLocks/>
                    </p:cNvSpPr>
                    <p:nvPr/>
                  </p:nvSpPr>
                  <p:spPr bwMode="auto">
                    <a:xfrm>
                      <a:off x="3207" y="2252"/>
                      <a:ext cx="70" cy="63"/>
                    </a:xfrm>
                    <a:custGeom>
                      <a:avLst/>
                      <a:gdLst>
                        <a:gd name="T0" fmla="*/ 35 w 70"/>
                        <a:gd name="T1" fmla="*/ 0 h 63"/>
                        <a:gd name="T2" fmla="*/ 8 w 70"/>
                        <a:gd name="T3" fmla="*/ 0 h 63"/>
                        <a:gd name="T4" fmla="*/ 0 w 70"/>
                        <a:gd name="T5" fmla="*/ 8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8 h 63"/>
                        <a:gd name="T18" fmla="*/ 61 w 70"/>
                        <a:gd name="T19" fmla="*/ 0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0"/>
                          </a:lnTo>
                          <a:lnTo>
                            <a:pt x="0" y="8"/>
                          </a:lnTo>
                          <a:lnTo>
                            <a:pt x="0" y="55"/>
                          </a:lnTo>
                          <a:lnTo>
                            <a:pt x="8" y="63"/>
                          </a:lnTo>
                          <a:lnTo>
                            <a:pt x="35" y="63"/>
                          </a:lnTo>
                          <a:lnTo>
                            <a:pt x="61" y="63"/>
                          </a:lnTo>
                          <a:lnTo>
                            <a:pt x="70" y="55"/>
                          </a:lnTo>
                          <a:lnTo>
                            <a:pt x="70" y="8"/>
                          </a:lnTo>
                          <a:lnTo>
                            <a:pt x="61" y="0"/>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787" name="Rectangle 167"/>
                    <p:cNvSpPr>
                      <a:spLocks noChangeArrowheads="1"/>
                    </p:cNvSpPr>
                    <p:nvPr/>
                  </p:nvSpPr>
                  <p:spPr bwMode="auto">
                    <a:xfrm>
                      <a:off x="3207" y="2252"/>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8" name="Rectangle 168"/>
                    <p:cNvSpPr>
                      <a:spLocks noChangeArrowheads="1"/>
                    </p:cNvSpPr>
                    <p:nvPr/>
                  </p:nvSpPr>
                  <p:spPr bwMode="auto">
                    <a:xfrm>
                      <a:off x="3215" y="2252"/>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89" name="Rectangle 169"/>
                    <p:cNvSpPr>
                      <a:spLocks noChangeArrowheads="1"/>
                    </p:cNvSpPr>
                    <p:nvPr/>
                  </p:nvSpPr>
                  <p:spPr bwMode="auto">
                    <a:xfrm>
                      <a:off x="3224" y="2252"/>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90" name="Rectangle 170"/>
                    <p:cNvSpPr>
                      <a:spLocks noChangeArrowheads="1"/>
                    </p:cNvSpPr>
                    <p:nvPr/>
                  </p:nvSpPr>
                  <p:spPr bwMode="auto">
                    <a:xfrm>
                      <a:off x="3242" y="2252"/>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91" name="Rectangle 171"/>
                    <p:cNvSpPr>
                      <a:spLocks noChangeArrowheads="1"/>
                    </p:cNvSpPr>
                    <p:nvPr/>
                  </p:nvSpPr>
                  <p:spPr bwMode="auto">
                    <a:xfrm>
                      <a:off x="3250" y="2252"/>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92" name="Rectangle 172"/>
                    <p:cNvSpPr>
                      <a:spLocks noChangeArrowheads="1"/>
                    </p:cNvSpPr>
                    <p:nvPr/>
                  </p:nvSpPr>
                  <p:spPr bwMode="auto">
                    <a:xfrm>
                      <a:off x="3259" y="2252"/>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93" name="Rectangle 173"/>
                    <p:cNvSpPr>
                      <a:spLocks noChangeArrowheads="1"/>
                    </p:cNvSpPr>
                    <p:nvPr/>
                  </p:nvSpPr>
                  <p:spPr bwMode="auto">
                    <a:xfrm>
                      <a:off x="3268" y="2252"/>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94" name="Rectangle 174"/>
                    <p:cNvSpPr>
                      <a:spLocks noChangeArrowheads="1"/>
                    </p:cNvSpPr>
                    <p:nvPr/>
                  </p:nvSpPr>
                  <p:spPr bwMode="auto">
                    <a:xfrm>
                      <a:off x="3285" y="2252"/>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775" name="Freeform 175"/>
                  <p:cNvSpPr>
                    <a:spLocks/>
                  </p:cNvSpPr>
                  <p:nvPr/>
                </p:nvSpPr>
                <p:spPr bwMode="auto">
                  <a:xfrm>
                    <a:off x="3207" y="2252"/>
                    <a:ext cx="70" cy="63"/>
                  </a:xfrm>
                  <a:custGeom>
                    <a:avLst/>
                    <a:gdLst>
                      <a:gd name="T0" fmla="*/ 35 w 70"/>
                      <a:gd name="T1" fmla="*/ 0 h 63"/>
                      <a:gd name="T2" fmla="*/ 8 w 70"/>
                      <a:gd name="T3" fmla="*/ 0 h 63"/>
                      <a:gd name="T4" fmla="*/ 0 w 70"/>
                      <a:gd name="T5" fmla="*/ 8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8 h 63"/>
                      <a:gd name="T18" fmla="*/ 61 w 70"/>
                      <a:gd name="T19" fmla="*/ 0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0"/>
                        </a:lnTo>
                        <a:lnTo>
                          <a:pt x="0" y="8"/>
                        </a:lnTo>
                        <a:lnTo>
                          <a:pt x="0" y="55"/>
                        </a:lnTo>
                        <a:lnTo>
                          <a:pt x="8" y="63"/>
                        </a:lnTo>
                        <a:lnTo>
                          <a:pt x="35" y="63"/>
                        </a:lnTo>
                        <a:lnTo>
                          <a:pt x="61" y="63"/>
                        </a:lnTo>
                        <a:lnTo>
                          <a:pt x="70" y="55"/>
                        </a:lnTo>
                        <a:lnTo>
                          <a:pt x="70" y="8"/>
                        </a:lnTo>
                        <a:lnTo>
                          <a:pt x="61" y="0"/>
                        </a:lnTo>
                        <a:lnTo>
                          <a:pt x="35"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776" name="Freeform 176"/>
                  <p:cNvSpPr>
                    <a:spLocks/>
                  </p:cNvSpPr>
                  <p:nvPr/>
                </p:nvSpPr>
                <p:spPr bwMode="auto">
                  <a:xfrm>
                    <a:off x="3207" y="2260"/>
                    <a:ext cx="70" cy="8"/>
                  </a:xfrm>
                  <a:custGeom>
                    <a:avLst/>
                    <a:gdLst>
                      <a:gd name="T0" fmla="*/ 0 w 70"/>
                      <a:gd name="T1" fmla="*/ 0 h 8"/>
                      <a:gd name="T2" fmla="*/ 8 w 70"/>
                      <a:gd name="T3" fmla="*/ 8 h 8"/>
                      <a:gd name="T4" fmla="*/ 35 w 70"/>
                      <a:gd name="T5" fmla="*/ 8 h 8"/>
                      <a:gd name="T6" fmla="*/ 61 w 70"/>
                      <a:gd name="T7" fmla="*/ 8 h 8"/>
                      <a:gd name="T8" fmla="*/ 70 w 70"/>
                      <a:gd name="T9" fmla="*/ 0 h 8"/>
                      <a:gd name="T10" fmla="*/ 0 60000 65536"/>
                      <a:gd name="T11" fmla="*/ 0 60000 65536"/>
                      <a:gd name="T12" fmla="*/ 0 60000 65536"/>
                      <a:gd name="T13" fmla="*/ 0 60000 65536"/>
                      <a:gd name="T14" fmla="*/ 0 60000 65536"/>
                      <a:gd name="T15" fmla="*/ 0 w 70"/>
                      <a:gd name="T16" fmla="*/ 0 h 8"/>
                      <a:gd name="T17" fmla="*/ 70 w 70"/>
                      <a:gd name="T18" fmla="*/ 8 h 8"/>
                    </a:gdLst>
                    <a:ahLst/>
                    <a:cxnLst>
                      <a:cxn ang="T10">
                        <a:pos x="T0" y="T1"/>
                      </a:cxn>
                      <a:cxn ang="T11">
                        <a:pos x="T2" y="T3"/>
                      </a:cxn>
                      <a:cxn ang="T12">
                        <a:pos x="T4" y="T5"/>
                      </a:cxn>
                      <a:cxn ang="T13">
                        <a:pos x="T6" y="T7"/>
                      </a:cxn>
                      <a:cxn ang="T14">
                        <a:pos x="T8" y="T9"/>
                      </a:cxn>
                    </a:cxnLst>
                    <a:rect l="T15" t="T16" r="T17" b="T18"/>
                    <a:pathLst>
                      <a:path w="70" h="8">
                        <a:moveTo>
                          <a:pt x="0" y="0"/>
                        </a:moveTo>
                        <a:lnTo>
                          <a:pt x="8" y="8"/>
                        </a:lnTo>
                        <a:lnTo>
                          <a:pt x="35" y="8"/>
                        </a:lnTo>
                        <a:lnTo>
                          <a:pt x="61" y="8"/>
                        </a:lnTo>
                        <a:lnTo>
                          <a:pt x="70"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736" name="Group 177"/>
                <p:cNvGrpSpPr>
                  <a:grpSpLocks/>
                </p:cNvGrpSpPr>
                <p:nvPr/>
              </p:nvGrpSpPr>
              <p:grpSpPr bwMode="auto">
                <a:xfrm>
                  <a:off x="3207" y="2158"/>
                  <a:ext cx="78" cy="141"/>
                  <a:chOff x="3207" y="2158"/>
                  <a:chExt cx="78" cy="141"/>
                </a:xfrm>
              </p:grpSpPr>
              <p:grpSp>
                <p:nvGrpSpPr>
                  <p:cNvPr id="110766" name="Group 178"/>
                  <p:cNvGrpSpPr>
                    <a:grpSpLocks/>
                  </p:cNvGrpSpPr>
                  <p:nvPr/>
                </p:nvGrpSpPr>
                <p:grpSpPr bwMode="auto">
                  <a:xfrm>
                    <a:off x="3207" y="2158"/>
                    <a:ext cx="70" cy="133"/>
                    <a:chOff x="3207" y="2158"/>
                    <a:chExt cx="70" cy="133"/>
                  </a:xfrm>
                </p:grpSpPr>
                <p:sp>
                  <p:nvSpPr>
                    <p:cNvPr id="110768" name="Rectangle 179"/>
                    <p:cNvSpPr>
                      <a:spLocks noChangeArrowheads="1"/>
                    </p:cNvSpPr>
                    <p:nvPr/>
                  </p:nvSpPr>
                  <p:spPr bwMode="auto">
                    <a:xfrm>
                      <a:off x="3207" y="2158"/>
                      <a:ext cx="8" cy="133"/>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69" name="Rectangle 180"/>
                    <p:cNvSpPr>
                      <a:spLocks noChangeArrowheads="1"/>
                    </p:cNvSpPr>
                    <p:nvPr/>
                  </p:nvSpPr>
                  <p:spPr bwMode="auto">
                    <a:xfrm>
                      <a:off x="3215" y="2158"/>
                      <a:ext cx="18" cy="133"/>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70" name="Rectangle 181"/>
                    <p:cNvSpPr>
                      <a:spLocks noChangeArrowheads="1"/>
                    </p:cNvSpPr>
                    <p:nvPr/>
                  </p:nvSpPr>
                  <p:spPr bwMode="auto">
                    <a:xfrm>
                      <a:off x="3233" y="2158"/>
                      <a:ext cx="9" cy="133"/>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71" name="Rectangle 182"/>
                    <p:cNvSpPr>
                      <a:spLocks noChangeArrowheads="1"/>
                    </p:cNvSpPr>
                    <p:nvPr/>
                  </p:nvSpPr>
                  <p:spPr bwMode="auto">
                    <a:xfrm>
                      <a:off x="3242" y="2158"/>
                      <a:ext cx="8" cy="133"/>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72" name="Rectangle 183"/>
                    <p:cNvSpPr>
                      <a:spLocks noChangeArrowheads="1"/>
                    </p:cNvSpPr>
                    <p:nvPr/>
                  </p:nvSpPr>
                  <p:spPr bwMode="auto">
                    <a:xfrm>
                      <a:off x="3250" y="2158"/>
                      <a:ext cx="18" cy="133"/>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73" name="Rectangle 184"/>
                    <p:cNvSpPr>
                      <a:spLocks noChangeArrowheads="1"/>
                    </p:cNvSpPr>
                    <p:nvPr/>
                  </p:nvSpPr>
                  <p:spPr bwMode="auto">
                    <a:xfrm>
                      <a:off x="3268" y="2158"/>
                      <a:ext cx="9" cy="133"/>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767" name="Rectangle 185"/>
                  <p:cNvSpPr>
                    <a:spLocks noChangeArrowheads="1"/>
                  </p:cNvSpPr>
                  <p:nvPr/>
                </p:nvSpPr>
                <p:spPr bwMode="auto">
                  <a:xfrm>
                    <a:off x="3207" y="2158"/>
                    <a:ext cx="78" cy="141"/>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10737" name="Group 186"/>
                <p:cNvGrpSpPr>
                  <a:grpSpLocks/>
                </p:cNvGrpSpPr>
                <p:nvPr/>
              </p:nvGrpSpPr>
              <p:grpSpPr bwMode="auto">
                <a:xfrm>
                  <a:off x="3207" y="2111"/>
                  <a:ext cx="87" cy="78"/>
                  <a:chOff x="3207" y="2111"/>
                  <a:chExt cx="87" cy="78"/>
                </a:xfrm>
              </p:grpSpPr>
              <p:grpSp>
                <p:nvGrpSpPr>
                  <p:cNvPr id="110745" name="Group 187"/>
                  <p:cNvGrpSpPr>
                    <a:grpSpLocks/>
                  </p:cNvGrpSpPr>
                  <p:nvPr/>
                </p:nvGrpSpPr>
                <p:grpSpPr bwMode="auto">
                  <a:xfrm>
                    <a:off x="3207" y="2111"/>
                    <a:ext cx="87" cy="78"/>
                    <a:chOff x="3207" y="2111"/>
                    <a:chExt cx="87" cy="78"/>
                  </a:xfrm>
                </p:grpSpPr>
                <p:sp>
                  <p:nvSpPr>
                    <p:cNvPr id="110748" name="Rectangle 188"/>
                    <p:cNvSpPr>
                      <a:spLocks noChangeArrowheads="1"/>
                    </p:cNvSpPr>
                    <p:nvPr/>
                  </p:nvSpPr>
                  <p:spPr bwMode="auto">
                    <a:xfrm>
                      <a:off x="3207" y="2111"/>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49" name="Rectangle 189"/>
                    <p:cNvSpPr>
                      <a:spLocks noChangeArrowheads="1"/>
                    </p:cNvSpPr>
                    <p:nvPr/>
                  </p:nvSpPr>
                  <p:spPr bwMode="auto">
                    <a:xfrm>
                      <a:off x="3215" y="2111"/>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0" name="Rectangle 190"/>
                    <p:cNvSpPr>
                      <a:spLocks noChangeArrowheads="1"/>
                    </p:cNvSpPr>
                    <p:nvPr/>
                  </p:nvSpPr>
                  <p:spPr bwMode="auto">
                    <a:xfrm>
                      <a:off x="3224" y="2111"/>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1" name="Rectangle 191"/>
                    <p:cNvSpPr>
                      <a:spLocks noChangeArrowheads="1"/>
                    </p:cNvSpPr>
                    <p:nvPr/>
                  </p:nvSpPr>
                  <p:spPr bwMode="auto">
                    <a:xfrm>
                      <a:off x="3242" y="2111"/>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2" name="Rectangle 192"/>
                    <p:cNvSpPr>
                      <a:spLocks noChangeArrowheads="1"/>
                    </p:cNvSpPr>
                    <p:nvPr/>
                  </p:nvSpPr>
                  <p:spPr bwMode="auto">
                    <a:xfrm>
                      <a:off x="3250" y="2111"/>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3" name="Rectangle 193"/>
                    <p:cNvSpPr>
                      <a:spLocks noChangeArrowheads="1"/>
                    </p:cNvSpPr>
                    <p:nvPr/>
                  </p:nvSpPr>
                  <p:spPr bwMode="auto">
                    <a:xfrm>
                      <a:off x="3259" y="2111"/>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4" name="Rectangle 194"/>
                    <p:cNvSpPr>
                      <a:spLocks noChangeArrowheads="1"/>
                    </p:cNvSpPr>
                    <p:nvPr/>
                  </p:nvSpPr>
                  <p:spPr bwMode="auto">
                    <a:xfrm>
                      <a:off x="3268" y="2111"/>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5" name="Rectangle 195"/>
                    <p:cNvSpPr>
                      <a:spLocks noChangeArrowheads="1"/>
                    </p:cNvSpPr>
                    <p:nvPr/>
                  </p:nvSpPr>
                  <p:spPr bwMode="auto">
                    <a:xfrm>
                      <a:off x="3285" y="2111"/>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6" name="Freeform 196"/>
                    <p:cNvSpPr>
                      <a:spLocks/>
                    </p:cNvSpPr>
                    <p:nvPr/>
                  </p:nvSpPr>
                  <p:spPr bwMode="auto">
                    <a:xfrm>
                      <a:off x="3207" y="2111"/>
                      <a:ext cx="70" cy="63"/>
                    </a:xfrm>
                    <a:custGeom>
                      <a:avLst/>
                      <a:gdLst>
                        <a:gd name="T0" fmla="*/ 35 w 70"/>
                        <a:gd name="T1" fmla="*/ 0 h 63"/>
                        <a:gd name="T2" fmla="*/ 8 w 70"/>
                        <a:gd name="T3" fmla="*/ 8 h 63"/>
                        <a:gd name="T4" fmla="*/ 0 w 70"/>
                        <a:gd name="T5" fmla="*/ 16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16 h 63"/>
                        <a:gd name="T18" fmla="*/ 61 w 70"/>
                        <a:gd name="T19" fmla="*/ 8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8"/>
                          </a:lnTo>
                          <a:lnTo>
                            <a:pt x="0" y="16"/>
                          </a:lnTo>
                          <a:lnTo>
                            <a:pt x="0" y="55"/>
                          </a:lnTo>
                          <a:lnTo>
                            <a:pt x="8" y="63"/>
                          </a:lnTo>
                          <a:lnTo>
                            <a:pt x="35" y="63"/>
                          </a:lnTo>
                          <a:lnTo>
                            <a:pt x="61" y="63"/>
                          </a:lnTo>
                          <a:lnTo>
                            <a:pt x="70" y="55"/>
                          </a:lnTo>
                          <a:lnTo>
                            <a:pt x="70" y="16"/>
                          </a:lnTo>
                          <a:lnTo>
                            <a:pt x="61" y="8"/>
                          </a:lnTo>
                          <a:lnTo>
                            <a:pt x="35" y="0"/>
                          </a:lnTo>
                          <a:close/>
                        </a:path>
                      </a:pathLst>
                    </a:custGeom>
                    <a:solidFill>
                      <a:srgbClr val="3E3E3E"/>
                    </a:solidFill>
                    <a:ln w="0">
                      <a:solidFill>
                        <a:srgbClr val="FFFFFF"/>
                      </a:solidFill>
                      <a:prstDash val="solid"/>
                      <a:round/>
                      <a:headEnd/>
                      <a:tailEnd/>
                    </a:ln>
                  </p:spPr>
                  <p:txBody>
                    <a:bodyPr/>
                    <a:lstStyle/>
                    <a:p>
                      <a:endParaRPr lang="en-US"/>
                    </a:p>
                  </p:txBody>
                </p:sp>
                <p:sp>
                  <p:nvSpPr>
                    <p:cNvPr id="110757" name="Freeform 197"/>
                    <p:cNvSpPr>
                      <a:spLocks/>
                    </p:cNvSpPr>
                    <p:nvPr/>
                  </p:nvSpPr>
                  <p:spPr bwMode="auto">
                    <a:xfrm>
                      <a:off x="3207" y="2111"/>
                      <a:ext cx="70" cy="63"/>
                    </a:xfrm>
                    <a:custGeom>
                      <a:avLst/>
                      <a:gdLst>
                        <a:gd name="T0" fmla="*/ 35 w 70"/>
                        <a:gd name="T1" fmla="*/ 0 h 63"/>
                        <a:gd name="T2" fmla="*/ 8 w 70"/>
                        <a:gd name="T3" fmla="*/ 8 h 63"/>
                        <a:gd name="T4" fmla="*/ 0 w 70"/>
                        <a:gd name="T5" fmla="*/ 16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16 h 63"/>
                        <a:gd name="T18" fmla="*/ 61 w 70"/>
                        <a:gd name="T19" fmla="*/ 8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8"/>
                          </a:lnTo>
                          <a:lnTo>
                            <a:pt x="0" y="16"/>
                          </a:lnTo>
                          <a:lnTo>
                            <a:pt x="0" y="55"/>
                          </a:lnTo>
                          <a:lnTo>
                            <a:pt x="8" y="63"/>
                          </a:lnTo>
                          <a:lnTo>
                            <a:pt x="35" y="63"/>
                          </a:lnTo>
                          <a:lnTo>
                            <a:pt x="61" y="63"/>
                          </a:lnTo>
                          <a:lnTo>
                            <a:pt x="70" y="55"/>
                          </a:lnTo>
                          <a:lnTo>
                            <a:pt x="70" y="16"/>
                          </a:lnTo>
                          <a:lnTo>
                            <a:pt x="61" y="8"/>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758" name="Rectangle 198"/>
                    <p:cNvSpPr>
                      <a:spLocks noChangeArrowheads="1"/>
                    </p:cNvSpPr>
                    <p:nvPr/>
                  </p:nvSpPr>
                  <p:spPr bwMode="auto">
                    <a:xfrm>
                      <a:off x="3207" y="2111"/>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59" name="Rectangle 199"/>
                    <p:cNvSpPr>
                      <a:spLocks noChangeArrowheads="1"/>
                    </p:cNvSpPr>
                    <p:nvPr/>
                  </p:nvSpPr>
                  <p:spPr bwMode="auto">
                    <a:xfrm>
                      <a:off x="3215" y="2111"/>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60" name="Rectangle 200"/>
                    <p:cNvSpPr>
                      <a:spLocks noChangeArrowheads="1"/>
                    </p:cNvSpPr>
                    <p:nvPr/>
                  </p:nvSpPr>
                  <p:spPr bwMode="auto">
                    <a:xfrm>
                      <a:off x="3224" y="2111"/>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61" name="Rectangle 201"/>
                    <p:cNvSpPr>
                      <a:spLocks noChangeArrowheads="1"/>
                    </p:cNvSpPr>
                    <p:nvPr/>
                  </p:nvSpPr>
                  <p:spPr bwMode="auto">
                    <a:xfrm>
                      <a:off x="3242" y="2111"/>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62" name="Rectangle 202"/>
                    <p:cNvSpPr>
                      <a:spLocks noChangeArrowheads="1"/>
                    </p:cNvSpPr>
                    <p:nvPr/>
                  </p:nvSpPr>
                  <p:spPr bwMode="auto">
                    <a:xfrm>
                      <a:off x="3250" y="2111"/>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63" name="Rectangle 203"/>
                    <p:cNvSpPr>
                      <a:spLocks noChangeArrowheads="1"/>
                    </p:cNvSpPr>
                    <p:nvPr/>
                  </p:nvSpPr>
                  <p:spPr bwMode="auto">
                    <a:xfrm>
                      <a:off x="3259" y="2111"/>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64" name="Rectangle 204"/>
                    <p:cNvSpPr>
                      <a:spLocks noChangeArrowheads="1"/>
                    </p:cNvSpPr>
                    <p:nvPr/>
                  </p:nvSpPr>
                  <p:spPr bwMode="auto">
                    <a:xfrm>
                      <a:off x="3268" y="2111"/>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65" name="Rectangle 205"/>
                    <p:cNvSpPr>
                      <a:spLocks noChangeArrowheads="1"/>
                    </p:cNvSpPr>
                    <p:nvPr/>
                  </p:nvSpPr>
                  <p:spPr bwMode="auto">
                    <a:xfrm>
                      <a:off x="3285" y="2111"/>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746" name="Freeform 206"/>
                  <p:cNvSpPr>
                    <a:spLocks/>
                  </p:cNvSpPr>
                  <p:nvPr/>
                </p:nvSpPr>
                <p:spPr bwMode="auto">
                  <a:xfrm>
                    <a:off x="3207" y="2111"/>
                    <a:ext cx="70" cy="63"/>
                  </a:xfrm>
                  <a:custGeom>
                    <a:avLst/>
                    <a:gdLst>
                      <a:gd name="T0" fmla="*/ 35 w 70"/>
                      <a:gd name="T1" fmla="*/ 0 h 63"/>
                      <a:gd name="T2" fmla="*/ 8 w 70"/>
                      <a:gd name="T3" fmla="*/ 8 h 63"/>
                      <a:gd name="T4" fmla="*/ 0 w 70"/>
                      <a:gd name="T5" fmla="*/ 16 h 63"/>
                      <a:gd name="T6" fmla="*/ 0 w 70"/>
                      <a:gd name="T7" fmla="*/ 55 h 63"/>
                      <a:gd name="T8" fmla="*/ 8 w 70"/>
                      <a:gd name="T9" fmla="*/ 63 h 63"/>
                      <a:gd name="T10" fmla="*/ 35 w 70"/>
                      <a:gd name="T11" fmla="*/ 63 h 63"/>
                      <a:gd name="T12" fmla="*/ 61 w 70"/>
                      <a:gd name="T13" fmla="*/ 63 h 63"/>
                      <a:gd name="T14" fmla="*/ 70 w 70"/>
                      <a:gd name="T15" fmla="*/ 55 h 63"/>
                      <a:gd name="T16" fmla="*/ 70 w 70"/>
                      <a:gd name="T17" fmla="*/ 16 h 63"/>
                      <a:gd name="T18" fmla="*/ 61 w 70"/>
                      <a:gd name="T19" fmla="*/ 8 h 63"/>
                      <a:gd name="T20" fmla="*/ 35 w 70"/>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3"/>
                      <a:gd name="T35" fmla="*/ 70 w 70"/>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3">
                        <a:moveTo>
                          <a:pt x="35" y="0"/>
                        </a:moveTo>
                        <a:lnTo>
                          <a:pt x="8" y="8"/>
                        </a:lnTo>
                        <a:lnTo>
                          <a:pt x="0" y="16"/>
                        </a:lnTo>
                        <a:lnTo>
                          <a:pt x="0" y="55"/>
                        </a:lnTo>
                        <a:lnTo>
                          <a:pt x="8" y="63"/>
                        </a:lnTo>
                        <a:lnTo>
                          <a:pt x="35" y="63"/>
                        </a:lnTo>
                        <a:lnTo>
                          <a:pt x="61" y="63"/>
                        </a:lnTo>
                        <a:lnTo>
                          <a:pt x="70" y="55"/>
                        </a:lnTo>
                        <a:lnTo>
                          <a:pt x="70" y="16"/>
                        </a:lnTo>
                        <a:lnTo>
                          <a:pt x="61" y="8"/>
                        </a:lnTo>
                        <a:lnTo>
                          <a:pt x="35"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747" name="Freeform 207"/>
                  <p:cNvSpPr>
                    <a:spLocks/>
                  </p:cNvSpPr>
                  <p:nvPr/>
                </p:nvSpPr>
                <p:spPr bwMode="auto">
                  <a:xfrm>
                    <a:off x="3207" y="2127"/>
                    <a:ext cx="70" cy="8"/>
                  </a:xfrm>
                  <a:custGeom>
                    <a:avLst/>
                    <a:gdLst>
                      <a:gd name="T0" fmla="*/ 0 w 70"/>
                      <a:gd name="T1" fmla="*/ 0 h 8"/>
                      <a:gd name="T2" fmla="*/ 8 w 70"/>
                      <a:gd name="T3" fmla="*/ 8 h 8"/>
                      <a:gd name="T4" fmla="*/ 35 w 70"/>
                      <a:gd name="T5" fmla="*/ 8 h 8"/>
                      <a:gd name="T6" fmla="*/ 61 w 70"/>
                      <a:gd name="T7" fmla="*/ 8 h 8"/>
                      <a:gd name="T8" fmla="*/ 70 w 70"/>
                      <a:gd name="T9" fmla="*/ 0 h 8"/>
                      <a:gd name="T10" fmla="*/ 0 60000 65536"/>
                      <a:gd name="T11" fmla="*/ 0 60000 65536"/>
                      <a:gd name="T12" fmla="*/ 0 60000 65536"/>
                      <a:gd name="T13" fmla="*/ 0 60000 65536"/>
                      <a:gd name="T14" fmla="*/ 0 60000 65536"/>
                      <a:gd name="T15" fmla="*/ 0 w 70"/>
                      <a:gd name="T16" fmla="*/ 0 h 8"/>
                      <a:gd name="T17" fmla="*/ 70 w 70"/>
                      <a:gd name="T18" fmla="*/ 8 h 8"/>
                    </a:gdLst>
                    <a:ahLst/>
                    <a:cxnLst>
                      <a:cxn ang="T10">
                        <a:pos x="T0" y="T1"/>
                      </a:cxn>
                      <a:cxn ang="T11">
                        <a:pos x="T2" y="T3"/>
                      </a:cxn>
                      <a:cxn ang="T12">
                        <a:pos x="T4" y="T5"/>
                      </a:cxn>
                      <a:cxn ang="T13">
                        <a:pos x="T6" y="T7"/>
                      </a:cxn>
                      <a:cxn ang="T14">
                        <a:pos x="T8" y="T9"/>
                      </a:cxn>
                    </a:cxnLst>
                    <a:rect l="T15" t="T16" r="T17" b="T18"/>
                    <a:pathLst>
                      <a:path w="70" h="8">
                        <a:moveTo>
                          <a:pt x="0" y="0"/>
                        </a:moveTo>
                        <a:lnTo>
                          <a:pt x="8" y="8"/>
                        </a:lnTo>
                        <a:lnTo>
                          <a:pt x="35" y="8"/>
                        </a:lnTo>
                        <a:lnTo>
                          <a:pt x="61" y="8"/>
                        </a:lnTo>
                        <a:lnTo>
                          <a:pt x="70"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738" name="Group 208"/>
                <p:cNvGrpSpPr>
                  <a:grpSpLocks/>
                </p:cNvGrpSpPr>
                <p:nvPr/>
              </p:nvGrpSpPr>
              <p:grpSpPr bwMode="auto">
                <a:xfrm>
                  <a:off x="3207" y="2150"/>
                  <a:ext cx="70" cy="149"/>
                  <a:chOff x="3207" y="2150"/>
                  <a:chExt cx="70" cy="149"/>
                </a:xfrm>
              </p:grpSpPr>
              <p:sp>
                <p:nvSpPr>
                  <p:cNvPr id="110739" name="Rectangle 209"/>
                  <p:cNvSpPr>
                    <a:spLocks noChangeArrowheads="1"/>
                  </p:cNvSpPr>
                  <p:nvPr/>
                </p:nvSpPr>
                <p:spPr bwMode="auto">
                  <a:xfrm>
                    <a:off x="3207" y="2150"/>
                    <a:ext cx="8" cy="149"/>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40" name="Rectangle 210"/>
                  <p:cNvSpPr>
                    <a:spLocks noChangeArrowheads="1"/>
                  </p:cNvSpPr>
                  <p:nvPr/>
                </p:nvSpPr>
                <p:spPr bwMode="auto">
                  <a:xfrm>
                    <a:off x="3215" y="2150"/>
                    <a:ext cx="18" cy="149"/>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41" name="Rectangle 211"/>
                  <p:cNvSpPr>
                    <a:spLocks noChangeArrowheads="1"/>
                  </p:cNvSpPr>
                  <p:nvPr/>
                </p:nvSpPr>
                <p:spPr bwMode="auto">
                  <a:xfrm>
                    <a:off x="3233" y="2150"/>
                    <a:ext cx="9" cy="149"/>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42" name="Rectangle 212"/>
                  <p:cNvSpPr>
                    <a:spLocks noChangeArrowheads="1"/>
                  </p:cNvSpPr>
                  <p:nvPr/>
                </p:nvSpPr>
                <p:spPr bwMode="auto">
                  <a:xfrm>
                    <a:off x="3242" y="2150"/>
                    <a:ext cx="8" cy="149"/>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43" name="Rectangle 213"/>
                  <p:cNvSpPr>
                    <a:spLocks noChangeArrowheads="1"/>
                  </p:cNvSpPr>
                  <p:nvPr/>
                </p:nvSpPr>
                <p:spPr bwMode="auto">
                  <a:xfrm>
                    <a:off x="3250" y="2150"/>
                    <a:ext cx="18" cy="149"/>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44" name="Rectangle 214"/>
                  <p:cNvSpPr>
                    <a:spLocks noChangeArrowheads="1"/>
                  </p:cNvSpPr>
                  <p:nvPr/>
                </p:nvSpPr>
                <p:spPr bwMode="auto">
                  <a:xfrm>
                    <a:off x="3268" y="2150"/>
                    <a:ext cx="9" cy="149"/>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grpSp>
            <p:nvGrpSpPr>
              <p:cNvPr id="110674" name="Group 215"/>
              <p:cNvGrpSpPr>
                <a:grpSpLocks/>
              </p:cNvGrpSpPr>
              <p:nvPr/>
            </p:nvGrpSpPr>
            <p:grpSpPr bwMode="auto">
              <a:xfrm>
                <a:off x="3137" y="2182"/>
                <a:ext cx="87" cy="211"/>
                <a:chOff x="3137" y="2182"/>
                <a:chExt cx="87" cy="211"/>
              </a:xfrm>
            </p:grpSpPr>
            <p:grpSp>
              <p:nvGrpSpPr>
                <p:cNvPr id="110675" name="Group 216"/>
                <p:cNvGrpSpPr>
                  <a:grpSpLocks/>
                </p:cNvGrpSpPr>
                <p:nvPr/>
              </p:nvGrpSpPr>
              <p:grpSpPr bwMode="auto">
                <a:xfrm>
                  <a:off x="3137" y="2315"/>
                  <a:ext cx="87" cy="78"/>
                  <a:chOff x="3137" y="2315"/>
                  <a:chExt cx="87" cy="78"/>
                </a:xfrm>
              </p:grpSpPr>
              <p:grpSp>
                <p:nvGrpSpPr>
                  <p:cNvPr id="110714" name="Group 217"/>
                  <p:cNvGrpSpPr>
                    <a:grpSpLocks/>
                  </p:cNvGrpSpPr>
                  <p:nvPr/>
                </p:nvGrpSpPr>
                <p:grpSpPr bwMode="auto">
                  <a:xfrm>
                    <a:off x="3137" y="2315"/>
                    <a:ext cx="87" cy="78"/>
                    <a:chOff x="3137" y="2315"/>
                    <a:chExt cx="87" cy="78"/>
                  </a:xfrm>
                </p:grpSpPr>
                <p:sp>
                  <p:nvSpPr>
                    <p:cNvPr id="110717" name="Rectangle 218"/>
                    <p:cNvSpPr>
                      <a:spLocks noChangeArrowheads="1"/>
                    </p:cNvSpPr>
                    <p:nvPr/>
                  </p:nvSpPr>
                  <p:spPr bwMode="auto">
                    <a:xfrm>
                      <a:off x="3137" y="2315"/>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18" name="Rectangle 219"/>
                    <p:cNvSpPr>
                      <a:spLocks noChangeArrowheads="1"/>
                    </p:cNvSpPr>
                    <p:nvPr/>
                  </p:nvSpPr>
                  <p:spPr bwMode="auto">
                    <a:xfrm>
                      <a:off x="3145" y="2315"/>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19" name="Rectangle 220"/>
                    <p:cNvSpPr>
                      <a:spLocks noChangeArrowheads="1"/>
                    </p:cNvSpPr>
                    <p:nvPr/>
                  </p:nvSpPr>
                  <p:spPr bwMode="auto">
                    <a:xfrm>
                      <a:off x="3154" y="2315"/>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0" name="Rectangle 221"/>
                    <p:cNvSpPr>
                      <a:spLocks noChangeArrowheads="1"/>
                    </p:cNvSpPr>
                    <p:nvPr/>
                  </p:nvSpPr>
                  <p:spPr bwMode="auto">
                    <a:xfrm>
                      <a:off x="3172" y="2315"/>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1" name="Rectangle 222"/>
                    <p:cNvSpPr>
                      <a:spLocks noChangeArrowheads="1"/>
                    </p:cNvSpPr>
                    <p:nvPr/>
                  </p:nvSpPr>
                  <p:spPr bwMode="auto">
                    <a:xfrm>
                      <a:off x="3180" y="2315"/>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2" name="Rectangle 223"/>
                    <p:cNvSpPr>
                      <a:spLocks noChangeArrowheads="1"/>
                    </p:cNvSpPr>
                    <p:nvPr/>
                  </p:nvSpPr>
                  <p:spPr bwMode="auto">
                    <a:xfrm>
                      <a:off x="3189" y="2315"/>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3" name="Rectangle 224"/>
                    <p:cNvSpPr>
                      <a:spLocks noChangeArrowheads="1"/>
                    </p:cNvSpPr>
                    <p:nvPr/>
                  </p:nvSpPr>
                  <p:spPr bwMode="auto">
                    <a:xfrm>
                      <a:off x="3198" y="2315"/>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4" name="Rectangle 225"/>
                    <p:cNvSpPr>
                      <a:spLocks noChangeArrowheads="1"/>
                    </p:cNvSpPr>
                    <p:nvPr/>
                  </p:nvSpPr>
                  <p:spPr bwMode="auto">
                    <a:xfrm>
                      <a:off x="3215" y="2315"/>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5" name="Freeform 226"/>
                    <p:cNvSpPr>
                      <a:spLocks/>
                    </p:cNvSpPr>
                    <p:nvPr/>
                  </p:nvSpPr>
                  <p:spPr bwMode="auto">
                    <a:xfrm>
                      <a:off x="3137" y="2315"/>
                      <a:ext cx="70" cy="62"/>
                    </a:xfrm>
                    <a:custGeom>
                      <a:avLst/>
                      <a:gdLst>
                        <a:gd name="T0" fmla="*/ 35 w 70"/>
                        <a:gd name="T1" fmla="*/ 0 h 62"/>
                        <a:gd name="T2" fmla="*/ 8 w 70"/>
                        <a:gd name="T3" fmla="*/ 8 h 62"/>
                        <a:gd name="T4" fmla="*/ 0 w 70"/>
                        <a:gd name="T5" fmla="*/ 15 h 62"/>
                        <a:gd name="T6" fmla="*/ 0 w 70"/>
                        <a:gd name="T7" fmla="*/ 55 h 62"/>
                        <a:gd name="T8" fmla="*/ 8 w 70"/>
                        <a:gd name="T9" fmla="*/ 62 h 62"/>
                        <a:gd name="T10" fmla="*/ 35 w 70"/>
                        <a:gd name="T11" fmla="*/ 62 h 62"/>
                        <a:gd name="T12" fmla="*/ 61 w 70"/>
                        <a:gd name="T13" fmla="*/ 62 h 62"/>
                        <a:gd name="T14" fmla="*/ 70 w 70"/>
                        <a:gd name="T15" fmla="*/ 55 h 62"/>
                        <a:gd name="T16" fmla="*/ 70 w 70"/>
                        <a:gd name="T17" fmla="*/ 15 h 62"/>
                        <a:gd name="T18" fmla="*/ 61 w 70"/>
                        <a:gd name="T19" fmla="*/ 8 h 62"/>
                        <a:gd name="T20" fmla="*/ 35 w 7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2"/>
                        <a:gd name="T35" fmla="*/ 70 w 7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2">
                          <a:moveTo>
                            <a:pt x="35" y="0"/>
                          </a:moveTo>
                          <a:lnTo>
                            <a:pt x="8" y="8"/>
                          </a:lnTo>
                          <a:lnTo>
                            <a:pt x="0" y="15"/>
                          </a:lnTo>
                          <a:lnTo>
                            <a:pt x="0" y="55"/>
                          </a:lnTo>
                          <a:lnTo>
                            <a:pt x="8" y="62"/>
                          </a:lnTo>
                          <a:lnTo>
                            <a:pt x="35" y="62"/>
                          </a:lnTo>
                          <a:lnTo>
                            <a:pt x="61" y="62"/>
                          </a:lnTo>
                          <a:lnTo>
                            <a:pt x="70" y="55"/>
                          </a:lnTo>
                          <a:lnTo>
                            <a:pt x="70" y="15"/>
                          </a:lnTo>
                          <a:lnTo>
                            <a:pt x="61" y="8"/>
                          </a:lnTo>
                          <a:lnTo>
                            <a:pt x="35" y="0"/>
                          </a:lnTo>
                          <a:close/>
                        </a:path>
                      </a:pathLst>
                    </a:custGeom>
                    <a:solidFill>
                      <a:srgbClr val="3E3E3E"/>
                    </a:solidFill>
                    <a:ln w="0">
                      <a:solidFill>
                        <a:srgbClr val="FFFFFF"/>
                      </a:solidFill>
                      <a:prstDash val="solid"/>
                      <a:round/>
                      <a:headEnd/>
                      <a:tailEnd/>
                    </a:ln>
                  </p:spPr>
                  <p:txBody>
                    <a:bodyPr/>
                    <a:lstStyle/>
                    <a:p>
                      <a:endParaRPr lang="en-US"/>
                    </a:p>
                  </p:txBody>
                </p:sp>
                <p:sp>
                  <p:nvSpPr>
                    <p:cNvPr id="110726" name="Freeform 227"/>
                    <p:cNvSpPr>
                      <a:spLocks/>
                    </p:cNvSpPr>
                    <p:nvPr/>
                  </p:nvSpPr>
                  <p:spPr bwMode="auto">
                    <a:xfrm>
                      <a:off x="3137" y="2315"/>
                      <a:ext cx="70" cy="62"/>
                    </a:xfrm>
                    <a:custGeom>
                      <a:avLst/>
                      <a:gdLst>
                        <a:gd name="T0" fmla="*/ 35 w 70"/>
                        <a:gd name="T1" fmla="*/ 0 h 62"/>
                        <a:gd name="T2" fmla="*/ 8 w 70"/>
                        <a:gd name="T3" fmla="*/ 8 h 62"/>
                        <a:gd name="T4" fmla="*/ 0 w 70"/>
                        <a:gd name="T5" fmla="*/ 15 h 62"/>
                        <a:gd name="T6" fmla="*/ 0 w 70"/>
                        <a:gd name="T7" fmla="*/ 55 h 62"/>
                        <a:gd name="T8" fmla="*/ 8 w 70"/>
                        <a:gd name="T9" fmla="*/ 62 h 62"/>
                        <a:gd name="T10" fmla="*/ 35 w 70"/>
                        <a:gd name="T11" fmla="*/ 62 h 62"/>
                        <a:gd name="T12" fmla="*/ 61 w 70"/>
                        <a:gd name="T13" fmla="*/ 62 h 62"/>
                        <a:gd name="T14" fmla="*/ 70 w 70"/>
                        <a:gd name="T15" fmla="*/ 55 h 62"/>
                        <a:gd name="T16" fmla="*/ 70 w 70"/>
                        <a:gd name="T17" fmla="*/ 15 h 62"/>
                        <a:gd name="T18" fmla="*/ 61 w 70"/>
                        <a:gd name="T19" fmla="*/ 8 h 62"/>
                        <a:gd name="T20" fmla="*/ 35 w 7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2"/>
                        <a:gd name="T35" fmla="*/ 70 w 7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2">
                          <a:moveTo>
                            <a:pt x="35" y="0"/>
                          </a:moveTo>
                          <a:lnTo>
                            <a:pt x="8" y="8"/>
                          </a:lnTo>
                          <a:lnTo>
                            <a:pt x="0" y="15"/>
                          </a:lnTo>
                          <a:lnTo>
                            <a:pt x="0" y="55"/>
                          </a:lnTo>
                          <a:lnTo>
                            <a:pt x="8" y="62"/>
                          </a:lnTo>
                          <a:lnTo>
                            <a:pt x="35" y="62"/>
                          </a:lnTo>
                          <a:lnTo>
                            <a:pt x="61" y="62"/>
                          </a:lnTo>
                          <a:lnTo>
                            <a:pt x="70" y="55"/>
                          </a:lnTo>
                          <a:lnTo>
                            <a:pt x="70" y="15"/>
                          </a:lnTo>
                          <a:lnTo>
                            <a:pt x="61" y="8"/>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727" name="Rectangle 228"/>
                    <p:cNvSpPr>
                      <a:spLocks noChangeArrowheads="1"/>
                    </p:cNvSpPr>
                    <p:nvPr/>
                  </p:nvSpPr>
                  <p:spPr bwMode="auto">
                    <a:xfrm>
                      <a:off x="3137" y="2315"/>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8" name="Rectangle 229"/>
                    <p:cNvSpPr>
                      <a:spLocks noChangeArrowheads="1"/>
                    </p:cNvSpPr>
                    <p:nvPr/>
                  </p:nvSpPr>
                  <p:spPr bwMode="auto">
                    <a:xfrm>
                      <a:off x="3145" y="2315"/>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29" name="Rectangle 230"/>
                    <p:cNvSpPr>
                      <a:spLocks noChangeArrowheads="1"/>
                    </p:cNvSpPr>
                    <p:nvPr/>
                  </p:nvSpPr>
                  <p:spPr bwMode="auto">
                    <a:xfrm>
                      <a:off x="3154" y="2315"/>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30" name="Rectangle 231"/>
                    <p:cNvSpPr>
                      <a:spLocks noChangeArrowheads="1"/>
                    </p:cNvSpPr>
                    <p:nvPr/>
                  </p:nvSpPr>
                  <p:spPr bwMode="auto">
                    <a:xfrm>
                      <a:off x="3172" y="2315"/>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31" name="Rectangle 232"/>
                    <p:cNvSpPr>
                      <a:spLocks noChangeArrowheads="1"/>
                    </p:cNvSpPr>
                    <p:nvPr/>
                  </p:nvSpPr>
                  <p:spPr bwMode="auto">
                    <a:xfrm>
                      <a:off x="3180" y="2315"/>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32" name="Rectangle 233"/>
                    <p:cNvSpPr>
                      <a:spLocks noChangeArrowheads="1"/>
                    </p:cNvSpPr>
                    <p:nvPr/>
                  </p:nvSpPr>
                  <p:spPr bwMode="auto">
                    <a:xfrm>
                      <a:off x="3189" y="2315"/>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33" name="Rectangle 234"/>
                    <p:cNvSpPr>
                      <a:spLocks noChangeArrowheads="1"/>
                    </p:cNvSpPr>
                    <p:nvPr/>
                  </p:nvSpPr>
                  <p:spPr bwMode="auto">
                    <a:xfrm>
                      <a:off x="3198" y="2315"/>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34" name="Rectangle 235"/>
                    <p:cNvSpPr>
                      <a:spLocks noChangeArrowheads="1"/>
                    </p:cNvSpPr>
                    <p:nvPr/>
                  </p:nvSpPr>
                  <p:spPr bwMode="auto">
                    <a:xfrm>
                      <a:off x="3215" y="2315"/>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715" name="Freeform 236"/>
                  <p:cNvSpPr>
                    <a:spLocks/>
                  </p:cNvSpPr>
                  <p:nvPr/>
                </p:nvSpPr>
                <p:spPr bwMode="auto">
                  <a:xfrm>
                    <a:off x="3137" y="2315"/>
                    <a:ext cx="70" cy="62"/>
                  </a:xfrm>
                  <a:custGeom>
                    <a:avLst/>
                    <a:gdLst>
                      <a:gd name="T0" fmla="*/ 35 w 70"/>
                      <a:gd name="T1" fmla="*/ 0 h 62"/>
                      <a:gd name="T2" fmla="*/ 8 w 70"/>
                      <a:gd name="T3" fmla="*/ 8 h 62"/>
                      <a:gd name="T4" fmla="*/ 0 w 70"/>
                      <a:gd name="T5" fmla="*/ 15 h 62"/>
                      <a:gd name="T6" fmla="*/ 0 w 70"/>
                      <a:gd name="T7" fmla="*/ 55 h 62"/>
                      <a:gd name="T8" fmla="*/ 8 w 70"/>
                      <a:gd name="T9" fmla="*/ 62 h 62"/>
                      <a:gd name="T10" fmla="*/ 35 w 70"/>
                      <a:gd name="T11" fmla="*/ 62 h 62"/>
                      <a:gd name="T12" fmla="*/ 61 w 70"/>
                      <a:gd name="T13" fmla="*/ 62 h 62"/>
                      <a:gd name="T14" fmla="*/ 70 w 70"/>
                      <a:gd name="T15" fmla="*/ 55 h 62"/>
                      <a:gd name="T16" fmla="*/ 70 w 70"/>
                      <a:gd name="T17" fmla="*/ 15 h 62"/>
                      <a:gd name="T18" fmla="*/ 61 w 70"/>
                      <a:gd name="T19" fmla="*/ 8 h 62"/>
                      <a:gd name="T20" fmla="*/ 35 w 7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2"/>
                      <a:gd name="T35" fmla="*/ 70 w 7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2">
                        <a:moveTo>
                          <a:pt x="35" y="0"/>
                        </a:moveTo>
                        <a:lnTo>
                          <a:pt x="8" y="8"/>
                        </a:lnTo>
                        <a:lnTo>
                          <a:pt x="0" y="15"/>
                        </a:lnTo>
                        <a:lnTo>
                          <a:pt x="0" y="55"/>
                        </a:lnTo>
                        <a:lnTo>
                          <a:pt x="8" y="62"/>
                        </a:lnTo>
                        <a:lnTo>
                          <a:pt x="35" y="62"/>
                        </a:lnTo>
                        <a:lnTo>
                          <a:pt x="61" y="62"/>
                        </a:lnTo>
                        <a:lnTo>
                          <a:pt x="70" y="55"/>
                        </a:lnTo>
                        <a:lnTo>
                          <a:pt x="70" y="15"/>
                        </a:lnTo>
                        <a:lnTo>
                          <a:pt x="61" y="8"/>
                        </a:lnTo>
                        <a:lnTo>
                          <a:pt x="35"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716" name="Freeform 237"/>
                  <p:cNvSpPr>
                    <a:spLocks/>
                  </p:cNvSpPr>
                  <p:nvPr/>
                </p:nvSpPr>
                <p:spPr bwMode="auto">
                  <a:xfrm>
                    <a:off x="3137" y="2330"/>
                    <a:ext cx="70" cy="8"/>
                  </a:xfrm>
                  <a:custGeom>
                    <a:avLst/>
                    <a:gdLst>
                      <a:gd name="T0" fmla="*/ 0 w 70"/>
                      <a:gd name="T1" fmla="*/ 0 h 8"/>
                      <a:gd name="T2" fmla="*/ 8 w 70"/>
                      <a:gd name="T3" fmla="*/ 8 h 8"/>
                      <a:gd name="T4" fmla="*/ 35 w 70"/>
                      <a:gd name="T5" fmla="*/ 8 h 8"/>
                      <a:gd name="T6" fmla="*/ 61 w 70"/>
                      <a:gd name="T7" fmla="*/ 8 h 8"/>
                      <a:gd name="T8" fmla="*/ 70 w 70"/>
                      <a:gd name="T9" fmla="*/ 0 h 8"/>
                      <a:gd name="T10" fmla="*/ 0 60000 65536"/>
                      <a:gd name="T11" fmla="*/ 0 60000 65536"/>
                      <a:gd name="T12" fmla="*/ 0 60000 65536"/>
                      <a:gd name="T13" fmla="*/ 0 60000 65536"/>
                      <a:gd name="T14" fmla="*/ 0 60000 65536"/>
                      <a:gd name="T15" fmla="*/ 0 w 70"/>
                      <a:gd name="T16" fmla="*/ 0 h 8"/>
                      <a:gd name="T17" fmla="*/ 70 w 70"/>
                      <a:gd name="T18" fmla="*/ 8 h 8"/>
                    </a:gdLst>
                    <a:ahLst/>
                    <a:cxnLst>
                      <a:cxn ang="T10">
                        <a:pos x="T0" y="T1"/>
                      </a:cxn>
                      <a:cxn ang="T11">
                        <a:pos x="T2" y="T3"/>
                      </a:cxn>
                      <a:cxn ang="T12">
                        <a:pos x="T4" y="T5"/>
                      </a:cxn>
                      <a:cxn ang="T13">
                        <a:pos x="T6" y="T7"/>
                      </a:cxn>
                      <a:cxn ang="T14">
                        <a:pos x="T8" y="T9"/>
                      </a:cxn>
                    </a:cxnLst>
                    <a:rect l="T15" t="T16" r="T17" b="T18"/>
                    <a:pathLst>
                      <a:path w="70" h="8">
                        <a:moveTo>
                          <a:pt x="0" y="0"/>
                        </a:moveTo>
                        <a:lnTo>
                          <a:pt x="8" y="8"/>
                        </a:lnTo>
                        <a:lnTo>
                          <a:pt x="35" y="8"/>
                        </a:lnTo>
                        <a:lnTo>
                          <a:pt x="61" y="8"/>
                        </a:lnTo>
                        <a:lnTo>
                          <a:pt x="70"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676" name="Group 238"/>
                <p:cNvGrpSpPr>
                  <a:grpSpLocks/>
                </p:cNvGrpSpPr>
                <p:nvPr/>
              </p:nvGrpSpPr>
              <p:grpSpPr bwMode="auto">
                <a:xfrm>
                  <a:off x="3137" y="2229"/>
                  <a:ext cx="78" cy="133"/>
                  <a:chOff x="3137" y="2229"/>
                  <a:chExt cx="78" cy="133"/>
                </a:xfrm>
              </p:grpSpPr>
              <p:grpSp>
                <p:nvGrpSpPr>
                  <p:cNvPr id="110706" name="Group 239"/>
                  <p:cNvGrpSpPr>
                    <a:grpSpLocks/>
                  </p:cNvGrpSpPr>
                  <p:nvPr/>
                </p:nvGrpSpPr>
                <p:grpSpPr bwMode="auto">
                  <a:xfrm>
                    <a:off x="3137" y="2229"/>
                    <a:ext cx="70" cy="125"/>
                    <a:chOff x="3137" y="2229"/>
                    <a:chExt cx="70" cy="125"/>
                  </a:xfrm>
                </p:grpSpPr>
                <p:sp>
                  <p:nvSpPr>
                    <p:cNvPr id="110708" name="Rectangle 240"/>
                    <p:cNvSpPr>
                      <a:spLocks noChangeArrowheads="1"/>
                    </p:cNvSpPr>
                    <p:nvPr/>
                  </p:nvSpPr>
                  <p:spPr bwMode="auto">
                    <a:xfrm>
                      <a:off x="3137" y="2229"/>
                      <a:ext cx="8" cy="125"/>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09" name="Rectangle 241"/>
                    <p:cNvSpPr>
                      <a:spLocks noChangeArrowheads="1"/>
                    </p:cNvSpPr>
                    <p:nvPr/>
                  </p:nvSpPr>
                  <p:spPr bwMode="auto">
                    <a:xfrm>
                      <a:off x="3145" y="2229"/>
                      <a:ext cx="18" cy="125"/>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10" name="Rectangle 242"/>
                    <p:cNvSpPr>
                      <a:spLocks noChangeArrowheads="1"/>
                    </p:cNvSpPr>
                    <p:nvPr/>
                  </p:nvSpPr>
                  <p:spPr bwMode="auto">
                    <a:xfrm>
                      <a:off x="3163" y="2229"/>
                      <a:ext cx="9" cy="125"/>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11" name="Rectangle 243"/>
                    <p:cNvSpPr>
                      <a:spLocks noChangeArrowheads="1"/>
                    </p:cNvSpPr>
                    <p:nvPr/>
                  </p:nvSpPr>
                  <p:spPr bwMode="auto">
                    <a:xfrm>
                      <a:off x="3172" y="2229"/>
                      <a:ext cx="8" cy="125"/>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12" name="Rectangle 244"/>
                    <p:cNvSpPr>
                      <a:spLocks noChangeArrowheads="1"/>
                    </p:cNvSpPr>
                    <p:nvPr/>
                  </p:nvSpPr>
                  <p:spPr bwMode="auto">
                    <a:xfrm>
                      <a:off x="3180" y="2229"/>
                      <a:ext cx="18" cy="125"/>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13" name="Rectangle 245"/>
                    <p:cNvSpPr>
                      <a:spLocks noChangeArrowheads="1"/>
                    </p:cNvSpPr>
                    <p:nvPr/>
                  </p:nvSpPr>
                  <p:spPr bwMode="auto">
                    <a:xfrm>
                      <a:off x="3198" y="2229"/>
                      <a:ext cx="9" cy="125"/>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707" name="Rectangle 246"/>
                  <p:cNvSpPr>
                    <a:spLocks noChangeArrowheads="1"/>
                  </p:cNvSpPr>
                  <p:nvPr/>
                </p:nvSpPr>
                <p:spPr bwMode="auto">
                  <a:xfrm>
                    <a:off x="3137" y="2229"/>
                    <a:ext cx="78" cy="133"/>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10677" name="Group 247"/>
                <p:cNvGrpSpPr>
                  <a:grpSpLocks/>
                </p:cNvGrpSpPr>
                <p:nvPr/>
              </p:nvGrpSpPr>
              <p:grpSpPr bwMode="auto">
                <a:xfrm>
                  <a:off x="3137" y="2182"/>
                  <a:ext cx="87" cy="78"/>
                  <a:chOff x="3137" y="2182"/>
                  <a:chExt cx="87" cy="78"/>
                </a:xfrm>
              </p:grpSpPr>
              <p:grpSp>
                <p:nvGrpSpPr>
                  <p:cNvPr id="110685" name="Group 248"/>
                  <p:cNvGrpSpPr>
                    <a:grpSpLocks/>
                  </p:cNvGrpSpPr>
                  <p:nvPr/>
                </p:nvGrpSpPr>
                <p:grpSpPr bwMode="auto">
                  <a:xfrm>
                    <a:off x="3137" y="2182"/>
                    <a:ext cx="87" cy="78"/>
                    <a:chOff x="3137" y="2182"/>
                    <a:chExt cx="87" cy="78"/>
                  </a:xfrm>
                </p:grpSpPr>
                <p:sp>
                  <p:nvSpPr>
                    <p:cNvPr id="110688" name="Rectangle 249"/>
                    <p:cNvSpPr>
                      <a:spLocks noChangeArrowheads="1"/>
                    </p:cNvSpPr>
                    <p:nvPr/>
                  </p:nvSpPr>
                  <p:spPr bwMode="auto">
                    <a:xfrm>
                      <a:off x="3137" y="2182"/>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89" name="Rectangle 250"/>
                    <p:cNvSpPr>
                      <a:spLocks noChangeArrowheads="1"/>
                    </p:cNvSpPr>
                    <p:nvPr/>
                  </p:nvSpPr>
                  <p:spPr bwMode="auto">
                    <a:xfrm>
                      <a:off x="3145" y="2182"/>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0" name="Rectangle 251"/>
                    <p:cNvSpPr>
                      <a:spLocks noChangeArrowheads="1"/>
                    </p:cNvSpPr>
                    <p:nvPr/>
                  </p:nvSpPr>
                  <p:spPr bwMode="auto">
                    <a:xfrm>
                      <a:off x="3154" y="2182"/>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1" name="Rectangle 252"/>
                    <p:cNvSpPr>
                      <a:spLocks noChangeArrowheads="1"/>
                    </p:cNvSpPr>
                    <p:nvPr/>
                  </p:nvSpPr>
                  <p:spPr bwMode="auto">
                    <a:xfrm>
                      <a:off x="3172" y="2182"/>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2" name="Rectangle 253"/>
                    <p:cNvSpPr>
                      <a:spLocks noChangeArrowheads="1"/>
                    </p:cNvSpPr>
                    <p:nvPr/>
                  </p:nvSpPr>
                  <p:spPr bwMode="auto">
                    <a:xfrm>
                      <a:off x="3180" y="2182"/>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3" name="Rectangle 254"/>
                    <p:cNvSpPr>
                      <a:spLocks noChangeArrowheads="1"/>
                    </p:cNvSpPr>
                    <p:nvPr/>
                  </p:nvSpPr>
                  <p:spPr bwMode="auto">
                    <a:xfrm>
                      <a:off x="3189" y="2182"/>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4" name="Rectangle 255"/>
                    <p:cNvSpPr>
                      <a:spLocks noChangeArrowheads="1"/>
                    </p:cNvSpPr>
                    <p:nvPr/>
                  </p:nvSpPr>
                  <p:spPr bwMode="auto">
                    <a:xfrm>
                      <a:off x="3198" y="2182"/>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5" name="Rectangle 256"/>
                    <p:cNvSpPr>
                      <a:spLocks noChangeArrowheads="1"/>
                    </p:cNvSpPr>
                    <p:nvPr/>
                  </p:nvSpPr>
                  <p:spPr bwMode="auto">
                    <a:xfrm>
                      <a:off x="3215" y="2182"/>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6" name="Freeform 257"/>
                    <p:cNvSpPr>
                      <a:spLocks/>
                    </p:cNvSpPr>
                    <p:nvPr/>
                  </p:nvSpPr>
                  <p:spPr bwMode="auto">
                    <a:xfrm>
                      <a:off x="3137" y="2182"/>
                      <a:ext cx="70" cy="62"/>
                    </a:xfrm>
                    <a:custGeom>
                      <a:avLst/>
                      <a:gdLst>
                        <a:gd name="T0" fmla="*/ 35 w 70"/>
                        <a:gd name="T1" fmla="*/ 0 h 62"/>
                        <a:gd name="T2" fmla="*/ 8 w 70"/>
                        <a:gd name="T3" fmla="*/ 0 h 62"/>
                        <a:gd name="T4" fmla="*/ 0 w 70"/>
                        <a:gd name="T5" fmla="*/ 7 h 62"/>
                        <a:gd name="T6" fmla="*/ 0 w 70"/>
                        <a:gd name="T7" fmla="*/ 47 h 62"/>
                        <a:gd name="T8" fmla="*/ 8 w 70"/>
                        <a:gd name="T9" fmla="*/ 54 h 62"/>
                        <a:gd name="T10" fmla="*/ 35 w 70"/>
                        <a:gd name="T11" fmla="*/ 62 h 62"/>
                        <a:gd name="T12" fmla="*/ 61 w 70"/>
                        <a:gd name="T13" fmla="*/ 54 h 62"/>
                        <a:gd name="T14" fmla="*/ 70 w 70"/>
                        <a:gd name="T15" fmla="*/ 47 h 62"/>
                        <a:gd name="T16" fmla="*/ 70 w 70"/>
                        <a:gd name="T17" fmla="*/ 7 h 62"/>
                        <a:gd name="T18" fmla="*/ 61 w 70"/>
                        <a:gd name="T19" fmla="*/ 0 h 62"/>
                        <a:gd name="T20" fmla="*/ 35 w 7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2"/>
                        <a:gd name="T35" fmla="*/ 70 w 7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2">
                          <a:moveTo>
                            <a:pt x="35" y="0"/>
                          </a:moveTo>
                          <a:lnTo>
                            <a:pt x="8" y="0"/>
                          </a:lnTo>
                          <a:lnTo>
                            <a:pt x="0" y="7"/>
                          </a:lnTo>
                          <a:lnTo>
                            <a:pt x="0" y="47"/>
                          </a:lnTo>
                          <a:lnTo>
                            <a:pt x="8" y="54"/>
                          </a:lnTo>
                          <a:lnTo>
                            <a:pt x="35" y="62"/>
                          </a:lnTo>
                          <a:lnTo>
                            <a:pt x="61" y="54"/>
                          </a:lnTo>
                          <a:lnTo>
                            <a:pt x="70" y="47"/>
                          </a:lnTo>
                          <a:lnTo>
                            <a:pt x="70" y="7"/>
                          </a:lnTo>
                          <a:lnTo>
                            <a:pt x="61" y="0"/>
                          </a:lnTo>
                          <a:lnTo>
                            <a:pt x="35" y="0"/>
                          </a:lnTo>
                          <a:close/>
                        </a:path>
                      </a:pathLst>
                    </a:custGeom>
                    <a:solidFill>
                      <a:srgbClr val="3E3E3E"/>
                    </a:solidFill>
                    <a:ln w="0">
                      <a:solidFill>
                        <a:srgbClr val="FFFFFF"/>
                      </a:solidFill>
                      <a:prstDash val="solid"/>
                      <a:round/>
                      <a:headEnd/>
                      <a:tailEnd/>
                    </a:ln>
                  </p:spPr>
                  <p:txBody>
                    <a:bodyPr/>
                    <a:lstStyle/>
                    <a:p>
                      <a:endParaRPr lang="en-US"/>
                    </a:p>
                  </p:txBody>
                </p:sp>
                <p:sp>
                  <p:nvSpPr>
                    <p:cNvPr id="110697" name="Freeform 258"/>
                    <p:cNvSpPr>
                      <a:spLocks/>
                    </p:cNvSpPr>
                    <p:nvPr/>
                  </p:nvSpPr>
                  <p:spPr bwMode="auto">
                    <a:xfrm>
                      <a:off x="3137" y="2182"/>
                      <a:ext cx="70" cy="62"/>
                    </a:xfrm>
                    <a:custGeom>
                      <a:avLst/>
                      <a:gdLst>
                        <a:gd name="T0" fmla="*/ 35 w 70"/>
                        <a:gd name="T1" fmla="*/ 0 h 62"/>
                        <a:gd name="T2" fmla="*/ 8 w 70"/>
                        <a:gd name="T3" fmla="*/ 0 h 62"/>
                        <a:gd name="T4" fmla="*/ 0 w 70"/>
                        <a:gd name="T5" fmla="*/ 7 h 62"/>
                        <a:gd name="T6" fmla="*/ 0 w 70"/>
                        <a:gd name="T7" fmla="*/ 47 h 62"/>
                        <a:gd name="T8" fmla="*/ 8 w 70"/>
                        <a:gd name="T9" fmla="*/ 54 h 62"/>
                        <a:gd name="T10" fmla="*/ 35 w 70"/>
                        <a:gd name="T11" fmla="*/ 62 h 62"/>
                        <a:gd name="T12" fmla="*/ 61 w 70"/>
                        <a:gd name="T13" fmla="*/ 54 h 62"/>
                        <a:gd name="T14" fmla="*/ 70 w 70"/>
                        <a:gd name="T15" fmla="*/ 47 h 62"/>
                        <a:gd name="T16" fmla="*/ 70 w 70"/>
                        <a:gd name="T17" fmla="*/ 7 h 62"/>
                        <a:gd name="T18" fmla="*/ 61 w 70"/>
                        <a:gd name="T19" fmla="*/ 0 h 62"/>
                        <a:gd name="T20" fmla="*/ 35 w 7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2"/>
                        <a:gd name="T35" fmla="*/ 70 w 7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2">
                          <a:moveTo>
                            <a:pt x="35" y="0"/>
                          </a:moveTo>
                          <a:lnTo>
                            <a:pt x="8" y="0"/>
                          </a:lnTo>
                          <a:lnTo>
                            <a:pt x="0" y="7"/>
                          </a:lnTo>
                          <a:lnTo>
                            <a:pt x="0" y="47"/>
                          </a:lnTo>
                          <a:lnTo>
                            <a:pt x="8" y="54"/>
                          </a:lnTo>
                          <a:lnTo>
                            <a:pt x="35" y="62"/>
                          </a:lnTo>
                          <a:lnTo>
                            <a:pt x="61" y="54"/>
                          </a:lnTo>
                          <a:lnTo>
                            <a:pt x="70" y="47"/>
                          </a:lnTo>
                          <a:lnTo>
                            <a:pt x="70" y="7"/>
                          </a:lnTo>
                          <a:lnTo>
                            <a:pt x="61" y="0"/>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98" name="Rectangle 259"/>
                    <p:cNvSpPr>
                      <a:spLocks noChangeArrowheads="1"/>
                    </p:cNvSpPr>
                    <p:nvPr/>
                  </p:nvSpPr>
                  <p:spPr bwMode="auto">
                    <a:xfrm>
                      <a:off x="3137" y="2182"/>
                      <a:ext cx="8"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99" name="Rectangle 260"/>
                    <p:cNvSpPr>
                      <a:spLocks noChangeArrowheads="1"/>
                    </p:cNvSpPr>
                    <p:nvPr/>
                  </p:nvSpPr>
                  <p:spPr bwMode="auto">
                    <a:xfrm>
                      <a:off x="3145" y="2182"/>
                      <a:ext cx="9" cy="7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00" name="Rectangle 261"/>
                    <p:cNvSpPr>
                      <a:spLocks noChangeArrowheads="1"/>
                    </p:cNvSpPr>
                    <p:nvPr/>
                  </p:nvSpPr>
                  <p:spPr bwMode="auto">
                    <a:xfrm>
                      <a:off x="3154" y="2182"/>
                      <a:ext cx="18" cy="78"/>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01" name="Rectangle 262"/>
                    <p:cNvSpPr>
                      <a:spLocks noChangeArrowheads="1"/>
                    </p:cNvSpPr>
                    <p:nvPr/>
                  </p:nvSpPr>
                  <p:spPr bwMode="auto">
                    <a:xfrm>
                      <a:off x="3172" y="2182"/>
                      <a:ext cx="8"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02" name="Rectangle 263"/>
                    <p:cNvSpPr>
                      <a:spLocks noChangeArrowheads="1"/>
                    </p:cNvSpPr>
                    <p:nvPr/>
                  </p:nvSpPr>
                  <p:spPr bwMode="auto">
                    <a:xfrm>
                      <a:off x="3180" y="2182"/>
                      <a:ext cx="9" cy="78"/>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03" name="Rectangle 264"/>
                    <p:cNvSpPr>
                      <a:spLocks noChangeArrowheads="1"/>
                    </p:cNvSpPr>
                    <p:nvPr/>
                  </p:nvSpPr>
                  <p:spPr bwMode="auto">
                    <a:xfrm>
                      <a:off x="3189" y="2182"/>
                      <a:ext cx="9" cy="78"/>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04" name="Rectangle 265"/>
                    <p:cNvSpPr>
                      <a:spLocks noChangeArrowheads="1"/>
                    </p:cNvSpPr>
                    <p:nvPr/>
                  </p:nvSpPr>
                  <p:spPr bwMode="auto">
                    <a:xfrm>
                      <a:off x="3198" y="2182"/>
                      <a:ext cx="17" cy="78"/>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705" name="Rectangle 266"/>
                    <p:cNvSpPr>
                      <a:spLocks noChangeArrowheads="1"/>
                    </p:cNvSpPr>
                    <p:nvPr/>
                  </p:nvSpPr>
                  <p:spPr bwMode="auto">
                    <a:xfrm>
                      <a:off x="3215" y="2182"/>
                      <a:ext cx="9" cy="78"/>
                    </a:xfrm>
                    <a:prstGeom prst="rect">
                      <a:avLst/>
                    </a:prstGeom>
                    <a:solidFill>
                      <a:srgbClr val="3E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10686" name="Freeform 267"/>
                  <p:cNvSpPr>
                    <a:spLocks/>
                  </p:cNvSpPr>
                  <p:nvPr/>
                </p:nvSpPr>
                <p:spPr bwMode="auto">
                  <a:xfrm>
                    <a:off x="3137" y="2182"/>
                    <a:ext cx="70" cy="62"/>
                  </a:xfrm>
                  <a:custGeom>
                    <a:avLst/>
                    <a:gdLst>
                      <a:gd name="T0" fmla="*/ 35 w 70"/>
                      <a:gd name="T1" fmla="*/ 0 h 62"/>
                      <a:gd name="T2" fmla="*/ 8 w 70"/>
                      <a:gd name="T3" fmla="*/ 0 h 62"/>
                      <a:gd name="T4" fmla="*/ 0 w 70"/>
                      <a:gd name="T5" fmla="*/ 7 h 62"/>
                      <a:gd name="T6" fmla="*/ 0 w 70"/>
                      <a:gd name="T7" fmla="*/ 47 h 62"/>
                      <a:gd name="T8" fmla="*/ 8 w 70"/>
                      <a:gd name="T9" fmla="*/ 54 h 62"/>
                      <a:gd name="T10" fmla="*/ 35 w 70"/>
                      <a:gd name="T11" fmla="*/ 62 h 62"/>
                      <a:gd name="T12" fmla="*/ 61 w 70"/>
                      <a:gd name="T13" fmla="*/ 54 h 62"/>
                      <a:gd name="T14" fmla="*/ 70 w 70"/>
                      <a:gd name="T15" fmla="*/ 47 h 62"/>
                      <a:gd name="T16" fmla="*/ 70 w 70"/>
                      <a:gd name="T17" fmla="*/ 7 h 62"/>
                      <a:gd name="T18" fmla="*/ 61 w 70"/>
                      <a:gd name="T19" fmla="*/ 0 h 62"/>
                      <a:gd name="T20" fmla="*/ 35 w 7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62"/>
                      <a:gd name="T35" fmla="*/ 70 w 7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62">
                        <a:moveTo>
                          <a:pt x="35" y="0"/>
                        </a:moveTo>
                        <a:lnTo>
                          <a:pt x="8" y="0"/>
                        </a:lnTo>
                        <a:lnTo>
                          <a:pt x="0" y="7"/>
                        </a:lnTo>
                        <a:lnTo>
                          <a:pt x="0" y="47"/>
                        </a:lnTo>
                        <a:lnTo>
                          <a:pt x="8" y="54"/>
                        </a:lnTo>
                        <a:lnTo>
                          <a:pt x="35" y="62"/>
                        </a:lnTo>
                        <a:lnTo>
                          <a:pt x="61" y="54"/>
                        </a:lnTo>
                        <a:lnTo>
                          <a:pt x="70" y="47"/>
                        </a:lnTo>
                        <a:lnTo>
                          <a:pt x="70" y="7"/>
                        </a:lnTo>
                        <a:lnTo>
                          <a:pt x="61" y="0"/>
                        </a:lnTo>
                        <a:lnTo>
                          <a:pt x="35" y="0"/>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687" name="Freeform 268"/>
                  <p:cNvSpPr>
                    <a:spLocks/>
                  </p:cNvSpPr>
                  <p:nvPr/>
                </p:nvSpPr>
                <p:spPr bwMode="auto">
                  <a:xfrm>
                    <a:off x="3137" y="2189"/>
                    <a:ext cx="70" cy="8"/>
                  </a:xfrm>
                  <a:custGeom>
                    <a:avLst/>
                    <a:gdLst>
                      <a:gd name="T0" fmla="*/ 0 w 70"/>
                      <a:gd name="T1" fmla="*/ 0 h 8"/>
                      <a:gd name="T2" fmla="*/ 8 w 70"/>
                      <a:gd name="T3" fmla="*/ 8 h 8"/>
                      <a:gd name="T4" fmla="*/ 35 w 70"/>
                      <a:gd name="T5" fmla="*/ 8 h 8"/>
                      <a:gd name="T6" fmla="*/ 61 w 70"/>
                      <a:gd name="T7" fmla="*/ 8 h 8"/>
                      <a:gd name="T8" fmla="*/ 70 w 70"/>
                      <a:gd name="T9" fmla="*/ 0 h 8"/>
                      <a:gd name="T10" fmla="*/ 0 60000 65536"/>
                      <a:gd name="T11" fmla="*/ 0 60000 65536"/>
                      <a:gd name="T12" fmla="*/ 0 60000 65536"/>
                      <a:gd name="T13" fmla="*/ 0 60000 65536"/>
                      <a:gd name="T14" fmla="*/ 0 60000 65536"/>
                      <a:gd name="T15" fmla="*/ 0 w 70"/>
                      <a:gd name="T16" fmla="*/ 0 h 8"/>
                      <a:gd name="T17" fmla="*/ 70 w 70"/>
                      <a:gd name="T18" fmla="*/ 8 h 8"/>
                    </a:gdLst>
                    <a:ahLst/>
                    <a:cxnLst>
                      <a:cxn ang="T10">
                        <a:pos x="T0" y="T1"/>
                      </a:cxn>
                      <a:cxn ang="T11">
                        <a:pos x="T2" y="T3"/>
                      </a:cxn>
                      <a:cxn ang="T12">
                        <a:pos x="T4" y="T5"/>
                      </a:cxn>
                      <a:cxn ang="T13">
                        <a:pos x="T6" y="T7"/>
                      </a:cxn>
                      <a:cxn ang="T14">
                        <a:pos x="T8" y="T9"/>
                      </a:cxn>
                    </a:cxnLst>
                    <a:rect l="T15" t="T16" r="T17" b="T18"/>
                    <a:pathLst>
                      <a:path w="70" h="8">
                        <a:moveTo>
                          <a:pt x="0" y="0"/>
                        </a:moveTo>
                        <a:lnTo>
                          <a:pt x="8" y="8"/>
                        </a:lnTo>
                        <a:lnTo>
                          <a:pt x="35" y="8"/>
                        </a:lnTo>
                        <a:lnTo>
                          <a:pt x="61" y="8"/>
                        </a:lnTo>
                        <a:lnTo>
                          <a:pt x="70" y="0"/>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678" name="Group 269"/>
                <p:cNvGrpSpPr>
                  <a:grpSpLocks/>
                </p:cNvGrpSpPr>
                <p:nvPr/>
              </p:nvGrpSpPr>
              <p:grpSpPr bwMode="auto">
                <a:xfrm>
                  <a:off x="3137" y="2213"/>
                  <a:ext cx="70" cy="157"/>
                  <a:chOff x="3137" y="2213"/>
                  <a:chExt cx="70" cy="157"/>
                </a:xfrm>
              </p:grpSpPr>
              <p:sp>
                <p:nvSpPr>
                  <p:cNvPr id="110679" name="Rectangle 270"/>
                  <p:cNvSpPr>
                    <a:spLocks noChangeArrowheads="1"/>
                  </p:cNvSpPr>
                  <p:nvPr/>
                </p:nvSpPr>
                <p:spPr bwMode="auto">
                  <a:xfrm>
                    <a:off x="3137" y="2213"/>
                    <a:ext cx="8" cy="157"/>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80" name="Rectangle 271"/>
                  <p:cNvSpPr>
                    <a:spLocks noChangeArrowheads="1"/>
                  </p:cNvSpPr>
                  <p:nvPr/>
                </p:nvSpPr>
                <p:spPr bwMode="auto">
                  <a:xfrm>
                    <a:off x="3145" y="2213"/>
                    <a:ext cx="18" cy="157"/>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81" name="Rectangle 272"/>
                  <p:cNvSpPr>
                    <a:spLocks noChangeArrowheads="1"/>
                  </p:cNvSpPr>
                  <p:nvPr/>
                </p:nvSpPr>
                <p:spPr bwMode="auto">
                  <a:xfrm>
                    <a:off x="3163" y="2213"/>
                    <a:ext cx="9" cy="157"/>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82" name="Rectangle 273"/>
                  <p:cNvSpPr>
                    <a:spLocks noChangeArrowheads="1"/>
                  </p:cNvSpPr>
                  <p:nvPr/>
                </p:nvSpPr>
                <p:spPr bwMode="auto">
                  <a:xfrm>
                    <a:off x="3172" y="2213"/>
                    <a:ext cx="8" cy="157"/>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83" name="Rectangle 274"/>
                  <p:cNvSpPr>
                    <a:spLocks noChangeArrowheads="1"/>
                  </p:cNvSpPr>
                  <p:nvPr/>
                </p:nvSpPr>
                <p:spPr bwMode="auto">
                  <a:xfrm>
                    <a:off x="3180" y="2213"/>
                    <a:ext cx="18" cy="157"/>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84" name="Rectangle 275"/>
                  <p:cNvSpPr>
                    <a:spLocks noChangeArrowheads="1"/>
                  </p:cNvSpPr>
                  <p:nvPr/>
                </p:nvSpPr>
                <p:spPr bwMode="auto">
                  <a:xfrm>
                    <a:off x="3198" y="2213"/>
                    <a:ext cx="9" cy="157"/>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grpSp>
        <p:grpSp>
          <p:nvGrpSpPr>
            <p:cNvPr id="110620" name="Group 276"/>
            <p:cNvGrpSpPr>
              <a:grpSpLocks/>
            </p:cNvGrpSpPr>
            <p:nvPr/>
          </p:nvGrpSpPr>
          <p:grpSpPr bwMode="auto">
            <a:xfrm>
              <a:off x="4510" y="2283"/>
              <a:ext cx="253" cy="220"/>
              <a:chOff x="4510" y="2283"/>
              <a:chExt cx="253" cy="220"/>
            </a:xfrm>
          </p:grpSpPr>
          <p:sp>
            <p:nvSpPr>
              <p:cNvPr id="110669" name="Line 277"/>
              <p:cNvSpPr>
                <a:spLocks noChangeShapeType="1"/>
              </p:cNvSpPr>
              <p:nvPr/>
            </p:nvSpPr>
            <p:spPr bwMode="auto">
              <a:xfrm flipV="1">
                <a:off x="4527" y="2299"/>
                <a:ext cx="236" cy="20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70" name="Line 278"/>
              <p:cNvSpPr>
                <a:spLocks noChangeShapeType="1"/>
              </p:cNvSpPr>
              <p:nvPr/>
            </p:nvSpPr>
            <p:spPr bwMode="auto">
              <a:xfrm flipV="1">
                <a:off x="4510" y="2283"/>
                <a:ext cx="236" cy="20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0621" name="Freeform 279"/>
            <p:cNvSpPr>
              <a:spLocks/>
            </p:cNvSpPr>
            <p:nvPr/>
          </p:nvSpPr>
          <p:spPr bwMode="auto">
            <a:xfrm>
              <a:off x="3355" y="2291"/>
              <a:ext cx="1373" cy="188"/>
            </a:xfrm>
            <a:custGeom>
              <a:avLst/>
              <a:gdLst>
                <a:gd name="T0" fmla="*/ 62 w 1373"/>
                <a:gd name="T1" fmla="*/ 0 h 188"/>
                <a:gd name="T2" fmla="*/ 0 w 1373"/>
                <a:gd name="T3" fmla="*/ 55 h 188"/>
                <a:gd name="T4" fmla="*/ 0 w 1373"/>
                <a:gd name="T5" fmla="*/ 188 h 188"/>
                <a:gd name="T6" fmla="*/ 1155 w 1373"/>
                <a:gd name="T7" fmla="*/ 188 h 188"/>
                <a:gd name="T8" fmla="*/ 1373 w 1373"/>
                <a:gd name="T9" fmla="*/ 0 h 188"/>
                <a:gd name="T10" fmla="*/ 62 w 1373"/>
                <a:gd name="T11" fmla="*/ 0 h 188"/>
                <a:gd name="T12" fmla="*/ 0 60000 65536"/>
                <a:gd name="T13" fmla="*/ 0 60000 65536"/>
                <a:gd name="T14" fmla="*/ 0 60000 65536"/>
                <a:gd name="T15" fmla="*/ 0 60000 65536"/>
                <a:gd name="T16" fmla="*/ 0 60000 65536"/>
                <a:gd name="T17" fmla="*/ 0 60000 65536"/>
                <a:gd name="T18" fmla="*/ 0 w 1373"/>
                <a:gd name="T19" fmla="*/ 0 h 188"/>
                <a:gd name="T20" fmla="*/ 1373 w 137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1373" h="188">
                  <a:moveTo>
                    <a:pt x="62" y="0"/>
                  </a:moveTo>
                  <a:lnTo>
                    <a:pt x="0" y="55"/>
                  </a:lnTo>
                  <a:lnTo>
                    <a:pt x="0" y="188"/>
                  </a:lnTo>
                  <a:lnTo>
                    <a:pt x="1155" y="188"/>
                  </a:lnTo>
                  <a:lnTo>
                    <a:pt x="1373" y="0"/>
                  </a:lnTo>
                  <a:lnTo>
                    <a:pt x="62" y="0"/>
                  </a:lnTo>
                  <a:close/>
                </a:path>
              </a:pathLst>
            </a:custGeom>
            <a:solidFill>
              <a:srgbClr val="53371B"/>
            </a:solidFill>
            <a:ln w="14288">
              <a:solidFill>
                <a:srgbClr val="53371B"/>
              </a:solidFill>
              <a:prstDash val="solid"/>
              <a:round/>
              <a:headEnd/>
              <a:tailEnd/>
            </a:ln>
          </p:spPr>
          <p:txBody>
            <a:bodyPr/>
            <a:lstStyle/>
            <a:p>
              <a:endParaRPr lang="en-US"/>
            </a:p>
          </p:txBody>
        </p:sp>
        <p:grpSp>
          <p:nvGrpSpPr>
            <p:cNvPr id="110622" name="Group 280"/>
            <p:cNvGrpSpPr>
              <a:grpSpLocks/>
            </p:cNvGrpSpPr>
            <p:nvPr/>
          </p:nvGrpSpPr>
          <p:grpSpPr bwMode="auto">
            <a:xfrm>
              <a:off x="1843" y="1947"/>
              <a:ext cx="725" cy="117"/>
              <a:chOff x="1843" y="1947"/>
              <a:chExt cx="725" cy="117"/>
            </a:xfrm>
          </p:grpSpPr>
          <p:sp>
            <p:nvSpPr>
              <p:cNvPr id="110664" name="Rectangle 281"/>
              <p:cNvSpPr>
                <a:spLocks noChangeArrowheads="1"/>
              </p:cNvSpPr>
              <p:nvPr/>
            </p:nvSpPr>
            <p:spPr bwMode="auto">
              <a:xfrm>
                <a:off x="2393" y="1994"/>
                <a:ext cx="105" cy="2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65" name="Rectangle 282"/>
              <p:cNvSpPr>
                <a:spLocks noChangeArrowheads="1"/>
              </p:cNvSpPr>
              <p:nvPr/>
            </p:nvSpPr>
            <p:spPr bwMode="auto">
              <a:xfrm>
                <a:off x="2210" y="1994"/>
                <a:ext cx="105" cy="2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66" name="Rectangle 283"/>
              <p:cNvSpPr>
                <a:spLocks noChangeArrowheads="1"/>
              </p:cNvSpPr>
              <p:nvPr/>
            </p:nvSpPr>
            <p:spPr bwMode="auto">
              <a:xfrm>
                <a:off x="2026" y="1994"/>
                <a:ext cx="105" cy="2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67" name="Rectangle 284"/>
              <p:cNvSpPr>
                <a:spLocks noChangeArrowheads="1"/>
              </p:cNvSpPr>
              <p:nvPr/>
            </p:nvSpPr>
            <p:spPr bwMode="auto">
              <a:xfrm>
                <a:off x="1843" y="1994"/>
                <a:ext cx="105" cy="2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68" name="Freeform 285"/>
              <p:cNvSpPr>
                <a:spLocks/>
              </p:cNvSpPr>
              <p:nvPr/>
            </p:nvSpPr>
            <p:spPr bwMode="auto">
              <a:xfrm>
                <a:off x="2446" y="1947"/>
                <a:ext cx="122" cy="117"/>
              </a:xfrm>
              <a:custGeom>
                <a:avLst/>
                <a:gdLst>
                  <a:gd name="T0" fmla="*/ 0 w 122"/>
                  <a:gd name="T1" fmla="*/ 117 h 117"/>
                  <a:gd name="T2" fmla="*/ 122 w 122"/>
                  <a:gd name="T3" fmla="*/ 54 h 117"/>
                  <a:gd name="T4" fmla="*/ 0 w 122"/>
                  <a:gd name="T5" fmla="*/ 0 h 117"/>
                  <a:gd name="T6" fmla="*/ 35 w 122"/>
                  <a:gd name="T7" fmla="*/ 54 h 117"/>
                  <a:gd name="T8" fmla="*/ 0 w 122"/>
                  <a:gd name="T9" fmla="*/ 117 h 117"/>
                  <a:gd name="T10" fmla="*/ 0 60000 65536"/>
                  <a:gd name="T11" fmla="*/ 0 60000 65536"/>
                  <a:gd name="T12" fmla="*/ 0 60000 65536"/>
                  <a:gd name="T13" fmla="*/ 0 60000 65536"/>
                  <a:gd name="T14" fmla="*/ 0 60000 65536"/>
                  <a:gd name="T15" fmla="*/ 0 w 122"/>
                  <a:gd name="T16" fmla="*/ 0 h 117"/>
                  <a:gd name="T17" fmla="*/ 122 w 122"/>
                  <a:gd name="T18" fmla="*/ 117 h 117"/>
                </a:gdLst>
                <a:ahLst/>
                <a:cxnLst>
                  <a:cxn ang="T10">
                    <a:pos x="T0" y="T1"/>
                  </a:cxn>
                  <a:cxn ang="T11">
                    <a:pos x="T2" y="T3"/>
                  </a:cxn>
                  <a:cxn ang="T12">
                    <a:pos x="T4" y="T5"/>
                  </a:cxn>
                  <a:cxn ang="T13">
                    <a:pos x="T6" y="T7"/>
                  </a:cxn>
                  <a:cxn ang="T14">
                    <a:pos x="T8" y="T9"/>
                  </a:cxn>
                </a:cxnLst>
                <a:rect l="T15" t="T16" r="T17" b="T18"/>
                <a:pathLst>
                  <a:path w="122" h="117">
                    <a:moveTo>
                      <a:pt x="0" y="117"/>
                    </a:moveTo>
                    <a:lnTo>
                      <a:pt x="122" y="54"/>
                    </a:lnTo>
                    <a:lnTo>
                      <a:pt x="0" y="0"/>
                    </a:lnTo>
                    <a:lnTo>
                      <a:pt x="35" y="54"/>
                    </a:lnTo>
                    <a:lnTo>
                      <a:pt x="0" y="1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0623" name="Rectangle 286"/>
            <p:cNvSpPr>
              <a:spLocks noChangeArrowheads="1"/>
            </p:cNvSpPr>
            <p:nvPr/>
          </p:nvSpPr>
          <p:spPr bwMode="auto">
            <a:xfrm>
              <a:off x="1755" y="1633"/>
              <a:ext cx="7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24" name="Rectangle 287"/>
            <p:cNvSpPr>
              <a:spLocks noChangeArrowheads="1"/>
            </p:cNvSpPr>
            <p:nvPr/>
          </p:nvSpPr>
          <p:spPr bwMode="auto">
            <a:xfrm>
              <a:off x="1766" y="1568"/>
              <a:ext cx="8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Concrete </a:t>
              </a:r>
              <a:endParaRPr lang="en-US" altLang="en-US" sz="2800">
                <a:latin typeface="Times New Roman" panose="02020603050405020304" pitchFamily="18" charset="0"/>
              </a:endParaRPr>
            </a:p>
          </p:txBody>
        </p:sp>
        <p:sp>
          <p:nvSpPr>
            <p:cNvPr id="110625" name="Rectangle 288"/>
            <p:cNvSpPr>
              <a:spLocks noChangeArrowheads="1"/>
            </p:cNvSpPr>
            <p:nvPr/>
          </p:nvSpPr>
          <p:spPr bwMode="auto">
            <a:xfrm>
              <a:off x="1766" y="1760"/>
              <a:ext cx="7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Fill Level</a:t>
              </a:r>
              <a:endParaRPr lang="en-US" altLang="en-US" sz="2800">
                <a:latin typeface="Times New Roman" panose="02020603050405020304" pitchFamily="18" charset="0"/>
              </a:endParaRPr>
            </a:p>
          </p:txBody>
        </p:sp>
        <p:sp>
          <p:nvSpPr>
            <p:cNvPr id="110626" name="Rectangle 289"/>
            <p:cNvSpPr>
              <a:spLocks noChangeArrowheads="1"/>
            </p:cNvSpPr>
            <p:nvPr/>
          </p:nvSpPr>
          <p:spPr bwMode="auto">
            <a:xfrm>
              <a:off x="2411" y="1830"/>
              <a:ext cx="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 </a:t>
              </a:r>
              <a:endParaRPr lang="en-US" altLang="en-US" sz="2800">
                <a:latin typeface="Times New Roman" panose="02020603050405020304" pitchFamily="18" charset="0"/>
              </a:endParaRPr>
            </a:p>
          </p:txBody>
        </p:sp>
        <p:grpSp>
          <p:nvGrpSpPr>
            <p:cNvPr id="110627" name="Group 290"/>
            <p:cNvGrpSpPr>
              <a:grpSpLocks/>
            </p:cNvGrpSpPr>
            <p:nvPr/>
          </p:nvGrpSpPr>
          <p:grpSpPr bwMode="auto">
            <a:xfrm>
              <a:off x="3469" y="1923"/>
              <a:ext cx="525" cy="266"/>
              <a:chOff x="3469" y="1923"/>
              <a:chExt cx="525" cy="266"/>
            </a:xfrm>
          </p:grpSpPr>
          <p:sp>
            <p:nvSpPr>
              <p:cNvPr id="110662" name="Line 291"/>
              <p:cNvSpPr>
                <a:spLocks noChangeShapeType="1"/>
              </p:cNvSpPr>
              <p:nvPr/>
            </p:nvSpPr>
            <p:spPr bwMode="auto">
              <a:xfrm flipH="1">
                <a:off x="3504" y="1923"/>
                <a:ext cx="490" cy="24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63" name="Freeform 292"/>
              <p:cNvSpPr>
                <a:spLocks/>
              </p:cNvSpPr>
              <p:nvPr/>
            </p:nvSpPr>
            <p:spPr bwMode="auto">
              <a:xfrm>
                <a:off x="3469" y="2111"/>
                <a:ext cx="96" cy="78"/>
              </a:xfrm>
              <a:custGeom>
                <a:avLst/>
                <a:gdLst>
                  <a:gd name="T0" fmla="*/ 52 w 96"/>
                  <a:gd name="T1" fmla="*/ 0 h 78"/>
                  <a:gd name="T2" fmla="*/ 0 w 96"/>
                  <a:gd name="T3" fmla="*/ 78 h 78"/>
                  <a:gd name="T4" fmla="*/ 96 w 96"/>
                  <a:gd name="T5" fmla="*/ 78 h 78"/>
                  <a:gd name="T6" fmla="*/ 52 w 96"/>
                  <a:gd name="T7" fmla="*/ 55 h 78"/>
                  <a:gd name="T8" fmla="*/ 52 w 96"/>
                  <a:gd name="T9" fmla="*/ 0 h 78"/>
                  <a:gd name="T10" fmla="*/ 0 60000 65536"/>
                  <a:gd name="T11" fmla="*/ 0 60000 65536"/>
                  <a:gd name="T12" fmla="*/ 0 60000 65536"/>
                  <a:gd name="T13" fmla="*/ 0 60000 65536"/>
                  <a:gd name="T14" fmla="*/ 0 60000 65536"/>
                  <a:gd name="T15" fmla="*/ 0 w 96"/>
                  <a:gd name="T16" fmla="*/ 0 h 78"/>
                  <a:gd name="T17" fmla="*/ 96 w 96"/>
                  <a:gd name="T18" fmla="*/ 78 h 78"/>
                </a:gdLst>
                <a:ahLst/>
                <a:cxnLst>
                  <a:cxn ang="T10">
                    <a:pos x="T0" y="T1"/>
                  </a:cxn>
                  <a:cxn ang="T11">
                    <a:pos x="T2" y="T3"/>
                  </a:cxn>
                  <a:cxn ang="T12">
                    <a:pos x="T4" y="T5"/>
                  </a:cxn>
                  <a:cxn ang="T13">
                    <a:pos x="T6" y="T7"/>
                  </a:cxn>
                  <a:cxn ang="T14">
                    <a:pos x="T8" y="T9"/>
                  </a:cxn>
                </a:cxnLst>
                <a:rect l="T15" t="T16" r="T17" b="T18"/>
                <a:pathLst>
                  <a:path w="96" h="78">
                    <a:moveTo>
                      <a:pt x="52" y="0"/>
                    </a:moveTo>
                    <a:lnTo>
                      <a:pt x="0" y="78"/>
                    </a:lnTo>
                    <a:lnTo>
                      <a:pt x="96" y="78"/>
                    </a:lnTo>
                    <a:lnTo>
                      <a:pt x="52" y="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0628" name="Rectangle 293"/>
            <p:cNvSpPr>
              <a:spLocks noChangeArrowheads="1"/>
            </p:cNvSpPr>
            <p:nvPr/>
          </p:nvSpPr>
          <p:spPr bwMode="auto">
            <a:xfrm>
              <a:off x="3967" y="1782"/>
              <a:ext cx="9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29" name="Rectangle 294"/>
            <p:cNvSpPr>
              <a:spLocks noChangeArrowheads="1"/>
            </p:cNvSpPr>
            <p:nvPr/>
          </p:nvSpPr>
          <p:spPr bwMode="auto">
            <a:xfrm>
              <a:off x="4055" y="1830"/>
              <a:ext cx="5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Rebar</a:t>
              </a:r>
              <a:endParaRPr lang="en-US" altLang="en-US" sz="2800">
                <a:latin typeface="Times New Roman" panose="02020603050405020304" pitchFamily="18" charset="0"/>
              </a:endParaRPr>
            </a:p>
          </p:txBody>
        </p:sp>
        <p:sp>
          <p:nvSpPr>
            <p:cNvPr id="110630" name="Rectangle 295"/>
            <p:cNvSpPr>
              <a:spLocks noChangeArrowheads="1"/>
            </p:cNvSpPr>
            <p:nvPr/>
          </p:nvSpPr>
          <p:spPr bwMode="auto">
            <a:xfrm>
              <a:off x="4440" y="1830"/>
              <a:ext cx="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 </a:t>
              </a:r>
              <a:endParaRPr lang="en-US" altLang="en-US" sz="2800">
                <a:latin typeface="Times New Roman" panose="02020603050405020304" pitchFamily="18" charset="0"/>
              </a:endParaRPr>
            </a:p>
          </p:txBody>
        </p:sp>
        <p:grpSp>
          <p:nvGrpSpPr>
            <p:cNvPr id="110631" name="Group 296"/>
            <p:cNvGrpSpPr>
              <a:grpSpLocks/>
            </p:cNvGrpSpPr>
            <p:nvPr/>
          </p:nvGrpSpPr>
          <p:grpSpPr bwMode="auto">
            <a:xfrm>
              <a:off x="3294" y="1610"/>
              <a:ext cx="420" cy="376"/>
              <a:chOff x="3294" y="1610"/>
              <a:chExt cx="420" cy="376"/>
            </a:xfrm>
          </p:grpSpPr>
          <p:sp>
            <p:nvSpPr>
              <p:cNvPr id="110660" name="Line 297"/>
              <p:cNvSpPr>
                <a:spLocks noChangeShapeType="1"/>
              </p:cNvSpPr>
              <p:nvPr/>
            </p:nvSpPr>
            <p:spPr bwMode="auto">
              <a:xfrm flipH="1">
                <a:off x="3320" y="1610"/>
                <a:ext cx="394" cy="35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61" name="Freeform 298"/>
              <p:cNvSpPr>
                <a:spLocks/>
              </p:cNvSpPr>
              <p:nvPr/>
            </p:nvSpPr>
            <p:spPr bwMode="auto">
              <a:xfrm>
                <a:off x="3294" y="1900"/>
                <a:ext cx="96" cy="86"/>
              </a:xfrm>
              <a:custGeom>
                <a:avLst/>
                <a:gdLst>
                  <a:gd name="T0" fmla="*/ 26 w 96"/>
                  <a:gd name="T1" fmla="*/ 0 h 86"/>
                  <a:gd name="T2" fmla="*/ 0 w 96"/>
                  <a:gd name="T3" fmla="*/ 86 h 86"/>
                  <a:gd name="T4" fmla="*/ 96 w 96"/>
                  <a:gd name="T5" fmla="*/ 54 h 86"/>
                  <a:gd name="T6" fmla="*/ 44 w 96"/>
                  <a:gd name="T7" fmla="*/ 47 h 86"/>
                  <a:gd name="T8" fmla="*/ 26 w 96"/>
                  <a:gd name="T9" fmla="*/ 0 h 86"/>
                  <a:gd name="T10" fmla="*/ 0 60000 65536"/>
                  <a:gd name="T11" fmla="*/ 0 60000 65536"/>
                  <a:gd name="T12" fmla="*/ 0 60000 65536"/>
                  <a:gd name="T13" fmla="*/ 0 60000 65536"/>
                  <a:gd name="T14" fmla="*/ 0 60000 65536"/>
                  <a:gd name="T15" fmla="*/ 0 w 96"/>
                  <a:gd name="T16" fmla="*/ 0 h 86"/>
                  <a:gd name="T17" fmla="*/ 96 w 96"/>
                  <a:gd name="T18" fmla="*/ 86 h 86"/>
                </a:gdLst>
                <a:ahLst/>
                <a:cxnLst>
                  <a:cxn ang="T10">
                    <a:pos x="T0" y="T1"/>
                  </a:cxn>
                  <a:cxn ang="T11">
                    <a:pos x="T2" y="T3"/>
                  </a:cxn>
                  <a:cxn ang="T12">
                    <a:pos x="T4" y="T5"/>
                  </a:cxn>
                  <a:cxn ang="T13">
                    <a:pos x="T6" y="T7"/>
                  </a:cxn>
                  <a:cxn ang="T14">
                    <a:pos x="T8" y="T9"/>
                  </a:cxn>
                </a:cxnLst>
                <a:rect l="T15" t="T16" r="T17" b="T18"/>
                <a:pathLst>
                  <a:path w="96" h="86">
                    <a:moveTo>
                      <a:pt x="26" y="0"/>
                    </a:moveTo>
                    <a:lnTo>
                      <a:pt x="0" y="86"/>
                    </a:lnTo>
                    <a:lnTo>
                      <a:pt x="96" y="54"/>
                    </a:lnTo>
                    <a:lnTo>
                      <a:pt x="44" y="47"/>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0632" name="Rectangle 299"/>
            <p:cNvSpPr>
              <a:spLocks noChangeArrowheads="1"/>
            </p:cNvSpPr>
            <p:nvPr/>
          </p:nvSpPr>
          <p:spPr bwMode="auto">
            <a:xfrm>
              <a:off x="3644" y="1422"/>
              <a:ext cx="988"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33" name="Rectangle 300"/>
            <p:cNvSpPr>
              <a:spLocks noChangeArrowheads="1"/>
            </p:cNvSpPr>
            <p:nvPr/>
          </p:nvSpPr>
          <p:spPr bwMode="auto">
            <a:xfrm>
              <a:off x="3731" y="1469"/>
              <a:ext cx="4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Gate</a:t>
              </a:r>
              <a:endParaRPr lang="en-US" altLang="en-US" sz="2800">
                <a:latin typeface="Times New Roman" panose="02020603050405020304" pitchFamily="18" charset="0"/>
              </a:endParaRPr>
            </a:p>
          </p:txBody>
        </p:sp>
        <p:sp>
          <p:nvSpPr>
            <p:cNvPr id="110634" name="Rectangle 301"/>
            <p:cNvSpPr>
              <a:spLocks noChangeArrowheads="1"/>
            </p:cNvSpPr>
            <p:nvPr/>
          </p:nvSpPr>
          <p:spPr bwMode="auto">
            <a:xfrm>
              <a:off x="4037" y="1469"/>
              <a:ext cx="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 </a:t>
              </a:r>
              <a:endParaRPr lang="en-US" altLang="en-US" sz="2800">
                <a:latin typeface="Times New Roman" panose="02020603050405020304" pitchFamily="18" charset="0"/>
              </a:endParaRPr>
            </a:p>
          </p:txBody>
        </p:sp>
        <p:grpSp>
          <p:nvGrpSpPr>
            <p:cNvPr id="110635" name="Group 302"/>
            <p:cNvGrpSpPr>
              <a:grpSpLocks/>
            </p:cNvGrpSpPr>
            <p:nvPr/>
          </p:nvGrpSpPr>
          <p:grpSpPr bwMode="auto">
            <a:xfrm>
              <a:off x="2640" y="2544"/>
              <a:ext cx="131" cy="470"/>
              <a:chOff x="2647" y="3004"/>
              <a:chExt cx="131" cy="470"/>
            </a:xfrm>
          </p:grpSpPr>
          <p:sp>
            <p:nvSpPr>
              <p:cNvPr id="110650" name="Freeform 303"/>
              <p:cNvSpPr>
                <a:spLocks/>
              </p:cNvSpPr>
              <p:nvPr/>
            </p:nvSpPr>
            <p:spPr bwMode="auto">
              <a:xfrm>
                <a:off x="2700" y="3451"/>
                <a:ext cx="35" cy="23"/>
              </a:xfrm>
              <a:custGeom>
                <a:avLst/>
                <a:gdLst>
                  <a:gd name="T0" fmla="*/ 8 w 35"/>
                  <a:gd name="T1" fmla="*/ 23 h 23"/>
                  <a:gd name="T2" fmla="*/ 35 w 35"/>
                  <a:gd name="T3" fmla="*/ 23 h 23"/>
                  <a:gd name="T4" fmla="*/ 26 w 35"/>
                  <a:gd name="T5" fmla="*/ 0 h 23"/>
                  <a:gd name="T6" fmla="*/ 0 w 35"/>
                  <a:gd name="T7" fmla="*/ 0 h 23"/>
                  <a:gd name="T8" fmla="*/ 8 w 35"/>
                  <a:gd name="T9" fmla="*/ 23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8" y="23"/>
                    </a:moveTo>
                    <a:lnTo>
                      <a:pt x="35" y="23"/>
                    </a:lnTo>
                    <a:lnTo>
                      <a:pt x="26" y="0"/>
                    </a:lnTo>
                    <a:lnTo>
                      <a:pt x="0" y="0"/>
                    </a:lnTo>
                    <a:lnTo>
                      <a:pt x="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51" name="Rectangle 304"/>
              <p:cNvSpPr>
                <a:spLocks noChangeArrowheads="1"/>
              </p:cNvSpPr>
              <p:nvPr/>
            </p:nvSpPr>
            <p:spPr bwMode="auto">
              <a:xfrm>
                <a:off x="2700" y="3404"/>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2" name="Rectangle 305"/>
              <p:cNvSpPr>
                <a:spLocks noChangeArrowheads="1"/>
              </p:cNvSpPr>
              <p:nvPr/>
            </p:nvSpPr>
            <p:spPr bwMode="auto">
              <a:xfrm>
                <a:off x="2700" y="3357"/>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3" name="Rectangle 306"/>
              <p:cNvSpPr>
                <a:spLocks noChangeArrowheads="1"/>
              </p:cNvSpPr>
              <p:nvPr/>
            </p:nvSpPr>
            <p:spPr bwMode="auto">
              <a:xfrm>
                <a:off x="2700" y="3310"/>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4" name="Rectangle 307"/>
              <p:cNvSpPr>
                <a:spLocks noChangeArrowheads="1"/>
              </p:cNvSpPr>
              <p:nvPr/>
            </p:nvSpPr>
            <p:spPr bwMode="auto">
              <a:xfrm>
                <a:off x="2700" y="3263"/>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5" name="Rectangle 308"/>
              <p:cNvSpPr>
                <a:spLocks noChangeArrowheads="1"/>
              </p:cNvSpPr>
              <p:nvPr/>
            </p:nvSpPr>
            <p:spPr bwMode="auto">
              <a:xfrm>
                <a:off x="2700" y="3216"/>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6" name="Rectangle 309"/>
              <p:cNvSpPr>
                <a:spLocks noChangeArrowheads="1"/>
              </p:cNvSpPr>
              <p:nvPr/>
            </p:nvSpPr>
            <p:spPr bwMode="auto">
              <a:xfrm>
                <a:off x="2700" y="3169"/>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7" name="Rectangle 310"/>
              <p:cNvSpPr>
                <a:spLocks noChangeArrowheads="1"/>
              </p:cNvSpPr>
              <p:nvPr/>
            </p:nvSpPr>
            <p:spPr bwMode="auto">
              <a:xfrm>
                <a:off x="2700" y="3122"/>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8" name="Rectangle 311"/>
              <p:cNvSpPr>
                <a:spLocks noChangeArrowheads="1"/>
              </p:cNvSpPr>
              <p:nvPr/>
            </p:nvSpPr>
            <p:spPr bwMode="auto">
              <a:xfrm>
                <a:off x="2700" y="3075"/>
                <a:ext cx="26"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59" name="Freeform 312"/>
              <p:cNvSpPr>
                <a:spLocks/>
              </p:cNvSpPr>
              <p:nvPr/>
            </p:nvSpPr>
            <p:spPr bwMode="auto">
              <a:xfrm>
                <a:off x="2647" y="3004"/>
                <a:ext cx="131" cy="110"/>
              </a:xfrm>
              <a:custGeom>
                <a:avLst/>
                <a:gdLst>
                  <a:gd name="T0" fmla="*/ 131 w 131"/>
                  <a:gd name="T1" fmla="*/ 110 h 110"/>
                  <a:gd name="T2" fmla="*/ 61 w 131"/>
                  <a:gd name="T3" fmla="*/ 0 h 110"/>
                  <a:gd name="T4" fmla="*/ 0 w 131"/>
                  <a:gd name="T5" fmla="*/ 110 h 110"/>
                  <a:gd name="T6" fmla="*/ 61 w 131"/>
                  <a:gd name="T7" fmla="*/ 78 h 110"/>
                  <a:gd name="T8" fmla="*/ 131 w 131"/>
                  <a:gd name="T9" fmla="*/ 110 h 110"/>
                  <a:gd name="T10" fmla="*/ 0 60000 65536"/>
                  <a:gd name="T11" fmla="*/ 0 60000 65536"/>
                  <a:gd name="T12" fmla="*/ 0 60000 65536"/>
                  <a:gd name="T13" fmla="*/ 0 60000 65536"/>
                  <a:gd name="T14" fmla="*/ 0 60000 65536"/>
                  <a:gd name="T15" fmla="*/ 0 w 131"/>
                  <a:gd name="T16" fmla="*/ 0 h 110"/>
                  <a:gd name="T17" fmla="*/ 131 w 131"/>
                  <a:gd name="T18" fmla="*/ 110 h 110"/>
                </a:gdLst>
                <a:ahLst/>
                <a:cxnLst>
                  <a:cxn ang="T10">
                    <a:pos x="T0" y="T1"/>
                  </a:cxn>
                  <a:cxn ang="T11">
                    <a:pos x="T2" y="T3"/>
                  </a:cxn>
                  <a:cxn ang="T12">
                    <a:pos x="T4" y="T5"/>
                  </a:cxn>
                  <a:cxn ang="T13">
                    <a:pos x="T6" y="T7"/>
                  </a:cxn>
                  <a:cxn ang="T14">
                    <a:pos x="T8" y="T9"/>
                  </a:cxn>
                </a:cxnLst>
                <a:rect l="T15" t="T16" r="T17" b="T18"/>
                <a:pathLst>
                  <a:path w="131" h="110">
                    <a:moveTo>
                      <a:pt x="131" y="110"/>
                    </a:moveTo>
                    <a:lnTo>
                      <a:pt x="61" y="0"/>
                    </a:lnTo>
                    <a:lnTo>
                      <a:pt x="0" y="110"/>
                    </a:lnTo>
                    <a:lnTo>
                      <a:pt x="61" y="78"/>
                    </a:lnTo>
                    <a:lnTo>
                      <a:pt x="131"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0636" name="Group 313"/>
            <p:cNvGrpSpPr>
              <a:grpSpLocks/>
            </p:cNvGrpSpPr>
            <p:nvPr/>
          </p:nvGrpSpPr>
          <p:grpSpPr bwMode="auto">
            <a:xfrm>
              <a:off x="4368" y="2592"/>
              <a:ext cx="131" cy="470"/>
              <a:chOff x="4361" y="3012"/>
              <a:chExt cx="131" cy="470"/>
            </a:xfrm>
          </p:grpSpPr>
          <p:sp>
            <p:nvSpPr>
              <p:cNvPr id="110640" name="Rectangle 314"/>
              <p:cNvSpPr>
                <a:spLocks noChangeArrowheads="1"/>
              </p:cNvSpPr>
              <p:nvPr/>
            </p:nvSpPr>
            <p:spPr bwMode="auto">
              <a:xfrm>
                <a:off x="4413" y="3458"/>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1" name="Rectangle 315"/>
              <p:cNvSpPr>
                <a:spLocks noChangeArrowheads="1"/>
              </p:cNvSpPr>
              <p:nvPr/>
            </p:nvSpPr>
            <p:spPr bwMode="auto">
              <a:xfrm>
                <a:off x="4413" y="3411"/>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2" name="Rectangle 316"/>
              <p:cNvSpPr>
                <a:spLocks noChangeArrowheads="1"/>
              </p:cNvSpPr>
              <p:nvPr/>
            </p:nvSpPr>
            <p:spPr bwMode="auto">
              <a:xfrm>
                <a:off x="4413" y="3364"/>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3" name="Rectangle 317"/>
              <p:cNvSpPr>
                <a:spLocks noChangeArrowheads="1"/>
              </p:cNvSpPr>
              <p:nvPr/>
            </p:nvSpPr>
            <p:spPr bwMode="auto">
              <a:xfrm>
                <a:off x="4413" y="3317"/>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4" name="Rectangle 318"/>
              <p:cNvSpPr>
                <a:spLocks noChangeArrowheads="1"/>
              </p:cNvSpPr>
              <p:nvPr/>
            </p:nvSpPr>
            <p:spPr bwMode="auto">
              <a:xfrm>
                <a:off x="4413" y="3270"/>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5" name="Rectangle 319"/>
              <p:cNvSpPr>
                <a:spLocks noChangeArrowheads="1"/>
              </p:cNvSpPr>
              <p:nvPr/>
            </p:nvSpPr>
            <p:spPr bwMode="auto">
              <a:xfrm>
                <a:off x="4413" y="3223"/>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6" name="Rectangle 320"/>
              <p:cNvSpPr>
                <a:spLocks noChangeArrowheads="1"/>
              </p:cNvSpPr>
              <p:nvPr/>
            </p:nvSpPr>
            <p:spPr bwMode="auto">
              <a:xfrm>
                <a:off x="4413" y="3176"/>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7" name="Rectangle 321"/>
              <p:cNvSpPr>
                <a:spLocks noChangeArrowheads="1"/>
              </p:cNvSpPr>
              <p:nvPr/>
            </p:nvSpPr>
            <p:spPr bwMode="auto">
              <a:xfrm>
                <a:off x="4413" y="3129"/>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8" name="Rectangle 322"/>
              <p:cNvSpPr>
                <a:spLocks noChangeArrowheads="1"/>
              </p:cNvSpPr>
              <p:nvPr/>
            </p:nvSpPr>
            <p:spPr bwMode="auto">
              <a:xfrm>
                <a:off x="4413" y="3082"/>
                <a:ext cx="2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10649" name="Freeform 323"/>
              <p:cNvSpPr>
                <a:spLocks/>
              </p:cNvSpPr>
              <p:nvPr/>
            </p:nvSpPr>
            <p:spPr bwMode="auto">
              <a:xfrm>
                <a:off x="4361" y="3012"/>
                <a:ext cx="131" cy="110"/>
              </a:xfrm>
              <a:custGeom>
                <a:avLst/>
                <a:gdLst>
                  <a:gd name="T0" fmla="*/ 131 w 131"/>
                  <a:gd name="T1" fmla="*/ 110 h 110"/>
                  <a:gd name="T2" fmla="*/ 61 w 131"/>
                  <a:gd name="T3" fmla="*/ 0 h 110"/>
                  <a:gd name="T4" fmla="*/ 0 w 131"/>
                  <a:gd name="T5" fmla="*/ 110 h 110"/>
                  <a:gd name="T6" fmla="*/ 61 w 131"/>
                  <a:gd name="T7" fmla="*/ 78 h 110"/>
                  <a:gd name="T8" fmla="*/ 131 w 131"/>
                  <a:gd name="T9" fmla="*/ 110 h 110"/>
                  <a:gd name="T10" fmla="*/ 0 60000 65536"/>
                  <a:gd name="T11" fmla="*/ 0 60000 65536"/>
                  <a:gd name="T12" fmla="*/ 0 60000 65536"/>
                  <a:gd name="T13" fmla="*/ 0 60000 65536"/>
                  <a:gd name="T14" fmla="*/ 0 60000 65536"/>
                  <a:gd name="T15" fmla="*/ 0 w 131"/>
                  <a:gd name="T16" fmla="*/ 0 h 110"/>
                  <a:gd name="T17" fmla="*/ 131 w 131"/>
                  <a:gd name="T18" fmla="*/ 110 h 110"/>
                </a:gdLst>
                <a:ahLst/>
                <a:cxnLst>
                  <a:cxn ang="T10">
                    <a:pos x="T0" y="T1"/>
                  </a:cxn>
                  <a:cxn ang="T11">
                    <a:pos x="T2" y="T3"/>
                  </a:cxn>
                  <a:cxn ang="T12">
                    <a:pos x="T4" y="T5"/>
                  </a:cxn>
                  <a:cxn ang="T13">
                    <a:pos x="T6" y="T7"/>
                  </a:cxn>
                  <a:cxn ang="T14">
                    <a:pos x="T8" y="T9"/>
                  </a:cxn>
                </a:cxnLst>
                <a:rect l="T15" t="T16" r="T17" b="T18"/>
                <a:pathLst>
                  <a:path w="131" h="110">
                    <a:moveTo>
                      <a:pt x="131" y="110"/>
                    </a:moveTo>
                    <a:lnTo>
                      <a:pt x="61" y="0"/>
                    </a:lnTo>
                    <a:lnTo>
                      <a:pt x="0" y="110"/>
                    </a:lnTo>
                    <a:lnTo>
                      <a:pt x="61" y="78"/>
                    </a:lnTo>
                    <a:lnTo>
                      <a:pt x="131"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0637" name="Rectangle 324"/>
            <p:cNvSpPr>
              <a:spLocks noChangeArrowheads="1"/>
            </p:cNvSpPr>
            <p:nvPr/>
          </p:nvSpPr>
          <p:spPr bwMode="auto">
            <a:xfrm>
              <a:off x="2592" y="3168"/>
              <a:ext cx="24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H1</a:t>
              </a:r>
              <a:endParaRPr lang="en-US" altLang="en-US" sz="2800">
                <a:latin typeface="Times New Roman" panose="02020603050405020304" pitchFamily="18" charset="0"/>
              </a:endParaRPr>
            </a:p>
          </p:txBody>
        </p:sp>
        <p:sp>
          <p:nvSpPr>
            <p:cNvPr id="110638" name="Rectangle 325"/>
            <p:cNvSpPr>
              <a:spLocks noChangeArrowheads="1"/>
            </p:cNvSpPr>
            <p:nvPr/>
          </p:nvSpPr>
          <p:spPr bwMode="auto">
            <a:xfrm>
              <a:off x="4320" y="3168"/>
              <a:ext cx="24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H2</a:t>
              </a:r>
              <a:endParaRPr lang="en-US" altLang="en-US" sz="2800">
                <a:latin typeface="Times New Roman" panose="02020603050405020304" pitchFamily="18" charset="0"/>
              </a:endParaRPr>
            </a:p>
          </p:txBody>
        </p:sp>
        <p:sp>
          <p:nvSpPr>
            <p:cNvPr id="110639" name="Rectangle 326"/>
            <p:cNvSpPr>
              <a:spLocks noChangeArrowheads="1"/>
            </p:cNvSpPr>
            <p:nvPr/>
          </p:nvSpPr>
          <p:spPr bwMode="auto">
            <a:xfrm>
              <a:off x="2928" y="3312"/>
              <a:ext cx="12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Measurement </a:t>
              </a:r>
              <a:endParaRPr lang="en-US" altLang="en-US" sz="2800">
                <a:latin typeface="Times New Roman" panose="02020603050405020304" pitchFamily="18" charset="0"/>
              </a:endParaRPr>
            </a:p>
          </p:txBody>
        </p:sp>
      </p:grpSp>
      <p:sp>
        <p:nvSpPr>
          <p:cNvPr id="110602" name="Rectangle 327"/>
          <p:cNvSpPr>
            <a:spLocks noChangeArrowheads="1"/>
          </p:cNvSpPr>
          <p:nvPr/>
        </p:nvSpPr>
        <p:spPr bwMode="auto">
          <a:xfrm>
            <a:off x="8237538" y="5938838"/>
            <a:ext cx="84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00"/>
                </a:solidFill>
              </a:rPr>
              <a:t> </a:t>
            </a:r>
            <a:endParaRPr lang="en-US" altLang="en-US" sz="2800">
              <a:latin typeface="Times New Roman" panose="02020603050405020304" pitchFamily="18" charset="0"/>
            </a:endParaRPr>
          </a:p>
        </p:txBody>
      </p:sp>
      <p:sp>
        <p:nvSpPr>
          <p:cNvPr id="110603" name="Text Box 328"/>
          <p:cNvSpPr txBox="1">
            <a:spLocks noChangeArrowheads="1"/>
          </p:cNvSpPr>
          <p:nvPr/>
        </p:nvSpPr>
        <p:spPr bwMode="auto">
          <a:xfrm>
            <a:off x="1491171" y="4099452"/>
            <a:ext cx="34863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GB" altLang="en-US" sz="2100" dirty="0">
                <a:latin typeface="+mn-lt"/>
              </a:rPr>
              <a:t>Blocking ratio = H2/H1</a:t>
            </a:r>
          </a:p>
          <a:p>
            <a:pPr>
              <a:lnSpc>
                <a:spcPct val="100000"/>
              </a:lnSpc>
              <a:spcBef>
                <a:spcPct val="50000"/>
              </a:spcBef>
              <a:spcAft>
                <a:spcPct val="0"/>
              </a:spcAft>
              <a:buFontTx/>
              <a:buNone/>
            </a:pPr>
            <a:r>
              <a:rPr lang="en-GB" altLang="en-US" sz="2100" dirty="0">
                <a:latin typeface="+mn-lt"/>
              </a:rPr>
              <a:t>BR = 1.0 is Excellent</a:t>
            </a:r>
          </a:p>
          <a:p>
            <a:pPr>
              <a:lnSpc>
                <a:spcPct val="100000"/>
              </a:lnSpc>
              <a:spcBef>
                <a:spcPct val="50000"/>
              </a:spcBef>
              <a:spcAft>
                <a:spcPct val="0"/>
              </a:spcAft>
              <a:buFontTx/>
              <a:buNone/>
            </a:pPr>
            <a:r>
              <a:rPr lang="en-GB" altLang="en-US" sz="2100" dirty="0">
                <a:latin typeface="+mn-lt"/>
              </a:rPr>
              <a:t>BR = 0.9 Acceptable</a:t>
            </a:r>
          </a:p>
        </p:txBody>
      </p:sp>
    </p:spTree>
    <p:extLst>
      <p:ext uri="{BB962C8B-B14F-4D97-AF65-F5344CB8AC3E}">
        <p14:creationId xmlns:p14="http://schemas.microsoft.com/office/powerpoint/2010/main" val="2127940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Object 2"/>
          <p:cNvGraphicFramePr>
            <a:graphicFrameLocks noChangeAspect="1"/>
          </p:cNvGraphicFramePr>
          <p:nvPr>
            <p:extLst>
              <p:ext uri="{D42A27DB-BD31-4B8C-83A1-F6EECF244321}">
                <p14:modId xmlns:p14="http://schemas.microsoft.com/office/powerpoint/2010/main" val="3946020393"/>
              </p:ext>
            </p:extLst>
          </p:nvPr>
        </p:nvGraphicFramePr>
        <p:xfrm>
          <a:off x="6448025" y="1737478"/>
          <a:ext cx="2544211" cy="3901322"/>
        </p:xfrm>
        <a:graphic>
          <a:graphicData uri="http://schemas.openxmlformats.org/presentationml/2006/ole">
            <mc:AlternateContent xmlns:mc="http://schemas.openxmlformats.org/markup-compatibility/2006">
              <mc:Choice xmlns:v="urn:schemas-microsoft-com:vml" Requires="v">
                <p:oleObj name="Photo Editor Photo" r:id="rId3" imgW="3104762" imgH="4761905" progId="MSPhotoEd.3">
                  <p:embed/>
                </p:oleObj>
              </mc:Choice>
              <mc:Fallback>
                <p:oleObj name="Photo Editor Photo" r:id="rId3" imgW="3104762" imgH="4761905" progId="MSPhotoEd.3">
                  <p:embed/>
                  <p:pic>
                    <p:nvPicPr>
                      <p:cNvPr id="1126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025" y="1737478"/>
                        <a:ext cx="2544211" cy="3901322"/>
                      </a:xfrm>
                      <a:prstGeom prst="rect">
                        <a:avLst/>
                      </a:prstGeom>
                      <a:noFill/>
                      <a:ln>
                        <a:noFill/>
                      </a:ln>
                      <a:effectLst/>
                    </p:spPr>
                  </p:pic>
                </p:oleObj>
              </mc:Fallback>
            </mc:AlternateContent>
          </a:graphicData>
        </a:graphic>
      </p:graphicFrame>
      <p:sp>
        <p:nvSpPr>
          <p:cNvPr id="112644" name="Text Box 4"/>
          <p:cNvSpPr txBox="1">
            <a:spLocks noChangeArrowheads="1"/>
          </p:cNvSpPr>
          <p:nvPr/>
        </p:nvSpPr>
        <p:spPr bwMode="auto">
          <a:xfrm>
            <a:off x="3352801" y="5638800"/>
            <a:ext cx="5273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100" dirty="0"/>
              <a:t>Concrete must reach at least 30 cm height after passing through rebar</a:t>
            </a:r>
            <a:endParaRPr lang="en-US" altLang="en-US" sz="2100" dirty="0">
              <a:latin typeface="Times New Roman" panose="02020603050405020304" pitchFamily="18" charset="0"/>
            </a:endParaRPr>
          </a:p>
        </p:txBody>
      </p:sp>
      <p:graphicFrame>
        <p:nvGraphicFramePr>
          <p:cNvPr id="112645" name="Object 5"/>
          <p:cNvGraphicFramePr>
            <a:graphicFrameLocks noChangeAspect="1"/>
          </p:cNvGraphicFramePr>
          <p:nvPr>
            <p:extLst>
              <p:ext uri="{D42A27DB-BD31-4B8C-83A1-F6EECF244321}">
                <p14:modId xmlns:p14="http://schemas.microsoft.com/office/powerpoint/2010/main" val="13847887"/>
              </p:ext>
            </p:extLst>
          </p:nvPr>
        </p:nvGraphicFramePr>
        <p:xfrm>
          <a:off x="2987040" y="1739042"/>
          <a:ext cx="2558098" cy="3899758"/>
        </p:xfrm>
        <a:graphic>
          <a:graphicData uri="http://schemas.openxmlformats.org/presentationml/2006/ole">
            <mc:AlternateContent xmlns:mc="http://schemas.openxmlformats.org/markup-compatibility/2006">
              <mc:Choice xmlns:v="urn:schemas-microsoft-com:vml" Requires="v">
                <p:oleObj name="Photo Editor Photo" r:id="rId5" imgW="3123810" imgH="4761905" progId="MSPhotoEd.3">
                  <p:embed/>
                </p:oleObj>
              </mc:Choice>
              <mc:Fallback>
                <p:oleObj name="Photo Editor Photo" r:id="rId5" imgW="3123810" imgH="4761905" progId="MSPhotoEd.3">
                  <p:embed/>
                  <p:pic>
                    <p:nvPicPr>
                      <p:cNvPr id="11264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040" y="1739042"/>
                        <a:ext cx="2558098" cy="3899758"/>
                      </a:xfrm>
                      <a:prstGeom prst="rect">
                        <a:avLst/>
                      </a:prstGeom>
                      <a:noFill/>
                      <a:ln>
                        <a:noFill/>
                      </a:ln>
                      <a:effectLst/>
                    </p:spPr>
                  </p:pic>
                </p:oleObj>
              </mc:Fallback>
            </mc:AlternateContent>
          </a:graphicData>
        </a:graphic>
      </p:graphicFrame>
      <p:sp>
        <p:nvSpPr>
          <p:cNvPr id="2" name="Title 1"/>
          <p:cNvSpPr>
            <a:spLocks noGrp="1"/>
          </p:cNvSpPr>
          <p:nvPr>
            <p:ph type="title" idx="4294967295"/>
          </p:nvPr>
        </p:nvSpPr>
        <p:spPr>
          <a:xfrm>
            <a:off x="1524000" y="1145265"/>
            <a:ext cx="7886700" cy="1325562"/>
          </a:xfrm>
        </p:spPr>
        <p:txBody>
          <a:bodyPr anchor="t">
            <a:normAutofit/>
          </a:bodyPr>
          <a:lstStyle/>
          <a:p>
            <a:r>
              <a:rPr lang="en-US" sz="2400" dirty="0"/>
              <a:t>U Box Test</a:t>
            </a:r>
          </a:p>
        </p:txBody>
      </p:sp>
    </p:spTree>
    <p:extLst>
      <p:ext uri="{BB962C8B-B14F-4D97-AF65-F5344CB8AC3E}">
        <p14:creationId xmlns:p14="http://schemas.microsoft.com/office/powerpoint/2010/main" val="1011627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descr="vfu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028" y="1622835"/>
            <a:ext cx="3913645" cy="45440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0" y="1304311"/>
            <a:ext cx="7886700" cy="1325563"/>
          </a:xfrm>
        </p:spPr>
        <p:txBody>
          <a:bodyPr anchor="t">
            <a:normAutofit/>
          </a:bodyPr>
          <a:lstStyle/>
          <a:p>
            <a:r>
              <a:rPr lang="en-US" sz="2400" dirty="0"/>
              <a:t>V Funnel Test</a:t>
            </a:r>
          </a:p>
        </p:txBody>
      </p:sp>
    </p:spTree>
    <p:extLst>
      <p:ext uri="{BB962C8B-B14F-4D97-AF65-F5344CB8AC3E}">
        <p14:creationId xmlns:p14="http://schemas.microsoft.com/office/powerpoint/2010/main" val="2289099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CC air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401" y="1925018"/>
            <a:ext cx="5924356" cy="444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05527" y="1357424"/>
            <a:ext cx="7886700" cy="1373726"/>
          </a:xfrm>
        </p:spPr>
        <p:txBody>
          <a:bodyPr anchor="t">
            <a:normAutofit/>
          </a:bodyPr>
          <a:lstStyle/>
          <a:p>
            <a:r>
              <a:rPr lang="en-US" sz="2400" dirty="0"/>
              <a:t>Modified Standard Tests for SCC</a:t>
            </a:r>
          </a:p>
        </p:txBody>
      </p:sp>
    </p:spTree>
    <p:extLst>
      <p:ext uri="{BB962C8B-B14F-4D97-AF65-F5344CB8AC3E}">
        <p14:creationId xmlns:p14="http://schemas.microsoft.com/office/powerpoint/2010/main" val="623065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236" y="1393096"/>
            <a:ext cx="7886700" cy="1325563"/>
          </a:xfrm>
        </p:spPr>
        <p:txBody>
          <a:bodyPr anchor="t"/>
          <a:lstStyle/>
          <a:p>
            <a:r>
              <a:rPr lang="en-US" dirty="0"/>
              <a:t>SCC Sources of Information</a:t>
            </a:r>
          </a:p>
        </p:txBody>
      </p:sp>
      <p:sp>
        <p:nvSpPr>
          <p:cNvPr id="3" name="Content Placeholder 2"/>
          <p:cNvSpPr>
            <a:spLocks noGrp="1"/>
          </p:cNvSpPr>
          <p:nvPr>
            <p:ph idx="1"/>
          </p:nvPr>
        </p:nvSpPr>
        <p:spPr>
          <a:xfrm>
            <a:off x="1533236" y="1963285"/>
            <a:ext cx="5724939" cy="3644075"/>
          </a:xfrm>
        </p:spPr>
        <p:txBody>
          <a:bodyPr anchor="ctr">
            <a:normAutofit fontScale="47500" lnSpcReduction="20000"/>
          </a:bodyPr>
          <a:lstStyle/>
          <a:p>
            <a:r>
              <a:rPr lang="en-US" altLang="en-US" sz="3000" dirty="0"/>
              <a:t>ACI</a:t>
            </a:r>
          </a:p>
          <a:p>
            <a:pPr lvl="1"/>
            <a:r>
              <a:rPr lang="en-US" altLang="en-US" sz="3300" dirty="0"/>
              <a:t>Committee 237 – Self Consolidating Concrete</a:t>
            </a:r>
          </a:p>
          <a:p>
            <a:pPr lvl="1"/>
            <a:r>
              <a:rPr lang="en-US" altLang="en-US" sz="3300" dirty="0"/>
              <a:t>Committee 211H; Proportioning</a:t>
            </a:r>
          </a:p>
          <a:p>
            <a:r>
              <a:rPr lang="en-US" altLang="en-US" sz="3000" dirty="0"/>
              <a:t>PCI</a:t>
            </a:r>
          </a:p>
          <a:p>
            <a:pPr lvl="1"/>
            <a:r>
              <a:rPr lang="en-US" altLang="en-US" sz="3300" dirty="0"/>
              <a:t> Guidelines for SCC </a:t>
            </a:r>
          </a:p>
          <a:p>
            <a:r>
              <a:rPr lang="en-US" altLang="en-US" sz="3000" dirty="0"/>
              <a:t>ASTM</a:t>
            </a:r>
          </a:p>
          <a:p>
            <a:pPr lvl="1"/>
            <a:r>
              <a:rPr lang="en-US" altLang="en-US" sz="3300" dirty="0"/>
              <a:t> Test methods</a:t>
            </a:r>
          </a:p>
          <a:p>
            <a:r>
              <a:rPr lang="en-US" altLang="en-US" sz="3000" dirty="0"/>
              <a:t>Other Resources</a:t>
            </a:r>
          </a:p>
          <a:p>
            <a:pPr lvl="1"/>
            <a:r>
              <a:rPr lang="en-US" altLang="en-US" dirty="0"/>
              <a:t> </a:t>
            </a:r>
            <a:r>
              <a:rPr lang="en-US" altLang="en-US" sz="2900" dirty="0"/>
              <a:t>European, French, Japanese Guidelines</a:t>
            </a:r>
          </a:p>
          <a:p>
            <a:pPr lvl="1"/>
            <a:r>
              <a:rPr lang="en-US" altLang="en-US" sz="2900" dirty="0"/>
              <a:t> PCA Bibliography for SCC</a:t>
            </a:r>
          </a:p>
          <a:p>
            <a:pPr lvl="1"/>
            <a:r>
              <a:rPr lang="en-US" altLang="en-US" sz="2900" dirty="0"/>
              <a:t> NRMCA</a:t>
            </a:r>
          </a:p>
          <a:p>
            <a:pPr lvl="1"/>
            <a:r>
              <a:rPr lang="en-US" altLang="en-US" sz="2900" dirty="0"/>
              <a:t> RILEM Proceedings (International SCC conferences)</a:t>
            </a:r>
          </a:p>
          <a:p>
            <a:pPr lvl="1"/>
            <a:r>
              <a:rPr lang="en-US" altLang="en-US" sz="2900" dirty="0"/>
              <a:t> ACBM Proceedings (1st North American SCC Conference)</a:t>
            </a:r>
          </a:p>
          <a:p>
            <a:r>
              <a:rPr lang="en-US" altLang="en-US" sz="3400" dirty="0"/>
              <a:t>Your friendly, local Admixture Field Sales Rep</a:t>
            </a:r>
          </a:p>
        </p:txBody>
      </p:sp>
    </p:spTree>
    <p:extLst>
      <p:ext uri="{BB962C8B-B14F-4D97-AF65-F5344CB8AC3E}">
        <p14:creationId xmlns:p14="http://schemas.microsoft.com/office/powerpoint/2010/main" val="412739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81200" y="47244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00000"/>
              </a:lnSpc>
              <a:spcBef>
                <a:spcPct val="50000"/>
              </a:spcBef>
              <a:spcAft>
                <a:spcPct val="0"/>
              </a:spcAft>
              <a:buFontTx/>
              <a:buNone/>
            </a:pPr>
            <a:endParaRPr lang="en-US" altLang="en-US" sz="1800"/>
          </a:p>
        </p:txBody>
      </p:sp>
      <p:sp>
        <p:nvSpPr>
          <p:cNvPr id="16387" name="Rectangle 3"/>
          <p:cNvSpPr>
            <a:spLocks noChangeArrowheads="1"/>
          </p:cNvSpPr>
          <p:nvPr/>
        </p:nvSpPr>
        <p:spPr bwMode="auto">
          <a:xfrm>
            <a:off x="1844205" y="4901382"/>
            <a:ext cx="4001162" cy="1397819"/>
          </a:xfrm>
          <a:prstGeom prst="rect">
            <a:avLst/>
          </a:prstGeom>
          <a:solidFill>
            <a:schemeClr val="bg1"/>
          </a:solidFill>
          <a:ln w="19050">
            <a:solidFill>
              <a:schemeClr val="tx1"/>
            </a:solidFill>
            <a:miter lim="800000"/>
            <a:headEnd/>
            <a:tailEnd/>
          </a:ln>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40000"/>
              </a:lnSpc>
              <a:spcBef>
                <a:spcPct val="50000"/>
              </a:spcBef>
              <a:spcAft>
                <a:spcPct val="0"/>
              </a:spcAft>
              <a:buFontTx/>
              <a:buNone/>
            </a:pPr>
            <a:r>
              <a:rPr lang="en-US" altLang="en-US" sz="2100" dirty="0">
                <a:latin typeface="+mj-lt"/>
              </a:rPr>
              <a:t>SCC fills the formwork without vibration and with a </a:t>
            </a:r>
            <a:r>
              <a:rPr lang="en-US" altLang="en-US" sz="2100" u="sng" dirty="0">
                <a:latin typeface="+mj-lt"/>
              </a:rPr>
              <a:t>significant reduction</a:t>
            </a:r>
            <a:r>
              <a:rPr lang="en-US" altLang="en-US" sz="2100" dirty="0">
                <a:latin typeface="+mj-lt"/>
              </a:rPr>
              <a:t> in labor.</a:t>
            </a:r>
          </a:p>
        </p:txBody>
      </p:sp>
      <p:sp>
        <p:nvSpPr>
          <p:cNvPr id="16388" name="Text Box 4"/>
          <p:cNvSpPr txBox="1">
            <a:spLocks noChangeArrowheads="1"/>
          </p:cNvSpPr>
          <p:nvPr/>
        </p:nvSpPr>
        <p:spPr bwMode="auto">
          <a:xfrm>
            <a:off x="6426200" y="1397239"/>
            <a:ext cx="3886200" cy="12926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00000"/>
              </a:lnSpc>
              <a:spcBef>
                <a:spcPct val="50000"/>
              </a:spcBef>
              <a:spcAft>
                <a:spcPct val="0"/>
              </a:spcAft>
              <a:buFontTx/>
              <a:buNone/>
            </a:pPr>
            <a:r>
              <a:rPr lang="en-US" altLang="en-US" sz="2100" dirty="0">
                <a:latin typeface="+mj-lt"/>
              </a:rPr>
              <a:t>What this means is that SCC is </a:t>
            </a:r>
            <a:r>
              <a:rPr lang="en-US" altLang="en-US" sz="2100" i="1" u="sng" dirty="0">
                <a:latin typeface="+mj-lt"/>
              </a:rPr>
              <a:t>much</a:t>
            </a:r>
            <a:r>
              <a:rPr lang="en-US" altLang="en-US" sz="2100" dirty="0">
                <a:latin typeface="+mj-lt"/>
              </a:rPr>
              <a:t> more than </a:t>
            </a:r>
            <a:r>
              <a:rPr lang="en-US" altLang="en-US" sz="2100" dirty="0" err="1">
                <a:latin typeface="+mj-lt"/>
              </a:rPr>
              <a:t>flowable</a:t>
            </a:r>
            <a:r>
              <a:rPr lang="en-US" altLang="en-US" sz="2100" dirty="0">
                <a:latin typeface="+mj-lt"/>
              </a:rPr>
              <a:t> concrete</a:t>
            </a:r>
            <a:endParaRPr lang="en-US" altLang="en-US" sz="2800" dirty="0">
              <a:latin typeface="+mj-lt"/>
            </a:endParaRPr>
          </a:p>
          <a:p>
            <a:pPr algn="ctr" eaLnBrk="1" hangingPunct="1">
              <a:lnSpc>
                <a:spcPct val="100000"/>
              </a:lnSpc>
              <a:spcBef>
                <a:spcPct val="50000"/>
              </a:spcBef>
              <a:spcAft>
                <a:spcPct val="0"/>
              </a:spcAft>
              <a:buFontTx/>
              <a:buNone/>
            </a:pPr>
            <a:endParaRPr lang="en-US" altLang="en-US" sz="1000" dirty="0">
              <a:latin typeface="+mj-lt"/>
            </a:endParaRPr>
          </a:p>
        </p:txBody>
      </p:sp>
      <p:pic>
        <p:nvPicPr>
          <p:cNvPr id="2" name="SCC up close flowing around reba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844206" y="1397239"/>
            <a:ext cx="3999777" cy="2999832"/>
          </a:xfrm>
          <a:prstGeom prst="rect">
            <a:avLst/>
          </a:prstGeom>
        </p:spPr>
      </p:pic>
      <p:pic>
        <p:nvPicPr>
          <p:cNvPr id="4" name="SCC Flowing n forms">
            <a:hlinkClick r:id="" action="ppaction://media"/>
          </p:cNvPr>
          <p:cNvPicPr>
            <a:picLocks noGrp="1" noChangeAspect="1"/>
          </p:cNvPicPr>
          <p:nvPr>
            <p:ph sz="quarter" idx="4294967295"/>
            <a:videoFile r:link="rId5"/>
            <p:extLst>
              <p:ext uri="{DAA4B4D4-6D71-4841-9C94-3DE7FCFB9230}">
                <p14:media xmlns:p14="http://schemas.microsoft.com/office/powerpoint/2010/main" r:embed="rId4"/>
              </p:ext>
            </p:extLst>
          </p:nvPr>
        </p:nvPicPr>
        <p:blipFill>
          <a:blip r:embed="rId9"/>
          <a:stretch>
            <a:fillRect/>
          </a:stretch>
        </p:blipFill>
        <p:spPr>
          <a:xfrm>
            <a:off x="6426200" y="3380032"/>
            <a:ext cx="3886200" cy="2914650"/>
          </a:xfrm>
        </p:spPr>
      </p:pic>
    </p:spTree>
    <p:custDataLst>
      <p:tags r:id="rId1"/>
    </p:custDataLst>
    <p:extLst>
      <p:ext uri="{BB962C8B-B14F-4D97-AF65-F5344CB8AC3E}">
        <p14:creationId xmlns:p14="http://schemas.microsoft.com/office/powerpoint/2010/main" val="183494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2"/>
                </p:tgtEl>
              </p:cMediaNode>
            </p:video>
            <p:video>
              <p:cMediaNode vol="80000" mute="1">
                <p:cTn id="12"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3" descr="PipeStack1">
            <a:extLst>
              <a:ext uri="{FF2B5EF4-FFF2-40B4-BE49-F238E27FC236}">
                <a16:creationId xmlns:a16="http://schemas.microsoft.com/office/drawing/2014/main" id="{DD25F3BF-DDE7-7A41-982A-8D314F422264}"/>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tretch/>
        </p:blipFill>
        <p:spPr>
          <a:xfrm>
            <a:off x="1981200" y="1279514"/>
            <a:ext cx="8229600" cy="5486400"/>
          </a:xfrm>
          <a:noFill/>
        </p:spPr>
      </p:pic>
      <p:sp>
        <p:nvSpPr>
          <p:cNvPr id="4" name="Title 1">
            <a:extLst>
              <a:ext uri="{FF2B5EF4-FFF2-40B4-BE49-F238E27FC236}">
                <a16:creationId xmlns:a16="http://schemas.microsoft.com/office/drawing/2014/main" id="{D21B42B1-E692-4457-95AF-FF13C558D86A}"/>
              </a:ext>
            </a:extLst>
          </p:cNvPr>
          <p:cNvSpPr txBox="1">
            <a:spLocks noChangeArrowheads="1"/>
          </p:cNvSpPr>
          <p:nvPr/>
        </p:nvSpPr>
        <p:spPr>
          <a:xfrm>
            <a:off x="3124200" y="3429000"/>
            <a:ext cx="5943600" cy="914400"/>
          </a:xfrm>
          <a:prstGeom prst="rect">
            <a:avLst/>
          </a:prstGeom>
        </p:spPr>
        <p:txBody>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r>
              <a:rPr lang="en-US" altLang="en-US" sz="4500" kern="0" dirty="0"/>
              <a:t>Thank You</a:t>
            </a:r>
          </a:p>
        </p:txBody>
      </p:sp>
    </p:spTree>
    <p:extLst>
      <p:ext uri="{BB962C8B-B14F-4D97-AF65-F5344CB8AC3E}">
        <p14:creationId xmlns:p14="http://schemas.microsoft.com/office/powerpoint/2010/main" val="34536021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81200" y="47244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eaLnBrk="1" hangingPunct="1">
              <a:lnSpc>
                <a:spcPct val="100000"/>
              </a:lnSpc>
              <a:spcBef>
                <a:spcPct val="50000"/>
              </a:spcBef>
              <a:spcAft>
                <a:spcPct val="0"/>
              </a:spcAft>
              <a:buFontTx/>
              <a:buNone/>
            </a:pPr>
            <a:endParaRPr lang="en-US" altLang="en-US" sz="1800"/>
          </a:p>
        </p:txBody>
      </p:sp>
      <p:sp>
        <p:nvSpPr>
          <p:cNvPr id="8" name="Title 1"/>
          <p:cNvSpPr txBox="1">
            <a:spLocks/>
          </p:cNvSpPr>
          <p:nvPr/>
        </p:nvSpPr>
        <p:spPr>
          <a:xfrm>
            <a:off x="1579419" y="1404892"/>
            <a:ext cx="4802221" cy="1507208"/>
          </a:xfrm>
          <a:prstGeom prst="rect">
            <a:avLst/>
          </a:prstGeom>
        </p:spPr>
        <p:txBody>
          <a:bodyPr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2400" dirty="0"/>
              <a:t>Where Can SCC be used?</a:t>
            </a:r>
          </a:p>
        </p:txBody>
      </p:sp>
      <p:pic>
        <p:nvPicPr>
          <p:cNvPr id="9" name="Picture 15" descr="rsz_spc_industries_[precast_concrete]_0.jpg"/>
          <p:cNvPicPr>
            <a:picLocks noChangeAspect="1"/>
          </p:cNvPicPr>
          <p:nvPr/>
        </p:nvPicPr>
        <p:blipFill>
          <a:blip r:embed="rId4">
            <a:extLst>
              <a:ext uri="{28A0092B-C50C-407E-A947-70E740481C1C}">
                <a14:useLocalDpi xmlns:a14="http://schemas.microsoft.com/office/drawing/2010/main" val="0"/>
              </a:ext>
            </a:extLst>
          </a:blip>
          <a:srcRect r="3120"/>
          <a:stretch>
            <a:fillRect/>
          </a:stretch>
        </p:blipFill>
        <p:spPr bwMode="auto">
          <a:xfrm>
            <a:off x="1931032" y="2158497"/>
            <a:ext cx="4021172" cy="26431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urbantoronto-2659-747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0294" y="3208126"/>
            <a:ext cx="4126724" cy="27529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05520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Figur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0440" y="1957536"/>
            <a:ext cx="2750572" cy="17963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4" descr="Figure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7826" y="1956162"/>
            <a:ext cx="2714584" cy="17977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6" name="Picture 5" descr="Figure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0685" y="4119540"/>
            <a:ext cx="2930083" cy="19330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9" descr="0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431" y="4105631"/>
            <a:ext cx="2921374" cy="19609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9" name="Title 1"/>
          <p:cNvSpPr>
            <a:spLocks noGrp="1"/>
          </p:cNvSpPr>
          <p:nvPr>
            <p:ph type="title" idx="4294967295"/>
          </p:nvPr>
        </p:nvSpPr>
        <p:spPr>
          <a:xfrm>
            <a:off x="1524000" y="1346903"/>
            <a:ext cx="8473384" cy="1032930"/>
          </a:xfrm>
        </p:spPr>
        <p:txBody>
          <a:bodyPr anchor="t">
            <a:normAutofit/>
          </a:bodyPr>
          <a:lstStyle/>
          <a:p>
            <a:r>
              <a:rPr lang="en-US" altLang="en-US" sz="2400" dirty="0"/>
              <a:t>Where Can SCC be used?</a:t>
            </a:r>
          </a:p>
        </p:txBody>
      </p:sp>
    </p:spTree>
    <p:extLst>
      <p:ext uri="{BB962C8B-B14F-4D97-AF65-F5344CB8AC3E}">
        <p14:creationId xmlns:p14="http://schemas.microsoft.com/office/powerpoint/2010/main" val="620850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516453"/>
            <a:ext cx="9144000" cy="1135464"/>
          </a:xfrm>
        </p:spPr>
        <p:txBody>
          <a:bodyPr/>
          <a:lstStyle/>
          <a:p>
            <a:pPr algn="ctr"/>
            <a:r>
              <a:rPr lang="en-US" dirty="0"/>
              <a:t>SCC Terminology</a:t>
            </a:r>
          </a:p>
        </p:txBody>
      </p:sp>
      <p:sp>
        <p:nvSpPr>
          <p:cNvPr id="5" name="Text Placeholder 4"/>
          <p:cNvSpPr>
            <a:spLocks noGrp="1"/>
          </p:cNvSpPr>
          <p:nvPr>
            <p:ph type="body" idx="1"/>
          </p:nvPr>
        </p:nvSpPr>
        <p:spPr>
          <a:xfrm>
            <a:off x="2060423" y="2678906"/>
            <a:ext cx="7886700" cy="1500187"/>
          </a:xfrm>
        </p:spPr>
        <p:txBody>
          <a:bodyPr/>
          <a:lstStyle/>
          <a:p>
            <a:pPr algn="ctr"/>
            <a:r>
              <a:rPr lang="en-US" dirty="0"/>
              <a:t>Rheology, Viscosity, Thixotropy and more…</a:t>
            </a:r>
          </a:p>
        </p:txBody>
      </p:sp>
    </p:spTree>
    <p:extLst>
      <p:ext uri="{BB962C8B-B14F-4D97-AF65-F5344CB8AC3E}">
        <p14:creationId xmlns:p14="http://schemas.microsoft.com/office/powerpoint/2010/main" val="15064067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p:nvPr>
        </p:nvSpPr>
        <p:spPr>
          <a:xfrm>
            <a:off x="1542473" y="1431316"/>
            <a:ext cx="8515350" cy="557206"/>
          </a:xfrm>
        </p:spPr>
        <p:txBody>
          <a:bodyPr anchor="t"/>
          <a:lstStyle/>
          <a:p>
            <a:r>
              <a:rPr lang="en-US" altLang="en-US" dirty="0"/>
              <a:t>Rheology</a:t>
            </a:r>
          </a:p>
        </p:txBody>
      </p:sp>
      <p:sp>
        <p:nvSpPr>
          <p:cNvPr id="25602" name="Rectangle 2"/>
          <p:cNvSpPr>
            <a:spLocks noGrp="1" noChangeArrowheads="1"/>
          </p:cNvSpPr>
          <p:nvPr>
            <p:ph idx="1"/>
          </p:nvPr>
        </p:nvSpPr>
        <p:spPr>
          <a:xfrm>
            <a:off x="2075707" y="1988522"/>
            <a:ext cx="7886700" cy="4263756"/>
          </a:xfrm>
        </p:spPr>
        <p:txBody>
          <a:bodyPr>
            <a:normAutofit/>
          </a:bodyPr>
          <a:lstStyle/>
          <a:p>
            <a:pPr marL="0" indent="0">
              <a:buNone/>
            </a:pPr>
            <a:r>
              <a:rPr lang="en-US" altLang="en-US" sz="3200" dirty="0"/>
              <a:t>The science dealing with flow of materials, including studies of deformation of hardened concrete, the handling and placing of freshly mixed concrete, and the behavior of slurries and pastes.</a:t>
            </a:r>
          </a:p>
          <a:p>
            <a:pPr marL="914400" lvl="2" indent="0" algn="r">
              <a:buNone/>
            </a:pPr>
            <a:endParaRPr lang="en-US" altLang="en-US" dirty="0"/>
          </a:p>
          <a:p>
            <a:pPr marL="914400" lvl="2" indent="0" algn="r">
              <a:buNone/>
            </a:pPr>
            <a:endParaRPr lang="en-US" altLang="en-US" dirty="0"/>
          </a:p>
          <a:p>
            <a:pPr marL="914400" lvl="2" indent="0" algn="r">
              <a:buNone/>
            </a:pPr>
            <a:r>
              <a:rPr lang="en-US" altLang="en-US" dirty="0"/>
              <a:t>Cement and Concrete Terminology, ACI Publication SP-19</a:t>
            </a:r>
          </a:p>
        </p:txBody>
      </p:sp>
    </p:spTree>
    <p:extLst>
      <p:ext uri="{BB962C8B-B14F-4D97-AF65-F5344CB8AC3E}">
        <p14:creationId xmlns:p14="http://schemas.microsoft.com/office/powerpoint/2010/main" val="37016892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3|10.2"/>
</p:tagLst>
</file>

<file path=ppt/tags/tag2.xml><?xml version="1.0" encoding="utf-8"?>
<p:tagLst xmlns:a="http://schemas.openxmlformats.org/drawingml/2006/main" xmlns:r="http://schemas.openxmlformats.org/officeDocument/2006/relationships" xmlns:p="http://schemas.openxmlformats.org/presentationml/2006/main">
  <p:tag name="TIMING" val="|8.3|10.2"/>
</p:tagLst>
</file>

<file path=ppt/tags/tag3.xml><?xml version="1.0" encoding="utf-8"?>
<p:tagLst xmlns:a="http://schemas.openxmlformats.org/drawingml/2006/main" xmlns:r="http://schemas.openxmlformats.org/officeDocument/2006/relationships" xmlns:p="http://schemas.openxmlformats.org/presentationml/2006/main">
  <p:tag name="TIMING" val="|1.7|15.2|44.6"/>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3AC865-0817-4DFC-A2F3-2B2362266912}" vid="{9C72C797-87BD-4D77-81CF-D6A7808E6C7D}"/>
    </a:ext>
  </a:extLst>
</a:theme>
</file>

<file path=ppt/theme/theme2.xml><?xml version="1.0" encoding="utf-8"?>
<a:theme xmlns:a="http://schemas.openxmlformats.org/drawingml/2006/main" name="1_Office Theme">
  <a:themeElements>
    <a:clrScheme name="ACPA">
      <a:dk1>
        <a:srgbClr val="0C0C0C"/>
      </a:dk1>
      <a:lt1>
        <a:sysClr val="window" lastClr="FFFFFF"/>
      </a:lt1>
      <a:dk2>
        <a:srgbClr val="142B4F"/>
      </a:dk2>
      <a:lt2>
        <a:srgbClr val="E7E6E6"/>
      </a:lt2>
      <a:accent1>
        <a:srgbClr val="CF7046"/>
      </a:accent1>
      <a:accent2>
        <a:srgbClr val="857667"/>
      </a:accent2>
      <a:accent3>
        <a:srgbClr val="676767"/>
      </a:accent3>
      <a:accent4>
        <a:srgbClr val="142B4F"/>
      </a:accent4>
      <a:accent5>
        <a:srgbClr val="CDE6F5"/>
      </a:accent5>
      <a:accent6>
        <a:srgbClr val="F7F3E3"/>
      </a:accent6>
      <a:hlink>
        <a:srgbClr val="CF7046"/>
      </a:hlink>
      <a:folHlink>
        <a:srgbClr val="857667"/>
      </a:folHlink>
    </a:clrScheme>
    <a:fontScheme name="ACPip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Quality School Template</Template>
  <TotalTime>38</TotalTime>
  <Words>2682</Words>
  <Application>Microsoft Office PowerPoint</Application>
  <PresentationFormat>Widescreen</PresentationFormat>
  <Paragraphs>375</Paragraphs>
  <Slides>50</Slides>
  <Notes>42</Notes>
  <HiddenSlides>0</HiddenSlides>
  <MMClips>5</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5</vt:i4>
      </vt:variant>
      <vt:variant>
        <vt:lpstr>Slide Titles</vt:lpstr>
      </vt:variant>
      <vt:variant>
        <vt:i4>50</vt:i4>
      </vt:variant>
    </vt:vector>
  </HeadingPairs>
  <TitlesOfParts>
    <vt:vector size="66" baseType="lpstr">
      <vt:lpstr>Arial</vt:lpstr>
      <vt:lpstr>Calibri</vt:lpstr>
      <vt:lpstr>Futura Condensed Medium</vt:lpstr>
      <vt:lpstr>GraceLogo</vt:lpstr>
      <vt:lpstr>Montserrat</vt:lpstr>
      <vt:lpstr>Montserrat SemiBold</vt:lpstr>
      <vt:lpstr>Stencil</vt:lpstr>
      <vt:lpstr>Symbol</vt:lpstr>
      <vt:lpstr>Times New Roman</vt:lpstr>
      <vt:lpstr>Office Theme</vt:lpstr>
      <vt:lpstr>1_Office Theme</vt:lpstr>
      <vt:lpstr>Chart</vt:lpstr>
      <vt:lpstr>Worksheet</vt:lpstr>
      <vt:lpstr>Acrobat Document</vt:lpstr>
      <vt:lpstr>Document</vt:lpstr>
      <vt:lpstr>Photo Editor Photo</vt:lpstr>
      <vt:lpstr>INTRODUCTION TO SELF-CONSOLIDATING CONCRETE</vt:lpstr>
      <vt:lpstr>Agenda</vt:lpstr>
      <vt:lpstr>What is SCC?</vt:lpstr>
      <vt:lpstr>What is it?</vt:lpstr>
      <vt:lpstr>PowerPoint Presentation</vt:lpstr>
      <vt:lpstr>PowerPoint Presentation</vt:lpstr>
      <vt:lpstr>Where Can SCC be used?</vt:lpstr>
      <vt:lpstr>SCC Terminology</vt:lpstr>
      <vt:lpstr>Rheology</vt:lpstr>
      <vt:lpstr>Viscosity</vt:lpstr>
      <vt:lpstr>Thixotropy</vt:lpstr>
      <vt:lpstr>Concrete Rheology</vt:lpstr>
      <vt:lpstr>Rheology – Targets for SCC Mixes</vt:lpstr>
      <vt:lpstr>SCC: Rheology and Stability</vt:lpstr>
      <vt:lpstr>Stable SCC – Visual Difference</vt:lpstr>
      <vt:lpstr>SCC Mix Development</vt:lpstr>
      <vt:lpstr>Key Plastic Properties of SCC: Filling Ability</vt:lpstr>
      <vt:lpstr>Key Plastic Properties of SCC: Passing Ability</vt:lpstr>
      <vt:lpstr>Key Plastic Properties of SCC: Passing Ability</vt:lpstr>
      <vt:lpstr>Key Properties of SCC</vt:lpstr>
      <vt:lpstr>Key SCC Plastic Properties </vt:lpstr>
      <vt:lpstr>Plastic Properties</vt:lpstr>
      <vt:lpstr>SCC Mixture Proportioning</vt:lpstr>
      <vt:lpstr>SCC mix design approaches</vt:lpstr>
      <vt:lpstr>SCC Aggregate Selection</vt:lpstr>
      <vt:lpstr>SCC Proportioning Steps</vt:lpstr>
      <vt:lpstr>Aggregates</vt:lpstr>
      <vt:lpstr>Aggregate Grading</vt:lpstr>
      <vt:lpstr>PowerPoint Presentation</vt:lpstr>
      <vt:lpstr>Possible Powder Content</vt:lpstr>
      <vt:lpstr>SCC Admixture Usage</vt:lpstr>
      <vt:lpstr>Viscosity Modifiers</vt:lpstr>
      <vt:lpstr>Viscosity Modifiers…what they do</vt:lpstr>
      <vt:lpstr>Viscosity Modifying Admixture Benefits</vt:lpstr>
      <vt:lpstr>VMA Benefits</vt:lpstr>
      <vt:lpstr>Effects of HRWR and VMAs on Rheology</vt:lpstr>
      <vt:lpstr>Adjustments to mix</vt:lpstr>
      <vt:lpstr>Test Methods to Evaluate SCC in Fresh State</vt:lpstr>
      <vt:lpstr>ASTM C1611 – Slump Flow</vt:lpstr>
      <vt:lpstr>PowerPoint Presentation</vt:lpstr>
      <vt:lpstr>SCC Flow Characteristics ASTM C1621</vt:lpstr>
      <vt:lpstr>Column Segregation Test – ASTM C1610</vt:lpstr>
      <vt:lpstr>ASTM C1712 Rapid Assessment Method for SCC Segregation</vt:lpstr>
      <vt:lpstr>‘Unofficial’ Finger test</vt:lpstr>
      <vt:lpstr>L Box Test</vt:lpstr>
      <vt:lpstr>U Box Test</vt:lpstr>
      <vt:lpstr>V Funnel Test</vt:lpstr>
      <vt:lpstr>Modified Standard Tests for SCC</vt:lpstr>
      <vt:lpstr>SCC Sources of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Brewster</dc:creator>
  <cp:lastModifiedBy>Rich Brewster</cp:lastModifiedBy>
  <cp:revision>24</cp:revision>
  <dcterms:created xsi:type="dcterms:W3CDTF">2020-06-10T21:46:28Z</dcterms:created>
  <dcterms:modified xsi:type="dcterms:W3CDTF">2024-01-04T21:15:19Z</dcterms:modified>
</cp:coreProperties>
</file>