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7" r:id="rId2"/>
  </p:sldMasterIdLst>
  <p:notesMasterIdLst>
    <p:notesMasterId r:id="rId79"/>
  </p:notesMasterIdLst>
  <p:sldIdLst>
    <p:sldId id="270" r:id="rId3"/>
    <p:sldId id="271" r:id="rId4"/>
    <p:sldId id="400" r:id="rId5"/>
    <p:sldId id="404" r:id="rId6"/>
    <p:sldId id="346" r:id="rId7"/>
    <p:sldId id="357" r:id="rId8"/>
    <p:sldId id="401" r:id="rId9"/>
    <p:sldId id="274" r:id="rId10"/>
    <p:sldId id="275" r:id="rId11"/>
    <p:sldId id="276" r:id="rId12"/>
    <p:sldId id="356" r:id="rId13"/>
    <p:sldId id="277" r:id="rId14"/>
    <p:sldId id="358" r:id="rId15"/>
    <p:sldId id="279" r:id="rId16"/>
    <p:sldId id="413" r:id="rId17"/>
    <p:sldId id="403" r:id="rId18"/>
    <p:sldId id="280" r:id="rId19"/>
    <p:sldId id="281" r:id="rId20"/>
    <p:sldId id="282" r:id="rId21"/>
    <p:sldId id="284" r:id="rId22"/>
    <p:sldId id="410" r:id="rId23"/>
    <p:sldId id="285" r:id="rId24"/>
    <p:sldId id="411" r:id="rId25"/>
    <p:sldId id="287" r:id="rId26"/>
    <p:sldId id="288" r:id="rId27"/>
    <p:sldId id="412" r:id="rId28"/>
    <p:sldId id="289" r:id="rId29"/>
    <p:sldId id="290" r:id="rId30"/>
    <p:sldId id="291" r:id="rId31"/>
    <p:sldId id="292" r:id="rId32"/>
    <p:sldId id="293" r:id="rId33"/>
    <p:sldId id="361" r:id="rId34"/>
    <p:sldId id="418" r:id="rId35"/>
    <p:sldId id="367" r:id="rId36"/>
    <p:sldId id="368" r:id="rId37"/>
    <p:sldId id="420" r:id="rId38"/>
    <p:sldId id="314" r:id="rId39"/>
    <p:sldId id="419" r:id="rId40"/>
    <p:sldId id="378" r:id="rId41"/>
    <p:sldId id="315" r:id="rId42"/>
    <p:sldId id="392" r:id="rId43"/>
    <p:sldId id="393" r:id="rId44"/>
    <p:sldId id="329" r:id="rId45"/>
    <p:sldId id="394" r:id="rId46"/>
    <p:sldId id="396" r:id="rId47"/>
    <p:sldId id="359" r:id="rId48"/>
    <p:sldId id="360" r:id="rId49"/>
    <p:sldId id="370" r:id="rId50"/>
    <p:sldId id="371" r:id="rId51"/>
    <p:sldId id="372" r:id="rId52"/>
    <p:sldId id="373" r:id="rId53"/>
    <p:sldId id="376" r:id="rId54"/>
    <p:sldId id="377" r:id="rId55"/>
    <p:sldId id="416" r:id="rId56"/>
    <p:sldId id="379" r:id="rId57"/>
    <p:sldId id="417" r:id="rId58"/>
    <p:sldId id="380" r:id="rId59"/>
    <p:sldId id="383" r:id="rId60"/>
    <p:sldId id="398" r:id="rId61"/>
    <p:sldId id="381" r:id="rId62"/>
    <p:sldId id="414" r:id="rId63"/>
    <p:sldId id="397" r:id="rId64"/>
    <p:sldId id="336" r:id="rId65"/>
    <p:sldId id="415" r:id="rId66"/>
    <p:sldId id="405" r:id="rId67"/>
    <p:sldId id="337" r:id="rId68"/>
    <p:sldId id="338" r:id="rId69"/>
    <p:sldId id="339" r:id="rId70"/>
    <p:sldId id="340" r:id="rId71"/>
    <p:sldId id="341" r:id="rId72"/>
    <p:sldId id="342" r:id="rId73"/>
    <p:sldId id="343" r:id="rId74"/>
    <p:sldId id="348" r:id="rId75"/>
    <p:sldId id="351" r:id="rId76"/>
    <p:sldId id="344" r:id="rId77"/>
    <p:sldId id="399" r:id="rId78"/>
  </p:sldIdLst>
  <p:sldSz cx="12192000" cy="6858000"/>
  <p:notesSz cx="6858000" cy="9144000"/>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779C18-EE25-D54D-9CDC-0BC6C4AE14BF}">
          <p14:sldIdLst>
            <p14:sldId id="270"/>
            <p14:sldId id="271"/>
            <p14:sldId id="400"/>
            <p14:sldId id="404"/>
            <p14:sldId id="346"/>
            <p14:sldId id="357"/>
            <p14:sldId id="401"/>
            <p14:sldId id="274"/>
            <p14:sldId id="275"/>
            <p14:sldId id="276"/>
            <p14:sldId id="356"/>
            <p14:sldId id="277"/>
            <p14:sldId id="358"/>
            <p14:sldId id="279"/>
            <p14:sldId id="413"/>
            <p14:sldId id="403"/>
            <p14:sldId id="280"/>
            <p14:sldId id="281"/>
            <p14:sldId id="282"/>
            <p14:sldId id="284"/>
            <p14:sldId id="410"/>
            <p14:sldId id="285"/>
            <p14:sldId id="411"/>
            <p14:sldId id="287"/>
            <p14:sldId id="288"/>
            <p14:sldId id="412"/>
            <p14:sldId id="289"/>
            <p14:sldId id="290"/>
            <p14:sldId id="291"/>
            <p14:sldId id="292"/>
            <p14:sldId id="293"/>
            <p14:sldId id="361"/>
            <p14:sldId id="418"/>
            <p14:sldId id="367"/>
            <p14:sldId id="368"/>
            <p14:sldId id="420"/>
            <p14:sldId id="314"/>
            <p14:sldId id="419"/>
            <p14:sldId id="378"/>
            <p14:sldId id="315"/>
            <p14:sldId id="392"/>
            <p14:sldId id="393"/>
            <p14:sldId id="329"/>
            <p14:sldId id="394"/>
            <p14:sldId id="396"/>
            <p14:sldId id="359"/>
            <p14:sldId id="360"/>
            <p14:sldId id="370"/>
            <p14:sldId id="371"/>
            <p14:sldId id="372"/>
            <p14:sldId id="373"/>
            <p14:sldId id="376"/>
            <p14:sldId id="377"/>
            <p14:sldId id="416"/>
            <p14:sldId id="379"/>
            <p14:sldId id="417"/>
            <p14:sldId id="380"/>
            <p14:sldId id="383"/>
            <p14:sldId id="398"/>
            <p14:sldId id="381"/>
            <p14:sldId id="414"/>
            <p14:sldId id="397"/>
            <p14:sldId id="336"/>
            <p14:sldId id="415"/>
            <p14:sldId id="405"/>
            <p14:sldId id="337"/>
            <p14:sldId id="338"/>
            <p14:sldId id="339"/>
            <p14:sldId id="340"/>
            <p14:sldId id="341"/>
            <p14:sldId id="342"/>
            <p14:sldId id="343"/>
            <p14:sldId id="348"/>
            <p14:sldId id="351"/>
            <p14:sldId id="344"/>
            <p14:sldId id="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Hunter" initials="K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64" autoAdjust="0"/>
    <p:restoredTop sz="94712" autoAdjust="0"/>
  </p:normalViewPr>
  <p:slideViewPr>
    <p:cSldViewPr snapToGrid="0" snapToObjects="1">
      <p:cViewPr varScale="1">
        <p:scale>
          <a:sx n="65" d="100"/>
          <a:sy n="65" d="100"/>
        </p:scale>
        <p:origin x="210" y="72"/>
      </p:cViewPr>
      <p:guideLst/>
    </p:cSldViewPr>
  </p:slideViewPr>
  <p:notesTextViewPr>
    <p:cViewPr>
      <p:scale>
        <a:sx n="3" d="2"/>
        <a:sy n="3" d="2"/>
      </p:scale>
      <p:origin x="0" y="0"/>
    </p:cViewPr>
  </p:notesTextViewPr>
  <p:sorterViewPr>
    <p:cViewPr>
      <p:scale>
        <a:sx n="100" d="100"/>
        <a:sy n="100" d="100"/>
      </p:scale>
      <p:origin x="0" y="-774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D8B59-BD8F-3349-B16B-50B2B211FD0B}"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DCEDA-33F2-E042-9044-1D9AEBE644D8}" type="slidenum">
              <a:rPr lang="en-US" smtClean="0"/>
              <a:t>‹#›</a:t>
            </a:fld>
            <a:endParaRPr lang="en-US" dirty="0"/>
          </a:p>
        </p:txBody>
      </p:sp>
    </p:spTree>
    <p:extLst>
      <p:ext uri="{BB962C8B-B14F-4D97-AF65-F5344CB8AC3E}">
        <p14:creationId xmlns:p14="http://schemas.microsoft.com/office/powerpoint/2010/main" val="90394136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8F65E44-98DE-E74F-BEA8-56D2D51F8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F14D46F4-20CB-AB4D-AE12-BC81D8518A3E}" type="slidenum">
              <a:rPr lang="en-US" altLang="en-US" sz="1300" smtClean="0"/>
              <a:pPr/>
              <a:t>2</a:t>
            </a:fld>
            <a:endParaRPr lang="en-US" altLang="en-US" sz="1300" dirty="0"/>
          </a:p>
        </p:txBody>
      </p:sp>
      <p:sp>
        <p:nvSpPr>
          <p:cNvPr id="11267" name="Rectangle 2">
            <a:extLst>
              <a:ext uri="{FF2B5EF4-FFF2-40B4-BE49-F238E27FC236}">
                <a16:creationId xmlns:a16="http://schemas.microsoft.com/office/drawing/2014/main" id="{2B3EFF5A-2D3C-454F-9E65-0FF5143D5855}"/>
              </a:ext>
            </a:extLst>
          </p:cNvPr>
          <p:cNvSpPr>
            <a:spLocks noGrp="1" noRot="1" noChangeAspect="1" noChangeArrowheads="1" noTextEdit="1"/>
          </p:cNvSpPr>
          <p:nvPr>
            <p:ph type="sldImg"/>
          </p:nvPr>
        </p:nvSpPr>
        <p:spPr>
          <a:xfrm>
            <a:off x="685800" y="1143000"/>
            <a:ext cx="5486400" cy="3086100"/>
          </a:xfrm>
          <a:ln/>
        </p:spPr>
      </p:sp>
      <p:sp>
        <p:nvSpPr>
          <p:cNvPr id="11268" name="Rectangle 3">
            <a:extLst>
              <a:ext uri="{FF2B5EF4-FFF2-40B4-BE49-F238E27FC236}">
                <a16:creationId xmlns:a16="http://schemas.microsoft.com/office/drawing/2014/main" id="{DE0211F7-DE84-1947-8F75-58CE7D9932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89520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CFAF1D60-5BF0-0541-920C-5A6FFF79A5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49090C9-2A51-1742-A99C-04D1EF41819D}" type="slidenum">
              <a:rPr lang="en-US" altLang="en-US" sz="1300" smtClean="0"/>
              <a:pPr/>
              <a:t>13</a:t>
            </a:fld>
            <a:endParaRPr lang="en-US" altLang="en-US" sz="1300" dirty="0"/>
          </a:p>
        </p:txBody>
      </p:sp>
      <p:sp>
        <p:nvSpPr>
          <p:cNvPr id="28675" name="Rectangle 2">
            <a:extLst>
              <a:ext uri="{FF2B5EF4-FFF2-40B4-BE49-F238E27FC236}">
                <a16:creationId xmlns:a16="http://schemas.microsoft.com/office/drawing/2014/main" id="{73BC3280-A346-FC4F-A8B2-5E9E228FC6B4}"/>
              </a:ext>
            </a:extLst>
          </p:cNvPr>
          <p:cNvSpPr>
            <a:spLocks noGrp="1" noRot="1" noChangeAspect="1" noChangeArrowheads="1" noTextEdit="1"/>
          </p:cNvSpPr>
          <p:nvPr>
            <p:ph type="sldImg"/>
          </p:nvPr>
        </p:nvSpPr>
        <p:spPr>
          <a:xfrm>
            <a:off x="685800" y="1143000"/>
            <a:ext cx="5486400" cy="3086100"/>
          </a:xfrm>
          <a:ln/>
        </p:spPr>
      </p:sp>
      <p:sp>
        <p:nvSpPr>
          <p:cNvPr id="28676" name="Rectangle 3">
            <a:extLst>
              <a:ext uri="{FF2B5EF4-FFF2-40B4-BE49-F238E27FC236}">
                <a16:creationId xmlns:a16="http://schemas.microsoft.com/office/drawing/2014/main" id="{9504B59E-3556-7A44-BD47-0E946BD489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65671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C952FF0-6675-A745-AC6D-E85D06396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DBA60547-550C-244B-BC69-D5841619D6D9}" type="slidenum">
              <a:rPr lang="en-US" altLang="en-US" sz="1300" smtClean="0"/>
              <a:pPr/>
              <a:t>14</a:t>
            </a:fld>
            <a:endParaRPr lang="en-US" altLang="en-US" sz="1300" dirty="0"/>
          </a:p>
        </p:txBody>
      </p:sp>
      <p:sp>
        <p:nvSpPr>
          <p:cNvPr id="33795" name="Rectangle 2">
            <a:extLst>
              <a:ext uri="{FF2B5EF4-FFF2-40B4-BE49-F238E27FC236}">
                <a16:creationId xmlns:a16="http://schemas.microsoft.com/office/drawing/2014/main" id="{8E941F8A-8C8C-494C-9205-9CD0E1ACCA77}"/>
              </a:ext>
            </a:extLst>
          </p:cNvPr>
          <p:cNvSpPr>
            <a:spLocks noGrp="1" noRot="1" noChangeAspect="1" noChangeArrowheads="1" noTextEdit="1"/>
          </p:cNvSpPr>
          <p:nvPr>
            <p:ph type="sldImg"/>
          </p:nvPr>
        </p:nvSpPr>
        <p:spPr>
          <a:xfrm>
            <a:off x="685800" y="1143000"/>
            <a:ext cx="5486400" cy="3086100"/>
          </a:xfrm>
          <a:ln/>
        </p:spPr>
      </p:sp>
      <p:sp>
        <p:nvSpPr>
          <p:cNvPr id="33796" name="Rectangle 3">
            <a:extLst>
              <a:ext uri="{FF2B5EF4-FFF2-40B4-BE49-F238E27FC236}">
                <a16:creationId xmlns:a16="http://schemas.microsoft.com/office/drawing/2014/main" id="{22CA4471-B5EB-CB42-B81F-A7335D1DD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015914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C952FF0-6675-A745-AC6D-E85D063964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DBA60547-550C-244B-BC69-D5841619D6D9}" type="slidenum">
              <a:rPr lang="en-US" altLang="en-US" sz="1300" smtClean="0"/>
              <a:pPr/>
              <a:t>15</a:t>
            </a:fld>
            <a:endParaRPr lang="en-US" altLang="en-US" sz="1300" dirty="0"/>
          </a:p>
        </p:txBody>
      </p:sp>
      <p:sp>
        <p:nvSpPr>
          <p:cNvPr id="33795" name="Rectangle 2">
            <a:extLst>
              <a:ext uri="{FF2B5EF4-FFF2-40B4-BE49-F238E27FC236}">
                <a16:creationId xmlns:a16="http://schemas.microsoft.com/office/drawing/2014/main" id="{8E941F8A-8C8C-494C-9205-9CD0E1ACCA77}"/>
              </a:ext>
            </a:extLst>
          </p:cNvPr>
          <p:cNvSpPr>
            <a:spLocks noGrp="1" noRot="1" noChangeAspect="1" noChangeArrowheads="1" noTextEdit="1"/>
          </p:cNvSpPr>
          <p:nvPr>
            <p:ph type="sldImg"/>
          </p:nvPr>
        </p:nvSpPr>
        <p:spPr>
          <a:xfrm>
            <a:off x="685800" y="1143000"/>
            <a:ext cx="5486400" cy="3086100"/>
          </a:xfrm>
          <a:ln/>
        </p:spPr>
      </p:sp>
      <p:sp>
        <p:nvSpPr>
          <p:cNvPr id="33796" name="Rectangle 3">
            <a:extLst>
              <a:ext uri="{FF2B5EF4-FFF2-40B4-BE49-F238E27FC236}">
                <a16:creationId xmlns:a16="http://schemas.microsoft.com/office/drawing/2014/main" id="{22CA4471-B5EB-CB42-B81F-A7335D1DD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14923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639C1D0-2496-A849-B85F-678EBD26EA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57BDAB9B-A2D3-6E4C-8B46-3E561E14642A}" type="slidenum">
              <a:rPr lang="en-US" altLang="en-US" sz="1300" smtClean="0"/>
              <a:pPr/>
              <a:t>16</a:t>
            </a:fld>
            <a:endParaRPr lang="en-US" altLang="en-US" sz="1300" dirty="0"/>
          </a:p>
        </p:txBody>
      </p:sp>
      <p:sp>
        <p:nvSpPr>
          <p:cNvPr id="35843" name="Rectangle 2">
            <a:extLst>
              <a:ext uri="{FF2B5EF4-FFF2-40B4-BE49-F238E27FC236}">
                <a16:creationId xmlns:a16="http://schemas.microsoft.com/office/drawing/2014/main" id="{876162F0-33EC-D64D-8EF2-1B9B8EBCB1C3}"/>
              </a:ext>
            </a:extLst>
          </p:cNvPr>
          <p:cNvSpPr>
            <a:spLocks noGrp="1" noRot="1" noChangeAspect="1" noChangeArrowheads="1" noTextEdit="1"/>
          </p:cNvSpPr>
          <p:nvPr>
            <p:ph type="sldImg"/>
          </p:nvPr>
        </p:nvSpPr>
        <p:spPr>
          <a:xfrm>
            <a:off x="685800" y="1143000"/>
            <a:ext cx="5486400" cy="3086100"/>
          </a:xfrm>
          <a:ln/>
        </p:spPr>
      </p:sp>
      <p:sp>
        <p:nvSpPr>
          <p:cNvPr id="35844" name="Rectangle 3">
            <a:extLst>
              <a:ext uri="{FF2B5EF4-FFF2-40B4-BE49-F238E27FC236}">
                <a16:creationId xmlns:a16="http://schemas.microsoft.com/office/drawing/2014/main" id="{901FDEE9-7AA5-6543-8886-DCF5032C8C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Electronic is okay. </a:t>
            </a:r>
          </a:p>
        </p:txBody>
      </p:sp>
    </p:spTree>
    <p:extLst>
      <p:ext uri="{BB962C8B-B14F-4D97-AF65-F5344CB8AC3E}">
        <p14:creationId xmlns:p14="http://schemas.microsoft.com/office/powerpoint/2010/main" val="417550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9A8036A0-CE3B-1B43-AD0F-7162D5FD74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6DEFE073-E7D3-D94A-A1CC-FDF139DB27A9}" type="slidenum">
              <a:rPr lang="en-US" altLang="en-US" sz="1300" smtClean="0"/>
              <a:pPr/>
              <a:t>17</a:t>
            </a:fld>
            <a:endParaRPr lang="en-US" altLang="en-US" sz="1300" dirty="0"/>
          </a:p>
        </p:txBody>
      </p:sp>
      <p:sp>
        <p:nvSpPr>
          <p:cNvPr id="37891" name="Rectangle 2">
            <a:extLst>
              <a:ext uri="{FF2B5EF4-FFF2-40B4-BE49-F238E27FC236}">
                <a16:creationId xmlns:a16="http://schemas.microsoft.com/office/drawing/2014/main" id="{1933BA18-E05E-6348-B35F-CD5E2B9672B3}"/>
              </a:ext>
            </a:extLst>
          </p:cNvPr>
          <p:cNvSpPr>
            <a:spLocks noGrp="1" noRot="1" noChangeAspect="1" noChangeArrowheads="1" noTextEdit="1"/>
          </p:cNvSpPr>
          <p:nvPr>
            <p:ph type="sldImg"/>
          </p:nvPr>
        </p:nvSpPr>
        <p:spPr>
          <a:xfrm>
            <a:off x="685800" y="1143000"/>
            <a:ext cx="5486400" cy="3086100"/>
          </a:xfrm>
          <a:ln/>
        </p:spPr>
      </p:sp>
      <p:sp>
        <p:nvSpPr>
          <p:cNvPr id="37892" name="Rectangle 3">
            <a:extLst>
              <a:ext uri="{FF2B5EF4-FFF2-40B4-BE49-F238E27FC236}">
                <a16:creationId xmlns:a16="http://schemas.microsoft.com/office/drawing/2014/main" id="{A44752F9-E384-D74F-BD3C-2D90BE7D42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ASTM C76 – 22a</a:t>
            </a:r>
          </a:p>
        </p:txBody>
      </p:sp>
    </p:spTree>
    <p:extLst>
      <p:ext uri="{BB962C8B-B14F-4D97-AF65-F5344CB8AC3E}">
        <p14:creationId xmlns:p14="http://schemas.microsoft.com/office/powerpoint/2010/main" val="2418804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F6442CE-AD6F-1748-8602-75FECBD13C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C809C0E5-9435-7D40-A11E-4DA9D236E52F}" type="slidenum">
              <a:rPr lang="en-US" altLang="en-US" sz="1300" smtClean="0"/>
              <a:pPr/>
              <a:t>18</a:t>
            </a:fld>
            <a:endParaRPr lang="en-US" altLang="en-US" sz="1300" dirty="0"/>
          </a:p>
        </p:txBody>
      </p:sp>
      <p:sp>
        <p:nvSpPr>
          <p:cNvPr id="39939" name="Rectangle 2">
            <a:extLst>
              <a:ext uri="{FF2B5EF4-FFF2-40B4-BE49-F238E27FC236}">
                <a16:creationId xmlns:a16="http://schemas.microsoft.com/office/drawing/2014/main" id="{D8FD0D20-FD76-984D-99AA-15C3F4E6A8D0}"/>
              </a:ext>
            </a:extLst>
          </p:cNvPr>
          <p:cNvSpPr>
            <a:spLocks noGrp="1" noRot="1" noChangeAspect="1" noChangeArrowheads="1" noTextEdit="1"/>
          </p:cNvSpPr>
          <p:nvPr>
            <p:ph type="sldImg"/>
          </p:nvPr>
        </p:nvSpPr>
        <p:spPr>
          <a:xfrm>
            <a:off x="685800" y="1143000"/>
            <a:ext cx="5486400" cy="3086100"/>
          </a:xfrm>
          <a:ln/>
        </p:spPr>
      </p:sp>
      <p:sp>
        <p:nvSpPr>
          <p:cNvPr id="39940" name="Rectangle 3">
            <a:extLst>
              <a:ext uri="{FF2B5EF4-FFF2-40B4-BE49-F238E27FC236}">
                <a16:creationId xmlns:a16="http://schemas.microsoft.com/office/drawing/2014/main" id="{110F126F-6C60-2045-9F13-751FEADEE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290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8E090826-F9C1-D140-84AF-076EF9F4F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27BCBF6-32C7-9E4C-960D-6095C341002B}" type="slidenum">
              <a:rPr lang="en-US" altLang="en-US" sz="1300" smtClean="0"/>
              <a:pPr/>
              <a:t>19</a:t>
            </a:fld>
            <a:endParaRPr lang="en-US" altLang="en-US" sz="1300" dirty="0"/>
          </a:p>
        </p:txBody>
      </p:sp>
      <p:sp>
        <p:nvSpPr>
          <p:cNvPr id="41987" name="Rectangle 2">
            <a:extLst>
              <a:ext uri="{FF2B5EF4-FFF2-40B4-BE49-F238E27FC236}">
                <a16:creationId xmlns:a16="http://schemas.microsoft.com/office/drawing/2014/main" id="{0769859E-5C69-C84A-9915-E78CAEEB42DD}"/>
              </a:ext>
            </a:extLst>
          </p:cNvPr>
          <p:cNvSpPr>
            <a:spLocks noGrp="1" noRot="1" noChangeAspect="1" noChangeArrowheads="1" noTextEdit="1"/>
          </p:cNvSpPr>
          <p:nvPr>
            <p:ph type="sldImg"/>
          </p:nvPr>
        </p:nvSpPr>
        <p:spPr>
          <a:xfrm>
            <a:off x="685800" y="1143000"/>
            <a:ext cx="5486400" cy="3086100"/>
          </a:xfrm>
          <a:ln/>
        </p:spPr>
      </p:sp>
      <p:sp>
        <p:nvSpPr>
          <p:cNvPr id="41988" name="Rectangle 3">
            <a:extLst>
              <a:ext uri="{FF2B5EF4-FFF2-40B4-BE49-F238E27FC236}">
                <a16:creationId xmlns:a16="http://schemas.microsoft.com/office/drawing/2014/main" id="{3856B8CE-5970-2C41-AB9A-7D00F4F051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05815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938096B-744B-744D-8351-A452426929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D4910E76-05FD-2448-B406-04C885722437}" type="slidenum">
              <a:rPr lang="en-US" altLang="en-US" sz="1300" smtClean="0"/>
              <a:pPr/>
              <a:t>20</a:t>
            </a:fld>
            <a:endParaRPr lang="en-US" altLang="en-US" sz="1300" dirty="0"/>
          </a:p>
        </p:txBody>
      </p:sp>
      <p:sp>
        <p:nvSpPr>
          <p:cNvPr id="44035" name="Rectangle 2">
            <a:extLst>
              <a:ext uri="{FF2B5EF4-FFF2-40B4-BE49-F238E27FC236}">
                <a16:creationId xmlns:a16="http://schemas.microsoft.com/office/drawing/2014/main" id="{B8AE538C-4B63-794C-A1A6-890E12B35532}"/>
              </a:ext>
            </a:extLst>
          </p:cNvPr>
          <p:cNvSpPr>
            <a:spLocks noGrp="1" noRot="1" noChangeAspect="1" noChangeArrowheads="1" noTextEdit="1"/>
          </p:cNvSpPr>
          <p:nvPr>
            <p:ph type="sldImg"/>
          </p:nvPr>
        </p:nvSpPr>
        <p:spPr>
          <a:xfrm>
            <a:off x="685800" y="1143000"/>
            <a:ext cx="5486400" cy="3086100"/>
          </a:xfrm>
          <a:ln/>
        </p:spPr>
      </p:sp>
      <p:sp>
        <p:nvSpPr>
          <p:cNvPr id="44036" name="Rectangle 3">
            <a:extLst>
              <a:ext uri="{FF2B5EF4-FFF2-40B4-BE49-F238E27FC236}">
                <a16:creationId xmlns:a16="http://schemas.microsoft.com/office/drawing/2014/main" id="{900A756F-2C5D-D84D-8E2C-B73D9E5B58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623062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F03C289-0513-5341-9136-AFD7A0D6B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63B748C-206C-1049-9E47-A6C07829F792}" type="slidenum">
              <a:rPr lang="en-US" altLang="en-US" sz="1300" smtClean="0"/>
              <a:pPr/>
              <a:t>21</a:t>
            </a:fld>
            <a:endParaRPr lang="en-US" altLang="en-US" sz="1300" dirty="0"/>
          </a:p>
        </p:txBody>
      </p:sp>
      <p:sp>
        <p:nvSpPr>
          <p:cNvPr id="46083" name="Rectangle 2">
            <a:extLst>
              <a:ext uri="{FF2B5EF4-FFF2-40B4-BE49-F238E27FC236}">
                <a16:creationId xmlns:a16="http://schemas.microsoft.com/office/drawing/2014/main" id="{B55DE190-34D7-2244-9709-31B6B8F4E28F}"/>
              </a:ext>
            </a:extLst>
          </p:cNvPr>
          <p:cNvSpPr>
            <a:spLocks noGrp="1" noRot="1" noChangeAspect="1" noChangeArrowheads="1" noTextEdit="1"/>
          </p:cNvSpPr>
          <p:nvPr>
            <p:ph type="sldImg"/>
          </p:nvPr>
        </p:nvSpPr>
        <p:spPr>
          <a:xfrm>
            <a:off x="685800" y="1143000"/>
            <a:ext cx="5486400" cy="3086100"/>
          </a:xfrm>
          <a:ln/>
        </p:spPr>
      </p:sp>
      <p:sp>
        <p:nvSpPr>
          <p:cNvPr id="46084" name="Rectangle 3">
            <a:extLst>
              <a:ext uri="{FF2B5EF4-FFF2-40B4-BE49-F238E27FC236}">
                <a16:creationId xmlns:a16="http://schemas.microsoft.com/office/drawing/2014/main" id="{18139189-4542-3C4C-B966-9D1FA8D5E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398774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F03C289-0513-5341-9136-AFD7A0D6B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63B748C-206C-1049-9E47-A6C07829F792}" type="slidenum">
              <a:rPr lang="en-US" altLang="en-US" sz="1300" smtClean="0"/>
              <a:pPr/>
              <a:t>22</a:t>
            </a:fld>
            <a:endParaRPr lang="en-US" altLang="en-US" sz="1300" dirty="0"/>
          </a:p>
        </p:txBody>
      </p:sp>
      <p:sp>
        <p:nvSpPr>
          <p:cNvPr id="46083" name="Rectangle 2">
            <a:extLst>
              <a:ext uri="{FF2B5EF4-FFF2-40B4-BE49-F238E27FC236}">
                <a16:creationId xmlns:a16="http://schemas.microsoft.com/office/drawing/2014/main" id="{B55DE190-34D7-2244-9709-31B6B8F4E28F}"/>
              </a:ext>
            </a:extLst>
          </p:cNvPr>
          <p:cNvSpPr>
            <a:spLocks noGrp="1" noRot="1" noChangeAspect="1" noChangeArrowheads="1" noTextEdit="1"/>
          </p:cNvSpPr>
          <p:nvPr>
            <p:ph type="sldImg"/>
          </p:nvPr>
        </p:nvSpPr>
        <p:spPr>
          <a:xfrm>
            <a:off x="685800" y="1143000"/>
            <a:ext cx="5486400" cy="3086100"/>
          </a:xfrm>
          <a:ln/>
        </p:spPr>
      </p:sp>
      <p:sp>
        <p:nvSpPr>
          <p:cNvPr id="46084" name="Rectangle 3">
            <a:extLst>
              <a:ext uri="{FF2B5EF4-FFF2-40B4-BE49-F238E27FC236}">
                <a16:creationId xmlns:a16="http://schemas.microsoft.com/office/drawing/2014/main" id="{18139189-4542-3C4C-B966-9D1FA8D5E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6566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0259F6F-022C-9647-8587-B58032FA24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99AAF495-5E0F-0B40-8298-606A21CC2FEF}" type="slidenum">
              <a:rPr lang="en-US" altLang="en-US" sz="1300" smtClean="0"/>
              <a:pPr/>
              <a:t>3</a:t>
            </a:fld>
            <a:endParaRPr lang="en-US" altLang="en-US" sz="1300" dirty="0"/>
          </a:p>
        </p:txBody>
      </p:sp>
      <p:sp>
        <p:nvSpPr>
          <p:cNvPr id="13315" name="Rectangle 2">
            <a:extLst>
              <a:ext uri="{FF2B5EF4-FFF2-40B4-BE49-F238E27FC236}">
                <a16:creationId xmlns:a16="http://schemas.microsoft.com/office/drawing/2014/main" id="{73F0B771-2DC0-6547-ADB0-2B8C2C9085CA}"/>
              </a:ext>
            </a:extLst>
          </p:cNvPr>
          <p:cNvSpPr>
            <a:spLocks noGrp="1" noRot="1" noChangeAspect="1" noChangeArrowheads="1" noTextEdit="1"/>
          </p:cNvSpPr>
          <p:nvPr>
            <p:ph type="sldImg"/>
          </p:nvPr>
        </p:nvSpPr>
        <p:spPr>
          <a:xfrm>
            <a:off x="685800" y="1143000"/>
            <a:ext cx="5486400" cy="3086100"/>
          </a:xfrm>
          <a:ln/>
        </p:spPr>
      </p:sp>
      <p:sp>
        <p:nvSpPr>
          <p:cNvPr id="13316" name="Rectangle 3">
            <a:extLst>
              <a:ext uri="{FF2B5EF4-FFF2-40B4-BE49-F238E27FC236}">
                <a16:creationId xmlns:a16="http://schemas.microsoft.com/office/drawing/2014/main" id="{1C84F34B-672A-0047-A079-D34596EC50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3336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F03C289-0513-5341-9136-AFD7A0D6B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63B748C-206C-1049-9E47-A6C07829F792}" type="slidenum">
              <a:rPr lang="en-US" altLang="en-US" sz="1300" smtClean="0"/>
              <a:pPr/>
              <a:t>23</a:t>
            </a:fld>
            <a:endParaRPr lang="en-US" altLang="en-US" sz="1300" dirty="0"/>
          </a:p>
        </p:txBody>
      </p:sp>
      <p:sp>
        <p:nvSpPr>
          <p:cNvPr id="46083" name="Rectangle 2">
            <a:extLst>
              <a:ext uri="{FF2B5EF4-FFF2-40B4-BE49-F238E27FC236}">
                <a16:creationId xmlns:a16="http://schemas.microsoft.com/office/drawing/2014/main" id="{B55DE190-34D7-2244-9709-31B6B8F4E28F}"/>
              </a:ext>
            </a:extLst>
          </p:cNvPr>
          <p:cNvSpPr>
            <a:spLocks noGrp="1" noRot="1" noChangeAspect="1" noChangeArrowheads="1" noTextEdit="1"/>
          </p:cNvSpPr>
          <p:nvPr>
            <p:ph type="sldImg"/>
          </p:nvPr>
        </p:nvSpPr>
        <p:spPr>
          <a:xfrm>
            <a:off x="685800" y="1143000"/>
            <a:ext cx="5486400" cy="3086100"/>
          </a:xfrm>
          <a:ln/>
        </p:spPr>
      </p:sp>
      <p:sp>
        <p:nvSpPr>
          <p:cNvPr id="46084" name="Rectangle 3">
            <a:extLst>
              <a:ext uri="{FF2B5EF4-FFF2-40B4-BE49-F238E27FC236}">
                <a16:creationId xmlns:a16="http://schemas.microsoft.com/office/drawing/2014/main" id="{18139189-4542-3C4C-B966-9D1FA8D5E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659059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47D9A12-A260-6742-8B7D-9A016BC469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7E3C8A8E-A134-F741-BF4B-16B108050549}" type="slidenum">
              <a:rPr lang="en-US" altLang="en-US" sz="1300" smtClean="0"/>
              <a:pPr/>
              <a:t>24</a:t>
            </a:fld>
            <a:endParaRPr lang="en-US" altLang="en-US" sz="1300" dirty="0"/>
          </a:p>
        </p:txBody>
      </p:sp>
      <p:sp>
        <p:nvSpPr>
          <p:cNvPr id="48131" name="Rectangle 2">
            <a:extLst>
              <a:ext uri="{FF2B5EF4-FFF2-40B4-BE49-F238E27FC236}">
                <a16:creationId xmlns:a16="http://schemas.microsoft.com/office/drawing/2014/main" id="{A3DFAD27-82E7-4B4A-A677-BC962CAFC7F3}"/>
              </a:ext>
            </a:extLst>
          </p:cNvPr>
          <p:cNvSpPr>
            <a:spLocks noGrp="1" noRot="1" noChangeAspect="1" noChangeArrowheads="1" noTextEdit="1"/>
          </p:cNvSpPr>
          <p:nvPr>
            <p:ph type="sldImg"/>
          </p:nvPr>
        </p:nvSpPr>
        <p:spPr>
          <a:xfrm>
            <a:off x="685800" y="1143000"/>
            <a:ext cx="5486400" cy="3086100"/>
          </a:xfrm>
          <a:ln/>
        </p:spPr>
      </p:sp>
      <p:sp>
        <p:nvSpPr>
          <p:cNvPr id="48132" name="Rectangle 3">
            <a:extLst>
              <a:ext uri="{FF2B5EF4-FFF2-40B4-BE49-F238E27FC236}">
                <a16:creationId xmlns:a16="http://schemas.microsoft.com/office/drawing/2014/main" id="{72888349-61AF-AE41-BF4C-2B658E8703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013451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B83ACA93-D89B-554D-B250-5F723D5543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C097839-CA6A-6941-8895-749B10DC9AD6}" type="slidenum">
              <a:rPr lang="en-US" altLang="en-US" sz="1300" smtClean="0"/>
              <a:pPr/>
              <a:t>25</a:t>
            </a:fld>
            <a:endParaRPr lang="en-US" altLang="en-US" sz="1300" dirty="0"/>
          </a:p>
        </p:txBody>
      </p:sp>
      <p:sp>
        <p:nvSpPr>
          <p:cNvPr id="50179" name="Rectangle 2">
            <a:extLst>
              <a:ext uri="{FF2B5EF4-FFF2-40B4-BE49-F238E27FC236}">
                <a16:creationId xmlns:a16="http://schemas.microsoft.com/office/drawing/2014/main" id="{3D8180BA-71F4-3843-BDA3-A5C2335C0773}"/>
              </a:ext>
            </a:extLst>
          </p:cNvPr>
          <p:cNvSpPr>
            <a:spLocks noGrp="1" noRot="1" noChangeAspect="1" noChangeArrowheads="1" noTextEdit="1"/>
          </p:cNvSpPr>
          <p:nvPr>
            <p:ph type="sldImg"/>
          </p:nvPr>
        </p:nvSpPr>
        <p:spPr>
          <a:xfrm>
            <a:off x="685800" y="1143000"/>
            <a:ext cx="5486400" cy="3086100"/>
          </a:xfrm>
          <a:ln/>
        </p:spPr>
      </p:sp>
      <p:sp>
        <p:nvSpPr>
          <p:cNvPr id="50180" name="Rectangle 3">
            <a:extLst>
              <a:ext uri="{FF2B5EF4-FFF2-40B4-BE49-F238E27FC236}">
                <a16:creationId xmlns:a16="http://schemas.microsoft.com/office/drawing/2014/main" id="{9069A4F0-7FD8-C447-8EF5-C53AAE87D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94059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42F5BCEA-B4F9-CA49-BC3F-8644A4E9F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1F44052-DCA6-5B4E-A166-1647A482FAD3}" type="slidenum">
              <a:rPr lang="en-US" altLang="en-US" sz="1300" smtClean="0"/>
              <a:pPr/>
              <a:t>26</a:t>
            </a:fld>
            <a:endParaRPr lang="en-US" altLang="en-US" sz="1300" dirty="0"/>
          </a:p>
        </p:txBody>
      </p:sp>
      <p:sp>
        <p:nvSpPr>
          <p:cNvPr id="99331" name="Rectangle 2">
            <a:extLst>
              <a:ext uri="{FF2B5EF4-FFF2-40B4-BE49-F238E27FC236}">
                <a16:creationId xmlns:a16="http://schemas.microsoft.com/office/drawing/2014/main" id="{15961166-B38A-934E-839F-27DEC2F0F15A}"/>
              </a:ext>
            </a:extLst>
          </p:cNvPr>
          <p:cNvSpPr>
            <a:spLocks noGrp="1" noRot="1" noChangeAspect="1" noChangeArrowheads="1" noTextEdit="1"/>
          </p:cNvSpPr>
          <p:nvPr>
            <p:ph type="sldImg"/>
          </p:nvPr>
        </p:nvSpPr>
        <p:spPr>
          <a:xfrm>
            <a:off x="685800" y="1143000"/>
            <a:ext cx="5486400" cy="3086100"/>
          </a:xfrm>
          <a:ln/>
        </p:spPr>
      </p:sp>
      <p:sp>
        <p:nvSpPr>
          <p:cNvPr id="99332" name="Rectangle 3">
            <a:extLst>
              <a:ext uri="{FF2B5EF4-FFF2-40B4-BE49-F238E27FC236}">
                <a16:creationId xmlns:a16="http://schemas.microsoft.com/office/drawing/2014/main" id="{39E6E342-6194-A649-8BFC-1D3CDD2357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68400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B12D5AE-A8DF-A641-B916-335B9FE31F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C87AC57-959C-594A-BEC1-29974FD8682B}" type="slidenum">
              <a:rPr lang="en-US" altLang="en-US" sz="1300" smtClean="0"/>
              <a:pPr/>
              <a:t>27</a:t>
            </a:fld>
            <a:endParaRPr lang="en-US" altLang="en-US" sz="1300" dirty="0"/>
          </a:p>
        </p:txBody>
      </p:sp>
      <p:sp>
        <p:nvSpPr>
          <p:cNvPr id="52227" name="Rectangle 2">
            <a:extLst>
              <a:ext uri="{FF2B5EF4-FFF2-40B4-BE49-F238E27FC236}">
                <a16:creationId xmlns:a16="http://schemas.microsoft.com/office/drawing/2014/main" id="{0DFA6EF3-FA96-EC45-890A-E21FF214814A}"/>
              </a:ext>
            </a:extLst>
          </p:cNvPr>
          <p:cNvSpPr>
            <a:spLocks noGrp="1" noRot="1" noChangeAspect="1" noChangeArrowheads="1" noTextEdit="1"/>
          </p:cNvSpPr>
          <p:nvPr>
            <p:ph type="sldImg"/>
          </p:nvPr>
        </p:nvSpPr>
        <p:spPr>
          <a:xfrm>
            <a:off x="685800" y="1143000"/>
            <a:ext cx="5486400" cy="3086100"/>
          </a:xfrm>
          <a:ln/>
        </p:spPr>
      </p:sp>
      <p:sp>
        <p:nvSpPr>
          <p:cNvPr id="52228" name="Rectangle 3">
            <a:extLst>
              <a:ext uri="{FF2B5EF4-FFF2-40B4-BE49-F238E27FC236}">
                <a16:creationId xmlns:a16="http://schemas.microsoft.com/office/drawing/2014/main" id="{F6ADCA29-616E-954F-9F90-2E8E9713C8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solidFill>
                  <a:srgbClr val="000000"/>
                </a:solidFill>
              </a:rPr>
              <a:t>Get graduated cylinder from supply house such as McMaster-Carr.</a:t>
            </a:r>
            <a:endParaRPr lang="en-US" altLang="en-US" dirty="0">
              <a:latin typeface="Arial" panose="020B0604020202020204" pitchFamily="34" charset="0"/>
            </a:endParaRPr>
          </a:p>
        </p:txBody>
      </p:sp>
    </p:spTree>
    <p:extLst>
      <p:ext uri="{BB962C8B-B14F-4D97-AF65-F5344CB8AC3E}">
        <p14:creationId xmlns:p14="http://schemas.microsoft.com/office/powerpoint/2010/main" val="159721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0077D1E6-E22C-BD4A-AE81-B1BA1D4128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33AB649-7937-D646-82AD-27D8AFA581DC}" type="slidenum">
              <a:rPr lang="en-US" altLang="en-US" sz="1300" smtClean="0"/>
              <a:pPr/>
              <a:t>28</a:t>
            </a:fld>
            <a:endParaRPr lang="en-US" altLang="en-US" sz="1300" dirty="0"/>
          </a:p>
        </p:txBody>
      </p:sp>
      <p:sp>
        <p:nvSpPr>
          <p:cNvPr id="54275" name="Rectangle 2">
            <a:extLst>
              <a:ext uri="{FF2B5EF4-FFF2-40B4-BE49-F238E27FC236}">
                <a16:creationId xmlns:a16="http://schemas.microsoft.com/office/drawing/2014/main" id="{9B1FF0C4-C6F9-5C4C-9ED3-D8EAE79F89D5}"/>
              </a:ext>
            </a:extLst>
          </p:cNvPr>
          <p:cNvSpPr>
            <a:spLocks noGrp="1" noRot="1" noChangeAspect="1" noChangeArrowheads="1" noTextEdit="1"/>
          </p:cNvSpPr>
          <p:nvPr>
            <p:ph type="sldImg"/>
          </p:nvPr>
        </p:nvSpPr>
        <p:spPr>
          <a:xfrm>
            <a:off x="685800" y="1143000"/>
            <a:ext cx="5486400" cy="3086100"/>
          </a:xfrm>
          <a:ln/>
        </p:spPr>
      </p:sp>
      <p:sp>
        <p:nvSpPr>
          <p:cNvPr id="54276" name="Rectangle 3">
            <a:extLst>
              <a:ext uri="{FF2B5EF4-FFF2-40B4-BE49-F238E27FC236}">
                <a16:creationId xmlns:a16="http://schemas.microsoft.com/office/drawing/2014/main" id="{0B1C753F-E2D4-D14D-9D4A-F83AB996EA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56870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A5CCAB5-E46B-AD43-81B6-703A7895D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BB4C7768-0A27-204C-A9C4-9E25E80AB433}" type="slidenum">
              <a:rPr lang="en-US" altLang="en-US" sz="1300" smtClean="0"/>
              <a:pPr/>
              <a:t>29</a:t>
            </a:fld>
            <a:endParaRPr lang="en-US" altLang="en-US" sz="1300" dirty="0"/>
          </a:p>
        </p:txBody>
      </p:sp>
      <p:sp>
        <p:nvSpPr>
          <p:cNvPr id="56323" name="Rectangle 2">
            <a:extLst>
              <a:ext uri="{FF2B5EF4-FFF2-40B4-BE49-F238E27FC236}">
                <a16:creationId xmlns:a16="http://schemas.microsoft.com/office/drawing/2014/main" id="{14F3EEFC-FBBA-F146-9298-B6F34A2787F7}"/>
              </a:ext>
            </a:extLst>
          </p:cNvPr>
          <p:cNvSpPr>
            <a:spLocks noGrp="1" noRot="1" noChangeAspect="1" noChangeArrowheads="1" noTextEdit="1"/>
          </p:cNvSpPr>
          <p:nvPr>
            <p:ph type="sldImg"/>
          </p:nvPr>
        </p:nvSpPr>
        <p:spPr>
          <a:xfrm>
            <a:off x="685800" y="1143000"/>
            <a:ext cx="5486400" cy="3086100"/>
          </a:xfrm>
          <a:ln/>
        </p:spPr>
      </p:sp>
      <p:sp>
        <p:nvSpPr>
          <p:cNvPr id="56324" name="Rectangle 3">
            <a:extLst>
              <a:ext uri="{FF2B5EF4-FFF2-40B4-BE49-F238E27FC236}">
                <a16:creationId xmlns:a16="http://schemas.microsoft.com/office/drawing/2014/main" id="{7285120A-48F4-3F46-A90C-A3B7D0E9A1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29364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C54B7E7-76C9-944A-84AD-B585D4D58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32787B4B-48E2-E143-B793-8600A2F16743}" type="slidenum">
              <a:rPr lang="en-US" altLang="en-US" sz="1300" smtClean="0"/>
              <a:pPr/>
              <a:t>30</a:t>
            </a:fld>
            <a:endParaRPr lang="en-US" altLang="en-US" sz="1300" dirty="0"/>
          </a:p>
        </p:txBody>
      </p:sp>
      <p:sp>
        <p:nvSpPr>
          <p:cNvPr id="58371" name="Rectangle 2">
            <a:extLst>
              <a:ext uri="{FF2B5EF4-FFF2-40B4-BE49-F238E27FC236}">
                <a16:creationId xmlns:a16="http://schemas.microsoft.com/office/drawing/2014/main" id="{8C9842DC-C6F8-3E41-A316-39CB8B757F37}"/>
              </a:ext>
            </a:extLst>
          </p:cNvPr>
          <p:cNvSpPr>
            <a:spLocks noGrp="1" noRot="1" noChangeAspect="1" noChangeArrowheads="1" noTextEdit="1"/>
          </p:cNvSpPr>
          <p:nvPr>
            <p:ph type="sldImg"/>
          </p:nvPr>
        </p:nvSpPr>
        <p:spPr>
          <a:xfrm>
            <a:off x="685800" y="1143000"/>
            <a:ext cx="5486400" cy="3086100"/>
          </a:xfrm>
          <a:ln/>
        </p:spPr>
      </p:sp>
      <p:sp>
        <p:nvSpPr>
          <p:cNvPr id="58372" name="Rectangle 3">
            <a:extLst>
              <a:ext uri="{FF2B5EF4-FFF2-40B4-BE49-F238E27FC236}">
                <a16:creationId xmlns:a16="http://schemas.microsoft.com/office/drawing/2014/main" id="{CBAA9BED-1F73-984E-BC08-AA19ECFD46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576996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4046CAA5-E162-0845-962B-E5E99F4F19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95A29055-A441-4C4A-BF03-EB636038EF9E}" type="slidenum">
              <a:rPr lang="en-US" altLang="en-US" sz="1300" smtClean="0"/>
              <a:pPr/>
              <a:t>31</a:t>
            </a:fld>
            <a:endParaRPr lang="en-US" altLang="en-US" sz="1300" dirty="0"/>
          </a:p>
        </p:txBody>
      </p:sp>
      <p:sp>
        <p:nvSpPr>
          <p:cNvPr id="60419" name="Rectangle 2">
            <a:extLst>
              <a:ext uri="{FF2B5EF4-FFF2-40B4-BE49-F238E27FC236}">
                <a16:creationId xmlns:a16="http://schemas.microsoft.com/office/drawing/2014/main" id="{DF62AE49-2B35-2F4E-AF2C-539FC6622C92}"/>
              </a:ext>
            </a:extLst>
          </p:cNvPr>
          <p:cNvSpPr>
            <a:spLocks noGrp="1" noRot="1" noChangeAspect="1" noChangeArrowheads="1" noTextEdit="1"/>
          </p:cNvSpPr>
          <p:nvPr>
            <p:ph type="sldImg"/>
          </p:nvPr>
        </p:nvSpPr>
        <p:spPr>
          <a:xfrm>
            <a:off x="685800" y="1143000"/>
            <a:ext cx="5486400" cy="3086100"/>
          </a:xfrm>
          <a:ln/>
        </p:spPr>
      </p:sp>
      <p:sp>
        <p:nvSpPr>
          <p:cNvPr id="60420" name="Rectangle 3">
            <a:extLst>
              <a:ext uri="{FF2B5EF4-FFF2-40B4-BE49-F238E27FC236}">
                <a16:creationId xmlns:a16="http://schemas.microsoft.com/office/drawing/2014/main" id="{A50FAA97-F7A7-B741-BEE9-532F825B77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401134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D848141-5B2F-AA49-98DB-16A2A9149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F754F7AD-E444-B94F-AACF-4B81E33DC00D}" type="slidenum">
              <a:rPr lang="en-US" altLang="en-US" sz="1300" smtClean="0"/>
              <a:pPr/>
              <a:t>32</a:t>
            </a:fld>
            <a:endParaRPr lang="en-US" altLang="en-US" sz="1300" dirty="0"/>
          </a:p>
        </p:txBody>
      </p:sp>
      <p:sp>
        <p:nvSpPr>
          <p:cNvPr id="82947" name="Rectangle 2">
            <a:extLst>
              <a:ext uri="{FF2B5EF4-FFF2-40B4-BE49-F238E27FC236}">
                <a16:creationId xmlns:a16="http://schemas.microsoft.com/office/drawing/2014/main" id="{DDC3EF36-D7D6-7C45-90FA-2299EEAE36C1}"/>
              </a:ext>
            </a:extLst>
          </p:cNvPr>
          <p:cNvSpPr>
            <a:spLocks noGrp="1" noRot="1" noChangeAspect="1" noChangeArrowheads="1" noTextEdit="1"/>
          </p:cNvSpPr>
          <p:nvPr>
            <p:ph type="sldImg"/>
          </p:nvPr>
        </p:nvSpPr>
        <p:spPr>
          <a:xfrm>
            <a:off x="685800" y="1143000"/>
            <a:ext cx="5486400" cy="3086100"/>
          </a:xfrm>
          <a:ln/>
        </p:spPr>
      </p:sp>
      <p:sp>
        <p:nvSpPr>
          <p:cNvPr id="82948" name="Rectangle 3">
            <a:extLst>
              <a:ext uri="{FF2B5EF4-FFF2-40B4-BE49-F238E27FC236}">
                <a16:creationId xmlns:a16="http://schemas.microsoft.com/office/drawing/2014/main" id="{0DCAA6A0-480D-8549-9BD2-D2A881E781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Notify ACPA if find any problems with gaskets from QCast cert. </a:t>
            </a:r>
          </a:p>
        </p:txBody>
      </p:sp>
    </p:spTree>
    <p:extLst>
      <p:ext uri="{BB962C8B-B14F-4D97-AF65-F5344CB8AC3E}">
        <p14:creationId xmlns:p14="http://schemas.microsoft.com/office/powerpoint/2010/main" val="418039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need to have all products you produce certified but if certified all such products produced at the plant must fall under program.  No “commercial” units. </a:t>
            </a:r>
          </a:p>
        </p:txBody>
      </p:sp>
      <p:sp>
        <p:nvSpPr>
          <p:cNvPr id="4" name="Slide Number Placeholder 3"/>
          <p:cNvSpPr>
            <a:spLocks noGrp="1"/>
          </p:cNvSpPr>
          <p:nvPr>
            <p:ph type="sldNum" sz="quarter" idx="5"/>
          </p:nvPr>
        </p:nvSpPr>
        <p:spPr/>
        <p:txBody>
          <a:bodyPr/>
          <a:lstStyle/>
          <a:p>
            <a:fld id="{8ADDCEDA-33F2-E042-9044-1D9AEBE644D8}" type="slidenum">
              <a:rPr lang="en-US" smtClean="0"/>
              <a:t>5</a:t>
            </a:fld>
            <a:endParaRPr lang="en-US" dirty="0"/>
          </a:p>
        </p:txBody>
      </p:sp>
    </p:spTree>
    <p:extLst>
      <p:ext uri="{BB962C8B-B14F-4D97-AF65-F5344CB8AC3E}">
        <p14:creationId xmlns:p14="http://schemas.microsoft.com/office/powerpoint/2010/main" val="269783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5D848141-5B2F-AA49-98DB-16A2A91497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F754F7AD-E444-B94F-AACF-4B81E33DC00D}" type="slidenum">
              <a:rPr lang="en-US" altLang="en-US" sz="1300" smtClean="0"/>
              <a:pPr/>
              <a:t>33</a:t>
            </a:fld>
            <a:endParaRPr lang="en-US" altLang="en-US" sz="1300" dirty="0"/>
          </a:p>
        </p:txBody>
      </p:sp>
      <p:sp>
        <p:nvSpPr>
          <p:cNvPr id="82947" name="Rectangle 2">
            <a:extLst>
              <a:ext uri="{FF2B5EF4-FFF2-40B4-BE49-F238E27FC236}">
                <a16:creationId xmlns:a16="http://schemas.microsoft.com/office/drawing/2014/main" id="{DDC3EF36-D7D6-7C45-90FA-2299EEAE36C1}"/>
              </a:ext>
            </a:extLst>
          </p:cNvPr>
          <p:cNvSpPr>
            <a:spLocks noGrp="1" noRot="1" noChangeAspect="1" noChangeArrowheads="1" noTextEdit="1"/>
          </p:cNvSpPr>
          <p:nvPr>
            <p:ph type="sldImg"/>
          </p:nvPr>
        </p:nvSpPr>
        <p:spPr>
          <a:xfrm>
            <a:off x="685800" y="1143000"/>
            <a:ext cx="5486400" cy="3086100"/>
          </a:xfrm>
          <a:ln/>
        </p:spPr>
      </p:sp>
      <p:sp>
        <p:nvSpPr>
          <p:cNvPr id="82948" name="Rectangle 3">
            <a:extLst>
              <a:ext uri="{FF2B5EF4-FFF2-40B4-BE49-F238E27FC236}">
                <a16:creationId xmlns:a16="http://schemas.microsoft.com/office/drawing/2014/main" id="{0DCAA6A0-480D-8549-9BD2-D2A881E781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Notify ACPA if find any problems with gaskets from QCast cert. </a:t>
            </a:r>
          </a:p>
        </p:txBody>
      </p:sp>
    </p:spTree>
    <p:extLst>
      <p:ext uri="{BB962C8B-B14F-4D97-AF65-F5344CB8AC3E}">
        <p14:creationId xmlns:p14="http://schemas.microsoft.com/office/powerpoint/2010/main" val="2484583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37718928-5124-D24F-8FDB-5673F3D02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D96FBD2-26C7-AD40-A006-0DC8DF5F8CB5}" type="slidenum">
              <a:rPr lang="en-US" altLang="en-US" sz="1300" smtClean="0"/>
              <a:pPr/>
              <a:t>34</a:t>
            </a:fld>
            <a:endParaRPr lang="en-US" altLang="en-US" sz="1300" dirty="0"/>
          </a:p>
        </p:txBody>
      </p:sp>
      <p:sp>
        <p:nvSpPr>
          <p:cNvPr id="84995" name="Rectangle 2">
            <a:extLst>
              <a:ext uri="{FF2B5EF4-FFF2-40B4-BE49-F238E27FC236}">
                <a16:creationId xmlns:a16="http://schemas.microsoft.com/office/drawing/2014/main" id="{516FEEBE-4ADA-9A41-AC8B-90DB9898382D}"/>
              </a:ext>
            </a:extLst>
          </p:cNvPr>
          <p:cNvSpPr>
            <a:spLocks noGrp="1" noRot="1" noChangeAspect="1" noChangeArrowheads="1" noTextEdit="1"/>
          </p:cNvSpPr>
          <p:nvPr>
            <p:ph type="sldImg"/>
          </p:nvPr>
        </p:nvSpPr>
        <p:spPr>
          <a:xfrm>
            <a:off x="685800" y="1143000"/>
            <a:ext cx="5486400" cy="3086100"/>
          </a:xfrm>
          <a:ln/>
        </p:spPr>
      </p:sp>
      <p:sp>
        <p:nvSpPr>
          <p:cNvPr id="84996" name="Rectangle 3">
            <a:extLst>
              <a:ext uri="{FF2B5EF4-FFF2-40B4-BE49-F238E27FC236}">
                <a16:creationId xmlns:a16="http://schemas.microsoft.com/office/drawing/2014/main" id="{00FD37E0-7255-7B4F-9988-D76FF989F7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Gasket inspection is not difficult</a:t>
            </a:r>
          </a:p>
        </p:txBody>
      </p:sp>
    </p:spTree>
    <p:extLst>
      <p:ext uri="{BB962C8B-B14F-4D97-AF65-F5344CB8AC3E}">
        <p14:creationId xmlns:p14="http://schemas.microsoft.com/office/powerpoint/2010/main" val="2382130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B51D469-C618-0842-BEF9-9CB1DFF1C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F6299F2-7689-D24D-9E49-DC930F082A6A}" type="slidenum">
              <a:rPr lang="en-US" altLang="en-US" sz="1300" smtClean="0"/>
              <a:pPr/>
              <a:t>35</a:t>
            </a:fld>
            <a:endParaRPr lang="en-US" altLang="en-US" sz="1300" dirty="0"/>
          </a:p>
        </p:txBody>
      </p:sp>
      <p:sp>
        <p:nvSpPr>
          <p:cNvPr id="87043" name="Rectangle 2">
            <a:extLst>
              <a:ext uri="{FF2B5EF4-FFF2-40B4-BE49-F238E27FC236}">
                <a16:creationId xmlns:a16="http://schemas.microsoft.com/office/drawing/2014/main" id="{59FEB034-D581-5642-9175-1E8D5B2E78BE}"/>
              </a:ext>
            </a:extLst>
          </p:cNvPr>
          <p:cNvSpPr>
            <a:spLocks noGrp="1" noRot="1" noChangeAspect="1" noChangeArrowheads="1" noTextEdit="1"/>
          </p:cNvSpPr>
          <p:nvPr>
            <p:ph type="sldImg"/>
          </p:nvPr>
        </p:nvSpPr>
        <p:spPr>
          <a:xfrm>
            <a:off x="685800" y="1143000"/>
            <a:ext cx="5486400" cy="3086100"/>
          </a:xfrm>
          <a:ln/>
        </p:spPr>
      </p:sp>
      <p:sp>
        <p:nvSpPr>
          <p:cNvPr id="87044" name="Rectangle 3">
            <a:extLst>
              <a:ext uri="{FF2B5EF4-FFF2-40B4-BE49-F238E27FC236}">
                <a16:creationId xmlns:a16="http://schemas.microsoft.com/office/drawing/2014/main" id="{DAEA0391-C72B-834A-9A30-C35CE6348E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185418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B51D469-C618-0842-BEF9-9CB1DFF1C7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F6299F2-7689-D24D-9E49-DC930F082A6A}" type="slidenum">
              <a:rPr lang="en-US" altLang="en-US" sz="1300" smtClean="0"/>
              <a:pPr/>
              <a:t>36</a:t>
            </a:fld>
            <a:endParaRPr lang="en-US" altLang="en-US" sz="1300" dirty="0"/>
          </a:p>
        </p:txBody>
      </p:sp>
      <p:sp>
        <p:nvSpPr>
          <p:cNvPr id="87043" name="Rectangle 2">
            <a:extLst>
              <a:ext uri="{FF2B5EF4-FFF2-40B4-BE49-F238E27FC236}">
                <a16:creationId xmlns:a16="http://schemas.microsoft.com/office/drawing/2014/main" id="{59FEB034-D581-5642-9175-1E8D5B2E78BE}"/>
              </a:ext>
            </a:extLst>
          </p:cNvPr>
          <p:cNvSpPr>
            <a:spLocks noGrp="1" noRot="1" noChangeAspect="1" noChangeArrowheads="1" noTextEdit="1"/>
          </p:cNvSpPr>
          <p:nvPr>
            <p:ph type="sldImg"/>
          </p:nvPr>
        </p:nvSpPr>
        <p:spPr>
          <a:xfrm>
            <a:off x="685800" y="1143000"/>
            <a:ext cx="5486400" cy="3086100"/>
          </a:xfrm>
          <a:ln/>
        </p:spPr>
      </p:sp>
      <p:sp>
        <p:nvSpPr>
          <p:cNvPr id="87044" name="Rectangle 3">
            <a:extLst>
              <a:ext uri="{FF2B5EF4-FFF2-40B4-BE49-F238E27FC236}">
                <a16:creationId xmlns:a16="http://schemas.microsoft.com/office/drawing/2014/main" id="{DAEA0391-C72B-834A-9A30-C35CE6348E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It okay to read and follow test procedures when demonstrating testing. Know where to look.</a:t>
            </a:r>
          </a:p>
        </p:txBody>
      </p:sp>
    </p:spTree>
    <p:extLst>
      <p:ext uri="{BB962C8B-B14F-4D97-AF65-F5344CB8AC3E}">
        <p14:creationId xmlns:p14="http://schemas.microsoft.com/office/powerpoint/2010/main" val="766465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BE7FA53-F2D5-8A48-B389-EE6B6FDF1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7138535A-2C20-2F42-9629-129FA693439B}" type="slidenum">
              <a:rPr lang="en-US" altLang="en-US" sz="1300" smtClean="0"/>
              <a:pPr/>
              <a:t>37</a:t>
            </a:fld>
            <a:endParaRPr lang="en-US" altLang="en-US" sz="1300" dirty="0"/>
          </a:p>
        </p:txBody>
      </p:sp>
      <p:sp>
        <p:nvSpPr>
          <p:cNvPr id="62467" name="Rectangle 2">
            <a:extLst>
              <a:ext uri="{FF2B5EF4-FFF2-40B4-BE49-F238E27FC236}">
                <a16:creationId xmlns:a16="http://schemas.microsoft.com/office/drawing/2014/main" id="{8D2D5BAF-B093-4347-9972-36E414CA5CF8}"/>
              </a:ext>
            </a:extLst>
          </p:cNvPr>
          <p:cNvSpPr>
            <a:spLocks noGrp="1" noRot="1" noChangeAspect="1" noChangeArrowheads="1" noTextEdit="1"/>
          </p:cNvSpPr>
          <p:nvPr>
            <p:ph type="sldImg"/>
          </p:nvPr>
        </p:nvSpPr>
        <p:spPr>
          <a:xfrm>
            <a:off x="685800" y="1143000"/>
            <a:ext cx="5486400" cy="3086100"/>
          </a:xfrm>
          <a:ln/>
        </p:spPr>
      </p:sp>
      <p:sp>
        <p:nvSpPr>
          <p:cNvPr id="62468" name="Rectangle 3">
            <a:extLst>
              <a:ext uri="{FF2B5EF4-FFF2-40B4-BE49-F238E27FC236}">
                <a16:creationId xmlns:a16="http://schemas.microsoft.com/office/drawing/2014/main" id="{25EE3CC0-6D77-7144-AD34-07B012D036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dirty="0">
                <a:latin typeface="Arial" panose="020B0604020202020204" pitchFamily="34" charset="0"/>
              </a:rPr>
              <a:t>Change in 2023.</a:t>
            </a:r>
          </a:p>
          <a:p>
            <a:pPr marL="171450" indent="-171450">
              <a:buFont typeface="Arial" panose="020B0604020202020204" pitchFamily="34" charset="0"/>
              <a:buChar char="•"/>
            </a:pPr>
            <a:r>
              <a:rPr lang="en-US" altLang="en-US" dirty="0">
                <a:latin typeface="Arial" panose="020B0604020202020204" pitchFamily="34" charset="0"/>
              </a:rPr>
              <a:t>If batching and mixing is interrupted by a batch of concrete (with a different mix design) being mixed between consecutive batches, this is considered a new pour and an air test shall be taken on the first batch following the different batch, unless documentation exists that switching batches does not affect air content beyond specified limits.</a:t>
            </a:r>
          </a:p>
        </p:txBody>
      </p:sp>
    </p:spTree>
    <p:extLst>
      <p:ext uri="{BB962C8B-B14F-4D97-AF65-F5344CB8AC3E}">
        <p14:creationId xmlns:p14="http://schemas.microsoft.com/office/powerpoint/2010/main" val="158711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BE7FA53-F2D5-8A48-B389-EE6B6FDF1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7138535A-2C20-2F42-9629-129FA693439B}" type="slidenum">
              <a:rPr lang="en-US" altLang="en-US" sz="1300" smtClean="0"/>
              <a:pPr/>
              <a:t>38</a:t>
            </a:fld>
            <a:endParaRPr lang="en-US" altLang="en-US" sz="1300" dirty="0"/>
          </a:p>
        </p:txBody>
      </p:sp>
      <p:sp>
        <p:nvSpPr>
          <p:cNvPr id="62467" name="Rectangle 2">
            <a:extLst>
              <a:ext uri="{FF2B5EF4-FFF2-40B4-BE49-F238E27FC236}">
                <a16:creationId xmlns:a16="http://schemas.microsoft.com/office/drawing/2014/main" id="{8D2D5BAF-B093-4347-9972-36E414CA5CF8}"/>
              </a:ext>
            </a:extLst>
          </p:cNvPr>
          <p:cNvSpPr>
            <a:spLocks noGrp="1" noRot="1" noChangeAspect="1" noChangeArrowheads="1" noTextEdit="1"/>
          </p:cNvSpPr>
          <p:nvPr>
            <p:ph type="sldImg"/>
          </p:nvPr>
        </p:nvSpPr>
        <p:spPr>
          <a:xfrm>
            <a:off x="685800" y="1143000"/>
            <a:ext cx="5486400" cy="3086100"/>
          </a:xfrm>
          <a:ln/>
        </p:spPr>
      </p:sp>
      <p:sp>
        <p:nvSpPr>
          <p:cNvPr id="62468" name="Rectangle 3">
            <a:extLst>
              <a:ext uri="{FF2B5EF4-FFF2-40B4-BE49-F238E27FC236}">
                <a16:creationId xmlns:a16="http://schemas.microsoft.com/office/drawing/2014/main" id="{25EE3CC0-6D77-7144-AD34-07B012D036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 Change in 2023.</a:t>
            </a:r>
          </a:p>
        </p:txBody>
      </p:sp>
    </p:spTree>
    <p:extLst>
      <p:ext uri="{BB962C8B-B14F-4D97-AF65-F5344CB8AC3E}">
        <p14:creationId xmlns:p14="http://schemas.microsoft.com/office/powerpoint/2010/main" val="2610700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562CA4E-0786-4F43-A968-0398DAF2AF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FEC7C72D-472B-7C43-83F1-1A4F635AD65F}" type="slidenum">
              <a:rPr lang="en-US" altLang="en-US" sz="1300" smtClean="0"/>
              <a:pPr/>
              <a:t>39</a:t>
            </a:fld>
            <a:endParaRPr lang="en-US" altLang="en-US" sz="1300" dirty="0"/>
          </a:p>
        </p:txBody>
      </p:sp>
      <p:sp>
        <p:nvSpPr>
          <p:cNvPr id="64515" name="Rectangle 2">
            <a:extLst>
              <a:ext uri="{FF2B5EF4-FFF2-40B4-BE49-F238E27FC236}">
                <a16:creationId xmlns:a16="http://schemas.microsoft.com/office/drawing/2014/main" id="{38839A28-4C64-184F-BDFD-A6ACD72C0321}"/>
              </a:ext>
            </a:extLst>
          </p:cNvPr>
          <p:cNvSpPr>
            <a:spLocks noGrp="1" noRot="1" noChangeAspect="1" noChangeArrowheads="1" noTextEdit="1"/>
          </p:cNvSpPr>
          <p:nvPr>
            <p:ph type="sldImg"/>
          </p:nvPr>
        </p:nvSpPr>
        <p:spPr>
          <a:xfrm>
            <a:off x="685800" y="1143000"/>
            <a:ext cx="5486400" cy="3086100"/>
          </a:xfrm>
          <a:ln/>
        </p:spPr>
      </p:sp>
      <p:sp>
        <p:nvSpPr>
          <p:cNvPr id="64516" name="Rectangle 3">
            <a:extLst>
              <a:ext uri="{FF2B5EF4-FFF2-40B4-BE49-F238E27FC236}">
                <a16:creationId xmlns:a16="http://schemas.microsoft.com/office/drawing/2014/main" id="{99B65897-E909-384C-A9D8-592A9AB610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998970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D900B6A-B898-C14F-BD79-F0C0C75F22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1C3DB079-7A5C-5E4A-8D2A-E3888FDDCE70}" type="slidenum">
              <a:rPr lang="en-US" altLang="en-US" sz="1300" smtClean="0"/>
              <a:pPr/>
              <a:t>40</a:t>
            </a:fld>
            <a:endParaRPr lang="en-US" altLang="en-US" sz="1300" dirty="0"/>
          </a:p>
        </p:txBody>
      </p:sp>
      <p:sp>
        <p:nvSpPr>
          <p:cNvPr id="66563" name="Rectangle 2">
            <a:extLst>
              <a:ext uri="{FF2B5EF4-FFF2-40B4-BE49-F238E27FC236}">
                <a16:creationId xmlns:a16="http://schemas.microsoft.com/office/drawing/2014/main" id="{F1B31DB8-971D-4D4C-B419-932A2ACDF2A3}"/>
              </a:ext>
            </a:extLst>
          </p:cNvPr>
          <p:cNvSpPr>
            <a:spLocks noGrp="1" noRot="1" noChangeAspect="1" noChangeArrowheads="1" noTextEdit="1"/>
          </p:cNvSpPr>
          <p:nvPr>
            <p:ph type="sldImg"/>
          </p:nvPr>
        </p:nvSpPr>
        <p:spPr>
          <a:xfrm>
            <a:off x="685800" y="1143000"/>
            <a:ext cx="5486400" cy="3086100"/>
          </a:xfrm>
          <a:ln/>
        </p:spPr>
      </p:sp>
      <p:sp>
        <p:nvSpPr>
          <p:cNvPr id="66564" name="Rectangle 3">
            <a:extLst>
              <a:ext uri="{FF2B5EF4-FFF2-40B4-BE49-F238E27FC236}">
                <a16:creationId xmlns:a16="http://schemas.microsoft.com/office/drawing/2014/main" id="{492EFA3C-4A3E-1144-BA35-C129FEB203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76748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31B60BC-46B3-5B4F-9325-DB6BD7A398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3313C66-225A-604E-B237-B673AFD7CC5D}" type="slidenum">
              <a:rPr lang="en-US" altLang="en-US" sz="1300" smtClean="0"/>
              <a:pPr/>
              <a:t>41</a:t>
            </a:fld>
            <a:endParaRPr lang="en-US" altLang="en-US" sz="1300" dirty="0"/>
          </a:p>
        </p:txBody>
      </p:sp>
      <p:sp>
        <p:nvSpPr>
          <p:cNvPr id="68611" name="Rectangle 2">
            <a:extLst>
              <a:ext uri="{FF2B5EF4-FFF2-40B4-BE49-F238E27FC236}">
                <a16:creationId xmlns:a16="http://schemas.microsoft.com/office/drawing/2014/main" id="{8894EC20-4624-4F4B-9068-3E7555DC2C94}"/>
              </a:ext>
            </a:extLst>
          </p:cNvPr>
          <p:cNvSpPr>
            <a:spLocks noGrp="1" noRot="1" noChangeAspect="1" noChangeArrowheads="1" noTextEdit="1"/>
          </p:cNvSpPr>
          <p:nvPr>
            <p:ph type="sldImg"/>
          </p:nvPr>
        </p:nvSpPr>
        <p:spPr>
          <a:xfrm>
            <a:off x="685800" y="1143000"/>
            <a:ext cx="5486400" cy="3086100"/>
          </a:xfrm>
          <a:ln/>
        </p:spPr>
      </p:sp>
      <p:sp>
        <p:nvSpPr>
          <p:cNvPr id="68612" name="Rectangle 3">
            <a:extLst>
              <a:ext uri="{FF2B5EF4-FFF2-40B4-BE49-F238E27FC236}">
                <a16:creationId xmlns:a16="http://schemas.microsoft.com/office/drawing/2014/main" id="{71729232-B415-E245-B9CC-58E77AA349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77788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EBD24F3-C42B-C540-BE63-3E44BFFA4A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490F88F-7F67-7D4D-AC5A-FCC43316759F}" type="slidenum">
              <a:rPr lang="en-US" altLang="en-US" sz="1300" smtClean="0"/>
              <a:pPr/>
              <a:t>42</a:t>
            </a:fld>
            <a:endParaRPr lang="en-US" altLang="en-US" sz="1300" dirty="0"/>
          </a:p>
        </p:txBody>
      </p:sp>
      <p:sp>
        <p:nvSpPr>
          <p:cNvPr id="70659" name="Rectangle 2">
            <a:extLst>
              <a:ext uri="{FF2B5EF4-FFF2-40B4-BE49-F238E27FC236}">
                <a16:creationId xmlns:a16="http://schemas.microsoft.com/office/drawing/2014/main" id="{4470DBC0-63A2-9140-A63A-C10E5B1B11F4}"/>
              </a:ext>
            </a:extLst>
          </p:cNvPr>
          <p:cNvSpPr>
            <a:spLocks noGrp="1" noRot="1" noChangeAspect="1" noChangeArrowheads="1" noTextEdit="1"/>
          </p:cNvSpPr>
          <p:nvPr>
            <p:ph type="sldImg"/>
          </p:nvPr>
        </p:nvSpPr>
        <p:spPr>
          <a:xfrm>
            <a:off x="685800" y="1143000"/>
            <a:ext cx="5486400" cy="3086100"/>
          </a:xfrm>
          <a:ln/>
        </p:spPr>
      </p:sp>
      <p:sp>
        <p:nvSpPr>
          <p:cNvPr id="70660" name="Rectangle 3">
            <a:extLst>
              <a:ext uri="{FF2B5EF4-FFF2-40B4-BE49-F238E27FC236}">
                <a16:creationId xmlns:a16="http://schemas.microsoft.com/office/drawing/2014/main" id="{86D30C1E-10CB-2A4C-87C3-0A26252947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7456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5342548-F820-1F4F-9AE3-A8A7FAD8B5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3C3E53FF-90F2-D648-9A89-D6737458003E}" type="slidenum">
              <a:rPr lang="en-US" altLang="en-US" sz="1300" smtClean="0"/>
              <a:pPr/>
              <a:t>6</a:t>
            </a:fld>
            <a:endParaRPr lang="en-US" altLang="en-US" sz="1300" dirty="0"/>
          </a:p>
        </p:txBody>
      </p:sp>
      <p:sp>
        <p:nvSpPr>
          <p:cNvPr id="17411" name="Rectangle 2">
            <a:extLst>
              <a:ext uri="{FF2B5EF4-FFF2-40B4-BE49-F238E27FC236}">
                <a16:creationId xmlns:a16="http://schemas.microsoft.com/office/drawing/2014/main" id="{8A7F6F46-FE0D-3C49-8123-3C5B062C6CED}"/>
              </a:ext>
            </a:extLst>
          </p:cNvPr>
          <p:cNvSpPr>
            <a:spLocks noGrp="1" noRot="1" noChangeAspect="1" noChangeArrowheads="1" noTextEdit="1"/>
          </p:cNvSpPr>
          <p:nvPr>
            <p:ph type="sldImg"/>
          </p:nvPr>
        </p:nvSpPr>
        <p:spPr>
          <a:xfrm>
            <a:off x="685800" y="1143000"/>
            <a:ext cx="5486400" cy="3086100"/>
          </a:xfrm>
          <a:ln/>
        </p:spPr>
      </p:sp>
      <p:sp>
        <p:nvSpPr>
          <p:cNvPr id="17412" name="Rectangle 3">
            <a:extLst>
              <a:ext uri="{FF2B5EF4-FFF2-40B4-BE49-F238E27FC236}">
                <a16:creationId xmlns:a16="http://schemas.microsoft.com/office/drawing/2014/main" id="{FA04BAF5-BFBB-5048-BCF5-DDCCB747BE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181864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968DF40-1327-8844-AF66-4F031C497E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85BA54B-399F-D041-ABF7-CDD25938A62C}" type="slidenum">
              <a:rPr lang="en-US" altLang="en-US" sz="1300" smtClean="0"/>
              <a:pPr/>
              <a:t>43</a:t>
            </a:fld>
            <a:endParaRPr lang="en-US" altLang="en-US" sz="1300" dirty="0"/>
          </a:p>
        </p:txBody>
      </p:sp>
      <p:sp>
        <p:nvSpPr>
          <p:cNvPr id="72707" name="Rectangle 2">
            <a:extLst>
              <a:ext uri="{FF2B5EF4-FFF2-40B4-BE49-F238E27FC236}">
                <a16:creationId xmlns:a16="http://schemas.microsoft.com/office/drawing/2014/main" id="{9EF6EE88-610C-844B-B396-F3DEDBCA1224}"/>
              </a:ext>
            </a:extLst>
          </p:cNvPr>
          <p:cNvSpPr>
            <a:spLocks noGrp="1" noRot="1" noChangeAspect="1" noChangeArrowheads="1" noTextEdit="1"/>
          </p:cNvSpPr>
          <p:nvPr>
            <p:ph type="sldImg"/>
          </p:nvPr>
        </p:nvSpPr>
        <p:spPr>
          <a:xfrm>
            <a:off x="685800" y="1143000"/>
            <a:ext cx="5486400" cy="3086100"/>
          </a:xfrm>
          <a:ln/>
        </p:spPr>
      </p:sp>
      <p:sp>
        <p:nvSpPr>
          <p:cNvPr id="72708" name="Rectangle 3">
            <a:extLst>
              <a:ext uri="{FF2B5EF4-FFF2-40B4-BE49-F238E27FC236}">
                <a16:creationId xmlns:a16="http://schemas.microsoft.com/office/drawing/2014/main" id="{8506BE64-5B62-4649-A04C-5AB3C5623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49649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BAADFBF-B72B-5345-B1C9-83E43B23F5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D717ADB9-467C-614D-81F7-510BC3149AC7}" type="slidenum">
              <a:rPr lang="en-US" altLang="en-US" sz="1300" smtClean="0"/>
              <a:pPr/>
              <a:t>44</a:t>
            </a:fld>
            <a:endParaRPr lang="en-US" altLang="en-US" sz="1300" dirty="0"/>
          </a:p>
        </p:txBody>
      </p:sp>
      <p:sp>
        <p:nvSpPr>
          <p:cNvPr id="74755" name="Rectangle 2">
            <a:extLst>
              <a:ext uri="{FF2B5EF4-FFF2-40B4-BE49-F238E27FC236}">
                <a16:creationId xmlns:a16="http://schemas.microsoft.com/office/drawing/2014/main" id="{977BDA98-E6DE-D440-A084-02705DB9AD84}"/>
              </a:ext>
            </a:extLst>
          </p:cNvPr>
          <p:cNvSpPr>
            <a:spLocks noGrp="1" noRot="1" noChangeAspect="1" noChangeArrowheads="1" noTextEdit="1"/>
          </p:cNvSpPr>
          <p:nvPr>
            <p:ph type="sldImg"/>
          </p:nvPr>
        </p:nvSpPr>
        <p:spPr>
          <a:xfrm>
            <a:off x="685800" y="1143000"/>
            <a:ext cx="5486400" cy="3086100"/>
          </a:xfrm>
          <a:ln/>
        </p:spPr>
      </p:sp>
      <p:sp>
        <p:nvSpPr>
          <p:cNvPr id="74756" name="Rectangle 3">
            <a:extLst>
              <a:ext uri="{FF2B5EF4-FFF2-40B4-BE49-F238E27FC236}">
                <a16:creationId xmlns:a16="http://schemas.microsoft.com/office/drawing/2014/main" id="{35318BA1-D02A-A541-A0DB-F58A654003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460568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50F2B9B-CE5D-3940-82F1-67667C115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B6FF4F19-4664-AE42-BD7C-4D4C156BCAA7}" type="slidenum">
              <a:rPr lang="en-US" altLang="en-US" sz="1300" smtClean="0"/>
              <a:pPr/>
              <a:t>45</a:t>
            </a:fld>
            <a:endParaRPr lang="en-US" altLang="en-US" sz="1300" dirty="0"/>
          </a:p>
        </p:txBody>
      </p:sp>
      <p:sp>
        <p:nvSpPr>
          <p:cNvPr id="76803" name="Rectangle 2">
            <a:extLst>
              <a:ext uri="{FF2B5EF4-FFF2-40B4-BE49-F238E27FC236}">
                <a16:creationId xmlns:a16="http://schemas.microsoft.com/office/drawing/2014/main" id="{A27AB5FB-F700-E944-9CEC-61DE405DE268}"/>
              </a:ext>
            </a:extLst>
          </p:cNvPr>
          <p:cNvSpPr>
            <a:spLocks noGrp="1" noRot="1" noChangeAspect="1" noChangeArrowheads="1" noTextEdit="1"/>
          </p:cNvSpPr>
          <p:nvPr>
            <p:ph type="sldImg"/>
          </p:nvPr>
        </p:nvSpPr>
        <p:spPr>
          <a:xfrm>
            <a:off x="685800" y="1143000"/>
            <a:ext cx="5486400" cy="3086100"/>
          </a:xfrm>
          <a:ln/>
        </p:spPr>
      </p:sp>
      <p:sp>
        <p:nvSpPr>
          <p:cNvPr id="76804" name="Rectangle 3">
            <a:extLst>
              <a:ext uri="{FF2B5EF4-FFF2-40B4-BE49-F238E27FC236}">
                <a16:creationId xmlns:a16="http://schemas.microsoft.com/office/drawing/2014/main" id="{E54CD63B-8FC4-BB44-8687-E7DF6AAB8E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81898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F4CECA0B-5B27-8C48-A343-3B8654D378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6513B6C3-B521-3149-89ED-A8714EE96EF7}" type="slidenum">
              <a:rPr lang="en-US" altLang="en-US" sz="1300" smtClean="0"/>
              <a:pPr/>
              <a:t>46</a:t>
            </a:fld>
            <a:endParaRPr lang="en-US" altLang="en-US" sz="1300" dirty="0"/>
          </a:p>
        </p:txBody>
      </p:sp>
      <p:sp>
        <p:nvSpPr>
          <p:cNvPr id="78851" name="Rectangle 2">
            <a:extLst>
              <a:ext uri="{FF2B5EF4-FFF2-40B4-BE49-F238E27FC236}">
                <a16:creationId xmlns:a16="http://schemas.microsoft.com/office/drawing/2014/main" id="{0C273E9F-1BEE-1C41-919C-1EBB208991AC}"/>
              </a:ext>
            </a:extLst>
          </p:cNvPr>
          <p:cNvSpPr>
            <a:spLocks noGrp="1" noRot="1" noChangeAspect="1" noChangeArrowheads="1" noTextEdit="1"/>
          </p:cNvSpPr>
          <p:nvPr>
            <p:ph type="sldImg"/>
          </p:nvPr>
        </p:nvSpPr>
        <p:spPr>
          <a:xfrm>
            <a:off x="685800" y="1143000"/>
            <a:ext cx="5486400" cy="3086100"/>
          </a:xfrm>
          <a:ln/>
        </p:spPr>
      </p:sp>
      <p:sp>
        <p:nvSpPr>
          <p:cNvPr id="78852" name="Rectangle 3">
            <a:extLst>
              <a:ext uri="{FF2B5EF4-FFF2-40B4-BE49-F238E27FC236}">
                <a16:creationId xmlns:a16="http://schemas.microsoft.com/office/drawing/2014/main" id="{4F761896-3615-5145-B4DD-53A07EF653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48243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97FDD1D9-78EC-B846-AE35-1F6A36088C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E7BE5A73-1F93-D345-8B59-BCA237F66813}" type="slidenum">
              <a:rPr lang="en-US" altLang="en-US" sz="1300" smtClean="0"/>
              <a:pPr/>
              <a:t>47</a:t>
            </a:fld>
            <a:endParaRPr lang="en-US" altLang="en-US" sz="1300" dirty="0"/>
          </a:p>
        </p:txBody>
      </p:sp>
      <p:sp>
        <p:nvSpPr>
          <p:cNvPr id="80899" name="Rectangle 2">
            <a:extLst>
              <a:ext uri="{FF2B5EF4-FFF2-40B4-BE49-F238E27FC236}">
                <a16:creationId xmlns:a16="http://schemas.microsoft.com/office/drawing/2014/main" id="{816FBB7F-66A6-A245-A0F4-6D70C84F0118}"/>
              </a:ext>
            </a:extLst>
          </p:cNvPr>
          <p:cNvSpPr>
            <a:spLocks noGrp="1" noRot="1" noChangeAspect="1" noChangeArrowheads="1" noTextEdit="1"/>
          </p:cNvSpPr>
          <p:nvPr>
            <p:ph type="sldImg"/>
          </p:nvPr>
        </p:nvSpPr>
        <p:spPr>
          <a:xfrm>
            <a:off x="685800" y="1143000"/>
            <a:ext cx="5486400" cy="3086100"/>
          </a:xfrm>
          <a:ln/>
        </p:spPr>
      </p:sp>
      <p:sp>
        <p:nvSpPr>
          <p:cNvPr id="80900" name="Rectangle 3">
            <a:extLst>
              <a:ext uri="{FF2B5EF4-FFF2-40B4-BE49-F238E27FC236}">
                <a16:creationId xmlns:a16="http://schemas.microsoft.com/office/drawing/2014/main" id="{41584F0D-0298-3E42-B582-0369A7E186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02737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E5E586E-7DEA-6F43-9A89-C07B6246DE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1B7943E6-C059-2843-B313-6A81F34CD5F5}" type="slidenum">
              <a:rPr lang="en-US" altLang="en-US" sz="1300" smtClean="0"/>
              <a:pPr/>
              <a:t>48</a:t>
            </a:fld>
            <a:endParaRPr lang="en-US" altLang="en-US" sz="1300" dirty="0"/>
          </a:p>
        </p:txBody>
      </p:sp>
      <p:sp>
        <p:nvSpPr>
          <p:cNvPr id="91139" name="Rectangle 2">
            <a:extLst>
              <a:ext uri="{FF2B5EF4-FFF2-40B4-BE49-F238E27FC236}">
                <a16:creationId xmlns:a16="http://schemas.microsoft.com/office/drawing/2014/main" id="{4FF09225-ED18-9044-8173-9086E5F20443}"/>
              </a:ext>
            </a:extLst>
          </p:cNvPr>
          <p:cNvSpPr>
            <a:spLocks noGrp="1" noRot="1" noChangeAspect="1" noChangeArrowheads="1" noTextEdit="1"/>
          </p:cNvSpPr>
          <p:nvPr>
            <p:ph type="sldImg"/>
          </p:nvPr>
        </p:nvSpPr>
        <p:spPr>
          <a:xfrm>
            <a:off x="685800" y="1143000"/>
            <a:ext cx="5486400" cy="3086100"/>
          </a:xfrm>
          <a:ln/>
        </p:spPr>
      </p:sp>
      <p:sp>
        <p:nvSpPr>
          <p:cNvPr id="91140" name="Rectangle 3">
            <a:extLst>
              <a:ext uri="{FF2B5EF4-FFF2-40B4-BE49-F238E27FC236}">
                <a16:creationId xmlns:a16="http://schemas.microsoft.com/office/drawing/2014/main" id="{701CE1BB-D366-6B46-988E-3583B6C820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51130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92020FA-7E8C-4C42-8D31-EF7093755F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E9603C8B-4ACC-5B4C-8F12-5B8FA6D20CAB}" type="slidenum">
              <a:rPr lang="en-US" altLang="en-US" sz="1300" smtClean="0"/>
              <a:pPr/>
              <a:t>49</a:t>
            </a:fld>
            <a:endParaRPr lang="en-US" altLang="en-US" sz="1300" dirty="0"/>
          </a:p>
        </p:txBody>
      </p:sp>
      <p:sp>
        <p:nvSpPr>
          <p:cNvPr id="93187" name="Rectangle 2">
            <a:extLst>
              <a:ext uri="{FF2B5EF4-FFF2-40B4-BE49-F238E27FC236}">
                <a16:creationId xmlns:a16="http://schemas.microsoft.com/office/drawing/2014/main" id="{CE54307C-BD27-2E49-8BEB-80738546FB38}"/>
              </a:ext>
            </a:extLst>
          </p:cNvPr>
          <p:cNvSpPr>
            <a:spLocks noGrp="1" noRot="1" noChangeAspect="1" noChangeArrowheads="1" noTextEdit="1"/>
          </p:cNvSpPr>
          <p:nvPr>
            <p:ph type="sldImg"/>
          </p:nvPr>
        </p:nvSpPr>
        <p:spPr>
          <a:xfrm>
            <a:off x="685800" y="1143000"/>
            <a:ext cx="5486400" cy="3086100"/>
          </a:xfrm>
          <a:ln/>
        </p:spPr>
      </p:sp>
      <p:sp>
        <p:nvSpPr>
          <p:cNvPr id="93188" name="Rectangle 3">
            <a:extLst>
              <a:ext uri="{FF2B5EF4-FFF2-40B4-BE49-F238E27FC236}">
                <a16:creationId xmlns:a16="http://schemas.microsoft.com/office/drawing/2014/main" id="{E6F4FF80-58A8-BF4C-B01E-3C2D5F48FD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Company who is entering program:  Plant should request an inspection that was done from the manufacturer.</a:t>
            </a:r>
          </a:p>
        </p:txBody>
      </p:sp>
    </p:spTree>
    <p:extLst>
      <p:ext uri="{BB962C8B-B14F-4D97-AF65-F5344CB8AC3E}">
        <p14:creationId xmlns:p14="http://schemas.microsoft.com/office/powerpoint/2010/main" val="11567914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AE9CD62E-F8DF-DC43-9A74-1B03A60898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A513334-C63E-244E-B3F2-A798F2B819F5}" type="slidenum">
              <a:rPr lang="en-US" altLang="en-US" sz="1300" smtClean="0"/>
              <a:pPr/>
              <a:t>50</a:t>
            </a:fld>
            <a:endParaRPr lang="en-US" altLang="en-US" sz="1300" dirty="0"/>
          </a:p>
        </p:txBody>
      </p:sp>
      <p:sp>
        <p:nvSpPr>
          <p:cNvPr id="95235" name="Rectangle 2">
            <a:extLst>
              <a:ext uri="{FF2B5EF4-FFF2-40B4-BE49-F238E27FC236}">
                <a16:creationId xmlns:a16="http://schemas.microsoft.com/office/drawing/2014/main" id="{EA13574B-9C24-C64B-9BB4-FAE90E87AB71}"/>
              </a:ext>
            </a:extLst>
          </p:cNvPr>
          <p:cNvSpPr>
            <a:spLocks noGrp="1" noRot="1" noChangeAspect="1" noChangeArrowheads="1" noTextEdit="1"/>
          </p:cNvSpPr>
          <p:nvPr>
            <p:ph type="sldImg"/>
          </p:nvPr>
        </p:nvSpPr>
        <p:spPr>
          <a:xfrm>
            <a:off x="685800" y="1143000"/>
            <a:ext cx="5486400" cy="3086100"/>
          </a:xfrm>
          <a:ln/>
        </p:spPr>
      </p:sp>
      <p:sp>
        <p:nvSpPr>
          <p:cNvPr id="95236" name="Rectangle 3">
            <a:extLst>
              <a:ext uri="{FF2B5EF4-FFF2-40B4-BE49-F238E27FC236}">
                <a16:creationId xmlns:a16="http://schemas.microsoft.com/office/drawing/2014/main" id="{5F67C616-3668-6649-A9BA-BDBA1240FA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New and used rings entering the plant should be inspected</a:t>
            </a:r>
          </a:p>
        </p:txBody>
      </p:sp>
    </p:spTree>
    <p:extLst>
      <p:ext uri="{BB962C8B-B14F-4D97-AF65-F5344CB8AC3E}">
        <p14:creationId xmlns:p14="http://schemas.microsoft.com/office/powerpoint/2010/main" val="3523268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0AB92B23-3E59-E849-B75E-B998859905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25F216C4-5A2B-3E42-A2E2-6F9A06932692}" type="slidenum">
              <a:rPr lang="en-US" altLang="en-US" sz="1300" smtClean="0"/>
              <a:pPr/>
              <a:t>51</a:t>
            </a:fld>
            <a:endParaRPr lang="en-US" altLang="en-US" sz="1300" dirty="0"/>
          </a:p>
        </p:txBody>
      </p:sp>
      <p:sp>
        <p:nvSpPr>
          <p:cNvPr id="97283" name="Rectangle 2">
            <a:extLst>
              <a:ext uri="{FF2B5EF4-FFF2-40B4-BE49-F238E27FC236}">
                <a16:creationId xmlns:a16="http://schemas.microsoft.com/office/drawing/2014/main" id="{7797103E-5E6B-8A4C-8314-FE50F5C44403}"/>
              </a:ext>
            </a:extLst>
          </p:cNvPr>
          <p:cNvSpPr>
            <a:spLocks noGrp="1" noRot="1" noChangeAspect="1" noChangeArrowheads="1" noTextEdit="1"/>
          </p:cNvSpPr>
          <p:nvPr>
            <p:ph type="sldImg"/>
          </p:nvPr>
        </p:nvSpPr>
        <p:spPr>
          <a:xfrm>
            <a:off x="685800" y="1143000"/>
            <a:ext cx="5486400" cy="3086100"/>
          </a:xfrm>
          <a:ln/>
        </p:spPr>
      </p:sp>
      <p:sp>
        <p:nvSpPr>
          <p:cNvPr id="97284" name="Rectangle 3">
            <a:extLst>
              <a:ext uri="{FF2B5EF4-FFF2-40B4-BE49-F238E27FC236}">
                <a16:creationId xmlns:a16="http://schemas.microsoft.com/office/drawing/2014/main" id="{6DBDC42B-45A6-1F47-B202-09FB2F36F1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158416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42F5BCEA-B4F9-CA49-BC3F-8644A4E9FC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81F44052-DCA6-5B4E-A166-1647A482FAD3}" type="slidenum">
              <a:rPr lang="en-US" altLang="en-US" sz="1300" smtClean="0"/>
              <a:pPr/>
              <a:t>52</a:t>
            </a:fld>
            <a:endParaRPr lang="en-US" altLang="en-US" sz="1300" dirty="0"/>
          </a:p>
        </p:txBody>
      </p:sp>
      <p:sp>
        <p:nvSpPr>
          <p:cNvPr id="99331" name="Rectangle 2">
            <a:extLst>
              <a:ext uri="{FF2B5EF4-FFF2-40B4-BE49-F238E27FC236}">
                <a16:creationId xmlns:a16="http://schemas.microsoft.com/office/drawing/2014/main" id="{15961166-B38A-934E-839F-27DEC2F0F15A}"/>
              </a:ext>
            </a:extLst>
          </p:cNvPr>
          <p:cNvSpPr>
            <a:spLocks noGrp="1" noRot="1" noChangeAspect="1" noChangeArrowheads="1" noTextEdit="1"/>
          </p:cNvSpPr>
          <p:nvPr>
            <p:ph type="sldImg"/>
          </p:nvPr>
        </p:nvSpPr>
        <p:spPr>
          <a:xfrm>
            <a:off x="685800" y="1143000"/>
            <a:ext cx="5486400" cy="3086100"/>
          </a:xfrm>
          <a:ln/>
        </p:spPr>
      </p:sp>
      <p:sp>
        <p:nvSpPr>
          <p:cNvPr id="99332" name="Rectangle 3">
            <a:extLst>
              <a:ext uri="{FF2B5EF4-FFF2-40B4-BE49-F238E27FC236}">
                <a16:creationId xmlns:a16="http://schemas.microsoft.com/office/drawing/2014/main" id="{39E6E342-6194-A649-8BFC-1D3CDD2357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9852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99F3E1AA-A3D6-5649-BC3B-9EDC091BC7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D20DC5C5-430C-5A4D-91D8-16DC159B1B64}" type="slidenum">
              <a:rPr lang="en-US" altLang="en-US" sz="1300" smtClean="0"/>
              <a:pPr/>
              <a:t>8</a:t>
            </a:fld>
            <a:endParaRPr lang="en-US" altLang="en-US" sz="1300" dirty="0"/>
          </a:p>
        </p:txBody>
      </p:sp>
      <p:sp>
        <p:nvSpPr>
          <p:cNvPr id="20483" name="Rectangle 2">
            <a:extLst>
              <a:ext uri="{FF2B5EF4-FFF2-40B4-BE49-F238E27FC236}">
                <a16:creationId xmlns:a16="http://schemas.microsoft.com/office/drawing/2014/main" id="{EDDC9576-C23D-6D46-9EF7-876628687C12}"/>
              </a:ext>
            </a:extLst>
          </p:cNvPr>
          <p:cNvSpPr>
            <a:spLocks noGrp="1" noRot="1" noChangeAspect="1" noChangeArrowheads="1" noTextEdit="1"/>
          </p:cNvSpPr>
          <p:nvPr>
            <p:ph type="sldImg"/>
          </p:nvPr>
        </p:nvSpPr>
        <p:spPr>
          <a:xfrm>
            <a:off x="685800" y="1143000"/>
            <a:ext cx="5486400" cy="3086100"/>
          </a:xfrm>
          <a:ln/>
        </p:spPr>
      </p:sp>
      <p:sp>
        <p:nvSpPr>
          <p:cNvPr id="20484" name="Rectangle 3">
            <a:extLst>
              <a:ext uri="{FF2B5EF4-FFF2-40B4-BE49-F238E27FC236}">
                <a16:creationId xmlns:a16="http://schemas.microsoft.com/office/drawing/2014/main" id="{3479F7BD-2DC1-5E44-A222-96289C5F0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7417505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13F46B1-F64A-3445-8938-B1ED9B815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229D325B-6455-B84F-B91A-53A2AC8CBE45}" type="slidenum">
              <a:rPr lang="en-US" altLang="en-US" sz="1300" smtClean="0"/>
              <a:pPr/>
              <a:t>53</a:t>
            </a:fld>
            <a:endParaRPr lang="en-US" altLang="en-US" sz="1300" dirty="0"/>
          </a:p>
        </p:txBody>
      </p:sp>
      <p:sp>
        <p:nvSpPr>
          <p:cNvPr id="101379" name="Rectangle 2">
            <a:extLst>
              <a:ext uri="{FF2B5EF4-FFF2-40B4-BE49-F238E27FC236}">
                <a16:creationId xmlns:a16="http://schemas.microsoft.com/office/drawing/2014/main" id="{A7468846-EACE-684F-8FFE-71C7D17CA177}"/>
              </a:ext>
            </a:extLst>
          </p:cNvPr>
          <p:cNvSpPr>
            <a:spLocks noGrp="1" noRot="1" noChangeAspect="1" noChangeArrowheads="1" noTextEdit="1"/>
          </p:cNvSpPr>
          <p:nvPr>
            <p:ph type="sldImg"/>
          </p:nvPr>
        </p:nvSpPr>
        <p:spPr>
          <a:xfrm>
            <a:off x="685800" y="1143000"/>
            <a:ext cx="5486400" cy="3086100"/>
          </a:xfrm>
          <a:ln/>
        </p:spPr>
      </p:sp>
      <p:sp>
        <p:nvSpPr>
          <p:cNvPr id="101380" name="Rectangle 3">
            <a:extLst>
              <a:ext uri="{FF2B5EF4-FFF2-40B4-BE49-F238E27FC236}">
                <a16:creationId xmlns:a16="http://schemas.microsoft.com/office/drawing/2014/main" id="{A49A7B94-C0E3-5F4A-BDF6-FDB29349F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2381349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13F46B1-F64A-3445-8938-B1ED9B815D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229D325B-6455-B84F-B91A-53A2AC8CBE45}" type="slidenum">
              <a:rPr lang="en-US" altLang="en-US" sz="1300" smtClean="0"/>
              <a:pPr/>
              <a:t>54</a:t>
            </a:fld>
            <a:endParaRPr lang="en-US" altLang="en-US" sz="1300" dirty="0"/>
          </a:p>
        </p:txBody>
      </p:sp>
      <p:sp>
        <p:nvSpPr>
          <p:cNvPr id="101379" name="Rectangle 2">
            <a:extLst>
              <a:ext uri="{FF2B5EF4-FFF2-40B4-BE49-F238E27FC236}">
                <a16:creationId xmlns:a16="http://schemas.microsoft.com/office/drawing/2014/main" id="{A7468846-EACE-684F-8FFE-71C7D17CA177}"/>
              </a:ext>
            </a:extLst>
          </p:cNvPr>
          <p:cNvSpPr>
            <a:spLocks noGrp="1" noRot="1" noChangeAspect="1" noChangeArrowheads="1" noTextEdit="1"/>
          </p:cNvSpPr>
          <p:nvPr>
            <p:ph type="sldImg"/>
          </p:nvPr>
        </p:nvSpPr>
        <p:spPr>
          <a:xfrm>
            <a:off x="685800" y="1143000"/>
            <a:ext cx="5486400" cy="3086100"/>
          </a:xfrm>
          <a:ln/>
        </p:spPr>
      </p:sp>
      <p:sp>
        <p:nvSpPr>
          <p:cNvPr id="101380" name="Rectangle 3">
            <a:extLst>
              <a:ext uri="{FF2B5EF4-FFF2-40B4-BE49-F238E27FC236}">
                <a16:creationId xmlns:a16="http://schemas.microsoft.com/office/drawing/2014/main" id="{A49A7B94-C0E3-5F4A-BDF6-FDB29349F4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Blue added 2024</a:t>
            </a:r>
          </a:p>
        </p:txBody>
      </p:sp>
    </p:spTree>
    <p:extLst>
      <p:ext uri="{BB962C8B-B14F-4D97-AF65-F5344CB8AC3E}">
        <p14:creationId xmlns:p14="http://schemas.microsoft.com/office/powerpoint/2010/main" val="4144166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46983876-165F-5F48-9190-ACFC0CD37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B14932F2-17EB-0F40-90FC-058E190D8A02}" type="slidenum">
              <a:rPr lang="en-US" altLang="en-US" sz="1300" smtClean="0"/>
              <a:pPr/>
              <a:t>55</a:t>
            </a:fld>
            <a:endParaRPr lang="en-US" altLang="en-US" sz="1300" dirty="0"/>
          </a:p>
        </p:txBody>
      </p:sp>
      <p:sp>
        <p:nvSpPr>
          <p:cNvPr id="103427" name="Rectangle 2">
            <a:extLst>
              <a:ext uri="{FF2B5EF4-FFF2-40B4-BE49-F238E27FC236}">
                <a16:creationId xmlns:a16="http://schemas.microsoft.com/office/drawing/2014/main" id="{58C02E9B-2C2D-C245-AD1F-CF866A7DF4C1}"/>
              </a:ext>
            </a:extLst>
          </p:cNvPr>
          <p:cNvSpPr>
            <a:spLocks noGrp="1" noRot="1" noChangeAspect="1" noChangeArrowheads="1" noTextEdit="1"/>
          </p:cNvSpPr>
          <p:nvPr>
            <p:ph type="sldImg"/>
          </p:nvPr>
        </p:nvSpPr>
        <p:spPr>
          <a:xfrm>
            <a:off x="685800" y="1143000"/>
            <a:ext cx="5486400" cy="3086100"/>
          </a:xfrm>
          <a:ln/>
        </p:spPr>
      </p:sp>
      <p:sp>
        <p:nvSpPr>
          <p:cNvPr id="103428" name="Rectangle 3">
            <a:extLst>
              <a:ext uri="{FF2B5EF4-FFF2-40B4-BE49-F238E27FC236}">
                <a16:creationId xmlns:a16="http://schemas.microsoft.com/office/drawing/2014/main" id="{263015DC-9619-9F46-99A9-73BC29EB61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a:solidFill>
                  <a:srgbClr val="000000"/>
                </a:solidFill>
              </a:rPr>
              <a:t>(low production wetcast 1/100 or every 6 months min.) If auditor sees cracks or exposed steel during audit and none of paperwork shows this – bad thing.</a:t>
            </a:r>
            <a:endParaRPr lang="en-US" altLang="en-US" dirty="0">
              <a:latin typeface="Arial" panose="020B0604020202020204" pitchFamily="34" charset="0"/>
            </a:endParaRPr>
          </a:p>
        </p:txBody>
      </p:sp>
    </p:spTree>
    <p:extLst>
      <p:ext uri="{BB962C8B-B14F-4D97-AF65-F5344CB8AC3E}">
        <p14:creationId xmlns:p14="http://schemas.microsoft.com/office/powerpoint/2010/main" val="38606054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46983876-165F-5F48-9190-ACFC0CD378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B14932F2-17EB-0F40-90FC-058E190D8A02}" type="slidenum">
              <a:rPr lang="en-US" altLang="en-US" sz="1300" smtClean="0"/>
              <a:pPr/>
              <a:t>56</a:t>
            </a:fld>
            <a:endParaRPr lang="en-US" altLang="en-US" sz="1300" dirty="0"/>
          </a:p>
        </p:txBody>
      </p:sp>
      <p:sp>
        <p:nvSpPr>
          <p:cNvPr id="103427" name="Rectangle 2">
            <a:extLst>
              <a:ext uri="{FF2B5EF4-FFF2-40B4-BE49-F238E27FC236}">
                <a16:creationId xmlns:a16="http://schemas.microsoft.com/office/drawing/2014/main" id="{58C02E9B-2C2D-C245-AD1F-CF866A7DF4C1}"/>
              </a:ext>
            </a:extLst>
          </p:cNvPr>
          <p:cNvSpPr>
            <a:spLocks noGrp="1" noRot="1" noChangeAspect="1" noChangeArrowheads="1" noTextEdit="1"/>
          </p:cNvSpPr>
          <p:nvPr>
            <p:ph type="sldImg"/>
          </p:nvPr>
        </p:nvSpPr>
        <p:spPr>
          <a:xfrm>
            <a:off x="685800" y="1143000"/>
            <a:ext cx="5486400" cy="3086100"/>
          </a:xfrm>
          <a:ln/>
        </p:spPr>
      </p:sp>
      <p:sp>
        <p:nvSpPr>
          <p:cNvPr id="103428" name="Rectangle 3">
            <a:extLst>
              <a:ext uri="{FF2B5EF4-FFF2-40B4-BE49-F238E27FC236}">
                <a16:creationId xmlns:a16="http://schemas.microsoft.com/office/drawing/2014/main" id="{263015DC-9619-9F46-99A9-73BC29EB61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20671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7BBDF88-8F5F-4547-AACF-19DB59DD59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4F229D9-E98A-504F-AC8D-9FF17F808B1A}" type="slidenum">
              <a:rPr lang="en-US" altLang="en-US" sz="1300" smtClean="0"/>
              <a:pPr/>
              <a:t>57</a:t>
            </a:fld>
            <a:endParaRPr lang="en-US" altLang="en-US" sz="1300" dirty="0"/>
          </a:p>
        </p:txBody>
      </p:sp>
      <p:sp>
        <p:nvSpPr>
          <p:cNvPr id="105475" name="Rectangle 2">
            <a:extLst>
              <a:ext uri="{FF2B5EF4-FFF2-40B4-BE49-F238E27FC236}">
                <a16:creationId xmlns:a16="http://schemas.microsoft.com/office/drawing/2014/main" id="{5E14A115-59EA-7945-829E-F260B964182D}"/>
              </a:ext>
            </a:extLst>
          </p:cNvPr>
          <p:cNvSpPr>
            <a:spLocks noGrp="1" noRot="1" noChangeAspect="1" noChangeArrowheads="1" noTextEdit="1"/>
          </p:cNvSpPr>
          <p:nvPr>
            <p:ph type="sldImg"/>
          </p:nvPr>
        </p:nvSpPr>
        <p:spPr>
          <a:xfrm>
            <a:off x="685800" y="1143000"/>
            <a:ext cx="5486400" cy="3086100"/>
          </a:xfrm>
          <a:ln/>
        </p:spPr>
      </p:sp>
      <p:sp>
        <p:nvSpPr>
          <p:cNvPr id="105476" name="Rectangle 3">
            <a:extLst>
              <a:ext uri="{FF2B5EF4-FFF2-40B4-BE49-F238E27FC236}">
                <a16:creationId xmlns:a16="http://schemas.microsoft.com/office/drawing/2014/main" id="{5741363C-A91E-6149-8A9F-44F201444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16549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98D8D8BD-7AFE-C547-8360-C534D73866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98EC3054-32E1-FD46-AC3C-4F6C7AE4B12C}" type="slidenum">
              <a:rPr lang="en-US" altLang="en-US" sz="1300" smtClean="0"/>
              <a:pPr/>
              <a:t>58</a:t>
            </a:fld>
            <a:endParaRPr lang="en-US" altLang="en-US" sz="1300" dirty="0"/>
          </a:p>
        </p:txBody>
      </p:sp>
      <p:sp>
        <p:nvSpPr>
          <p:cNvPr id="107523" name="Rectangle 2">
            <a:extLst>
              <a:ext uri="{FF2B5EF4-FFF2-40B4-BE49-F238E27FC236}">
                <a16:creationId xmlns:a16="http://schemas.microsoft.com/office/drawing/2014/main" id="{879CBF1E-CFF7-9A4D-A592-C573E72EFCB0}"/>
              </a:ext>
            </a:extLst>
          </p:cNvPr>
          <p:cNvSpPr>
            <a:spLocks noGrp="1" noRot="1" noChangeAspect="1" noChangeArrowheads="1" noTextEdit="1"/>
          </p:cNvSpPr>
          <p:nvPr>
            <p:ph type="sldImg"/>
          </p:nvPr>
        </p:nvSpPr>
        <p:spPr>
          <a:xfrm>
            <a:off x="685800" y="1143000"/>
            <a:ext cx="5486400" cy="3086100"/>
          </a:xfrm>
          <a:ln/>
        </p:spPr>
      </p:sp>
      <p:sp>
        <p:nvSpPr>
          <p:cNvPr id="107524" name="Rectangle 3">
            <a:extLst>
              <a:ext uri="{FF2B5EF4-FFF2-40B4-BE49-F238E27FC236}">
                <a16:creationId xmlns:a16="http://schemas.microsoft.com/office/drawing/2014/main" id="{9F098A86-0DE0-E845-81B0-428A6AE89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3236847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F2BDDCA9-0EB7-8549-B5A4-0E3BA32A97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15FCA4C-F801-FF48-A314-D5228058DD81}" type="slidenum">
              <a:rPr lang="en-US" altLang="en-US" sz="1300" smtClean="0"/>
              <a:pPr/>
              <a:t>59</a:t>
            </a:fld>
            <a:endParaRPr lang="en-US" altLang="en-US" sz="1300" dirty="0"/>
          </a:p>
        </p:txBody>
      </p:sp>
      <p:sp>
        <p:nvSpPr>
          <p:cNvPr id="109571" name="Rectangle 2">
            <a:extLst>
              <a:ext uri="{FF2B5EF4-FFF2-40B4-BE49-F238E27FC236}">
                <a16:creationId xmlns:a16="http://schemas.microsoft.com/office/drawing/2014/main" id="{DAFDF2E9-B6CF-7E46-8F6E-DCE971D1B144}"/>
              </a:ext>
            </a:extLst>
          </p:cNvPr>
          <p:cNvSpPr>
            <a:spLocks noGrp="1" noRot="1" noChangeAspect="1" noChangeArrowheads="1" noTextEdit="1"/>
          </p:cNvSpPr>
          <p:nvPr>
            <p:ph type="sldImg"/>
          </p:nvPr>
        </p:nvSpPr>
        <p:spPr>
          <a:xfrm>
            <a:off x="685800" y="1143000"/>
            <a:ext cx="5486400" cy="3086100"/>
          </a:xfrm>
          <a:ln/>
        </p:spPr>
      </p:sp>
      <p:sp>
        <p:nvSpPr>
          <p:cNvPr id="109572" name="Rectangle 3">
            <a:extLst>
              <a:ext uri="{FF2B5EF4-FFF2-40B4-BE49-F238E27FC236}">
                <a16:creationId xmlns:a16="http://schemas.microsoft.com/office/drawing/2014/main" id="{F2C7AA04-0FA5-7144-A714-D0B7F4A68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1866974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32B728E6-5440-4146-AB79-179DD98AC1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774466AF-37D7-1340-8AF0-75B02045CDEB}" type="slidenum">
              <a:rPr lang="en-US" altLang="en-US" sz="1300" smtClean="0"/>
              <a:pPr/>
              <a:t>60</a:t>
            </a:fld>
            <a:endParaRPr lang="en-US" altLang="en-US" sz="1300" dirty="0"/>
          </a:p>
        </p:txBody>
      </p:sp>
      <p:sp>
        <p:nvSpPr>
          <p:cNvPr id="111619" name="Rectangle 2">
            <a:extLst>
              <a:ext uri="{FF2B5EF4-FFF2-40B4-BE49-F238E27FC236}">
                <a16:creationId xmlns:a16="http://schemas.microsoft.com/office/drawing/2014/main" id="{06284FFA-B09E-724C-BB26-678D25717B9C}"/>
              </a:ext>
            </a:extLst>
          </p:cNvPr>
          <p:cNvSpPr>
            <a:spLocks noGrp="1" noRot="1" noChangeAspect="1" noChangeArrowheads="1" noTextEdit="1"/>
          </p:cNvSpPr>
          <p:nvPr>
            <p:ph type="sldImg"/>
          </p:nvPr>
        </p:nvSpPr>
        <p:spPr>
          <a:xfrm>
            <a:off x="685800" y="1143000"/>
            <a:ext cx="5486400" cy="3086100"/>
          </a:xfrm>
          <a:ln/>
        </p:spPr>
      </p:sp>
      <p:sp>
        <p:nvSpPr>
          <p:cNvPr id="111620" name="Rectangle 3">
            <a:extLst>
              <a:ext uri="{FF2B5EF4-FFF2-40B4-BE49-F238E27FC236}">
                <a16:creationId xmlns:a16="http://schemas.microsoft.com/office/drawing/2014/main" id="{26601E82-66F9-494A-81C5-FA67C4E56A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Sanitary 100% 36” and smaller</a:t>
            </a:r>
          </a:p>
          <a:p>
            <a:r>
              <a:rPr lang="en-US" altLang="en-US" dirty="0">
                <a:latin typeface="Arial" panose="020B0604020202020204" pitchFamily="34" charset="0"/>
              </a:rPr>
              <a:t>42” larger 1/100</a:t>
            </a:r>
          </a:p>
        </p:txBody>
      </p:sp>
    </p:spTree>
    <p:extLst>
      <p:ext uri="{BB962C8B-B14F-4D97-AF65-F5344CB8AC3E}">
        <p14:creationId xmlns:p14="http://schemas.microsoft.com/office/powerpoint/2010/main" val="2412723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F7BBDF88-8F5F-4547-AACF-19DB59DD59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4F229D9-E98A-504F-AC8D-9FF17F808B1A}" type="slidenum">
              <a:rPr lang="en-US" altLang="en-US" sz="1300" smtClean="0"/>
              <a:pPr/>
              <a:t>61</a:t>
            </a:fld>
            <a:endParaRPr lang="en-US" altLang="en-US" sz="1300" dirty="0"/>
          </a:p>
        </p:txBody>
      </p:sp>
      <p:sp>
        <p:nvSpPr>
          <p:cNvPr id="105475" name="Rectangle 2">
            <a:extLst>
              <a:ext uri="{FF2B5EF4-FFF2-40B4-BE49-F238E27FC236}">
                <a16:creationId xmlns:a16="http://schemas.microsoft.com/office/drawing/2014/main" id="{5E14A115-59EA-7945-829E-F260B964182D}"/>
              </a:ext>
            </a:extLst>
          </p:cNvPr>
          <p:cNvSpPr>
            <a:spLocks noGrp="1" noRot="1" noChangeAspect="1" noChangeArrowheads="1" noTextEdit="1"/>
          </p:cNvSpPr>
          <p:nvPr>
            <p:ph type="sldImg"/>
          </p:nvPr>
        </p:nvSpPr>
        <p:spPr>
          <a:xfrm>
            <a:off x="685800" y="1143000"/>
            <a:ext cx="5486400" cy="3086100"/>
          </a:xfrm>
          <a:ln/>
        </p:spPr>
      </p:sp>
      <p:sp>
        <p:nvSpPr>
          <p:cNvPr id="105476" name="Rectangle 3">
            <a:extLst>
              <a:ext uri="{FF2B5EF4-FFF2-40B4-BE49-F238E27FC236}">
                <a16:creationId xmlns:a16="http://schemas.microsoft.com/office/drawing/2014/main" id="{5741363C-A91E-6149-8A9F-44F201444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731169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8BDCAB81-AEE9-204F-9D8F-D9D7FB0CB0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1C4536F-12B3-6642-ACC1-6561835CA616}" type="slidenum">
              <a:rPr lang="en-US" altLang="en-US" sz="1300" smtClean="0"/>
              <a:pPr/>
              <a:t>62</a:t>
            </a:fld>
            <a:endParaRPr lang="en-US" altLang="en-US" sz="1300" dirty="0"/>
          </a:p>
        </p:txBody>
      </p:sp>
      <p:sp>
        <p:nvSpPr>
          <p:cNvPr id="115715" name="Rectangle 2">
            <a:extLst>
              <a:ext uri="{FF2B5EF4-FFF2-40B4-BE49-F238E27FC236}">
                <a16:creationId xmlns:a16="http://schemas.microsoft.com/office/drawing/2014/main" id="{BB170D9C-91D3-CE48-91A7-CB6ECC83968B}"/>
              </a:ext>
            </a:extLst>
          </p:cNvPr>
          <p:cNvSpPr>
            <a:spLocks noGrp="1" noRot="1" noChangeAspect="1" noChangeArrowheads="1" noTextEdit="1"/>
          </p:cNvSpPr>
          <p:nvPr>
            <p:ph type="sldImg"/>
          </p:nvPr>
        </p:nvSpPr>
        <p:spPr>
          <a:xfrm>
            <a:off x="685800" y="1143000"/>
            <a:ext cx="5486400" cy="3086100"/>
          </a:xfrm>
          <a:ln/>
        </p:spPr>
      </p:sp>
      <p:sp>
        <p:nvSpPr>
          <p:cNvPr id="115716" name="Rectangle 3">
            <a:extLst>
              <a:ext uri="{FF2B5EF4-FFF2-40B4-BE49-F238E27FC236}">
                <a16:creationId xmlns:a16="http://schemas.microsoft.com/office/drawing/2014/main" id="{4E955508-D0BF-5D42-A02C-D6A4B8E086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730576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F3D96ACB-DF0B-424C-A81E-598A381D9A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6044F300-C1F8-0442-BFCD-350FE287E864}" type="slidenum">
              <a:rPr lang="en-US" altLang="en-US" sz="1300" smtClean="0"/>
              <a:pPr/>
              <a:t>9</a:t>
            </a:fld>
            <a:endParaRPr lang="en-US" altLang="en-US" sz="1300" dirty="0"/>
          </a:p>
        </p:txBody>
      </p:sp>
      <p:sp>
        <p:nvSpPr>
          <p:cNvPr id="22531" name="Rectangle 2">
            <a:extLst>
              <a:ext uri="{FF2B5EF4-FFF2-40B4-BE49-F238E27FC236}">
                <a16:creationId xmlns:a16="http://schemas.microsoft.com/office/drawing/2014/main" id="{2AFC647D-A281-5E41-9D1F-BEC135EE9A3D}"/>
              </a:ext>
            </a:extLst>
          </p:cNvPr>
          <p:cNvSpPr>
            <a:spLocks noGrp="1" noRot="1" noChangeAspect="1" noChangeArrowheads="1" noTextEdit="1"/>
          </p:cNvSpPr>
          <p:nvPr>
            <p:ph type="sldImg"/>
          </p:nvPr>
        </p:nvSpPr>
        <p:spPr>
          <a:xfrm>
            <a:off x="685800" y="1143000"/>
            <a:ext cx="5486400" cy="3086100"/>
          </a:xfrm>
          <a:ln/>
        </p:spPr>
      </p:sp>
      <p:sp>
        <p:nvSpPr>
          <p:cNvPr id="22532" name="Rectangle 3">
            <a:extLst>
              <a:ext uri="{FF2B5EF4-FFF2-40B4-BE49-F238E27FC236}">
                <a16:creationId xmlns:a16="http://schemas.microsoft.com/office/drawing/2014/main" id="{1ED90169-DB41-7640-8B7C-8301CF86EB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482761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841AE9C8-35FC-C542-929C-AFB281E0ED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98EF21CE-283E-394F-875F-F7010E1DBDB3}" type="slidenum">
              <a:rPr lang="en-US" altLang="en-US" sz="1300" smtClean="0"/>
              <a:pPr/>
              <a:t>63</a:t>
            </a:fld>
            <a:endParaRPr lang="en-US" altLang="en-US" sz="1300" dirty="0"/>
          </a:p>
        </p:txBody>
      </p:sp>
      <p:sp>
        <p:nvSpPr>
          <p:cNvPr id="123907" name="Rectangle 2">
            <a:extLst>
              <a:ext uri="{FF2B5EF4-FFF2-40B4-BE49-F238E27FC236}">
                <a16:creationId xmlns:a16="http://schemas.microsoft.com/office/drawing/2014/main" id="{DD2A633D-724E-A64A-B03B-9DBB00DEBDE6}"/>
              </a:ext>
            </a:extLst>
          </p:cNvPr>
          <p:cNvSpPr>
            <a:spLocks noGrp="1" noRot="1" noChangeAspect="1" noChangeArrowheads="1" noTextEdit="1"/>
          </p:cNvSpPr>
          <p:nvPr>
            <p:ph type="sldImg"/>
          </p:nvPr>
        </p:nvSpPr>
        <p:spPr>
          <a:xfrm>
            <a:off x="685800" y="1143000"/>
            <a:ext cx="5486400" cy="3086100"/>
          </a:xfrm>
          <a:ln/>
        </p:spPr>
      </p:sp>
      <p:sp>
        <p:nvSpPr>
          <p:cNvPr id="123908" name="Rectangle 3">
            <a:extLst>
              <a:ext uri="{FF2B5EF4-FFF2-40B4-BE49-F238E27FC236}">
                <a16:creationId xmlns:a16="http://schemas.microsoft.com/office/drawing/2014/main" id="{4079E114-377F-CF4B-AA55-1103B280AF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221774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47EB7527-F4D9-D34D-BCB4-7CACCE1F4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E17FCF1-F23F-C348-A725-60211322B69C}" type="slidenum">
              <a:rPr lang="en-US" altLang="en-US" sz="1300" smtClean="0"/>
              <a:pPr/>
              <a:t>64</a:t>
            </a:fld>
            <a:endParaRPr lang="en-US" altLang="en-US" sz="1300" dirty="0"/>
          </a:p>
        </p:txBody>
      </p:sp>
      <p:sp>
        <p:nvSpPr>
          <p:cNvPr id="126979" name="Rectangle 2">
            <a:extLst>
              <a:ext uri="{FF2B5EF4-FFF2-40B4-BE49-F238E27FC236}">
                <a16:creationId xmlns:a16="http://schemas.microsoft.com/office/drawing/2014/main" id="{6859306D-A5FA-A84B-B6ED-71B8B060490A}"/>
              </a:ext>
            </a:extLst>
          </p:cNvPr>
          <p:cNvSpPr>
            <a:spLocks noGrp="1" noRot="1" noChangeAspect="1" noChangeArrowheads="1" noTextEdit="1"/>
          </p:cNvSpPr>
          <p:nvPr>
            <p:ph type="sldImg"/>
          </p:nvPr>
        </p:nvSpPr>
        <p:spPr>
          <a:xfrm>
            <a:off x="685800" y="1143000"/>
            <a:ext cx="5486400" cy="3086100"/>
          </a:xfrm>
          <a:ln/>
        </p:spPr>
      </p:sp>
      <p:sp>
        <p:nvSpPr>
          <p:cNvPr id="126980" name="Rectangle 3">
            <a:extLst>
              <a:ext uri="{FF2B5EF4-FFF2-40B4-BE49-F238E27FC236}">
                <a16:creationId xmlns:a16="http://schemas.microsoft.com/office/drawing/2014/main" id="{396E2D30-E32B-BA45-9186-4E9DB5FCC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025414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47EB7527-F4D9-D34D-BCB4-7CACCE1F4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E17FCF1-F23F-C348-A725-60211322B69C}" type="slidenum">
              <a:rPr lang="en-US" altLang="en-US" sz="1300" smtClean="0"/>
              <a:pPr/>
              <a:t>66</a:t>
            </a:fld>
            <a:endParaRPr lang="en-US" altLang="en-US" sz="1300" dirty="0"/>
          </a:p>
        </p:txBody>
      </p:sp>
      <p:sp>
        <p:nvSpPr>
          <p:cNvPr id="126979" name="Rectangle 2">
            <a:extLst>
              <a:ext uri="{FF2B5EF4-FFF2-40B4-BE49-F238E27FC236}">
                <a16:creationId xmlns:a16="http://schemas.microsoft.com/office/drawing/2014/main" id="{6859306D-A5FA-A84B-B6ED-71B8B060490A}"/>
              </a:ext>
            </a:extLst>
          </p:cNvPr>
          <p:cNvSpPr>
            <a:spLocks noGrp="1" noRot="1" noChangeAspect="1" noChangeArrowheads="1" noTextEdit="1"/>
          </p:cNvSpPr>
          <p:nvPr>
            <p:ph type="sldImg"/>
          </p:nvPr>
        </p:nvSpPr>
        <p:spPr>
          <a:xfrm>
            <a:off x="685800" y="1143000"/>
            <a:ext cx="5486400" cy="3086100"/>
          </a:xfrm>
          <a:ln/>
        </p:spPr>
      </p:sp>
      <p:sp>
        <p:nvSpPr>
          <p:cNvPr id="126980" name="Rectangle 3">
            <a:extLst>
              <a:ext uri="{FF2B5EF4-FFF2-40B4-BE49-F238E27FC236}">
                <a16:creationId xmlns:a16="http://schemas.microsoft.com/office/drawing/2014/main" id="{396E2D30-E32B-BA45-9186-4E9DB5FCC1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569782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070760B6-6F0E-0843-ADD4-45FD164DB2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A8DB3200-F6DC-BD43-AB67-9C5433C28175}" type="slidenum">
              <a:rPr lang="en-US" altLang="en-US" sz="1300" smtClean="0"/>
              <a:pPr/>
              <a:t>67</a:t>
            </a:fld>
            <a:endParaRPr lang="en-US" altLang="en-US" sz="1300" dirty="0"/>
          </a:p>
        </p:txBody>
      </p:sp>
      <p:sp>
        <p:nvSpPr>
          <p:cNvPr id="131075" name="Rectangle 2">
            <a:extLst>
              <a:ext uri="{FF2B5EF4-FFF2-40B4-BE49-F238E27FC236}">
                <a16:creationId xmlns:a16="http://schemas.microsoft.com/office/drawing/2014/main" id="{56394933-E055-6444-AC94-F0C8982A8B66}"/>
              </a:ext>
            </a:extLst>
          </p:cNvPr>
          <p:cNvSpPr>
            <a:spLocks noGrp="1" noRot="1" noChangeAspect="1" noChangeArrowheads="1" noTextEdit="1"/>
          </p:cNvSpPr>
          <p:nvPr>
            <p:ph type="sldImg"/>
          </p:nvPr>
        </p:nvSpPr>
        <p:spPr>
          <a:xfrm>
            <a:off x="685800" y="1143000"/>
            <a:ext cx="5486400" cy="3086100"/>
          </a:xfrm>
          <a:ln/>
        </p:spPr>
      </p:sp>
      <p:sp>
        <p:nvSpPr>
          <p:cNvPr id="131076" name="Rectangle 3">
            <a:extLst>
              <a:ext uri="{FF2B5EF4-FFF2-40B4-BE49-F238E27FC236}">
                <a16:creationId xmlns:a16="http://schemas.microsoft.com/office/drawing/2014/main" id="{5A7BDF8D-F83B-1644-8FFC-70D1132860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8564973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D9CAD159-7DC4-CC4F-97A9-5C1FECB03A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E21F82C1-EAFB-CE45-9595-717483224797}" type="slidenum">
              <a:rPr lang="en-US" altLang="en-US" sz="1300" smtClean="0"/>
              <a:pPr/>
              <a:t>68</a:t>
            </a:fld>
            <a:endParaRPr lang="en-US" altLang="en-US" sz="1300" dirty="0"/>
          </a:p>
        </p:txBody>
      </p:sp>
      <p:sp>
        <p:nvSpPr>
          <p:cNvPr id="133123" name="Rectangle 2">
            <a:extLst>
              <a:ext uri="{FF2B5EF4-FFF2-40B4-BE49-F238E27FC236}">
                <a16:creationId xmlns:a16="http://schemas.microsoft.com/office/drawing/2014/main" id="{9FEAF0CE-FE9A-F842-BB30-8E6D6F49EC4B}"/>
              </a:ext>
            </a:extLst>
          </p:cNvPr>
          <p:cNvSpPr>
            <a:spLocks noGrp="1" noRot="1" noChangeAspect="1" noChangeArrowheads="1" noTextEdit="1"/>
          </p:cNvSpPr>
          <p:nvPr>
            <p:ph type="sldImg"/>
          </p:nvPr>
        </p:nvSpPr>
        <p:spPr>
          <a:xfrm>
            <a:off x="685800" y="1143000"/>
            <a:ext cx="5486400" cy="3086100"/>
          </a:xfrm>
          <a:ln/>
        </p:spPr>
      </p:sp>
      <p:sp>
        <p:nvSpPr>
          <p:cNvPr id="133124" name="Rectangle 3">
            <a:extLst>
              <a:ext uri="{FF2B5EF4-FFF2-40B4-BE49-F238E27FC236}">
                <a16:creationId xmlns:a16="http://schemas.microsoft.com/office/drawing/2014/main" id="{480E5FEF-C620-2E42-857F-5ED98A8A8F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227613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DCFDC6F9-D332-3243-83A8-CF21983FB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12EC5C5C-9263-2944-AF33-F6BA5EF17BE8}" type="slidenum">
              <a:rPr lang="en-US" altLang="en-US" sz="1300" smtClean="0"/>
              <a:pPr/>
              <a:t>69</a:t>
            </a:fld>
            <a:endParaRPr lang="en-US" altLang="en-US" sz="1300" dirty="0"/>
          </a:p>
        </p:txBody>
      </p:sp>
      <p:sp>
        <p:nvSpPr>
          <p:cNvPr id="135171" name="Rectangle 2">
            <a:extLst>
              <a:ext uri="{FF2B5EF4-FFF2-40B4-BE49-F238E27FC236}">
                <a16:creationId xmlns:a16="http://schemas.microsoft.com/office/drawing/2014/main" id="{BE792EE9-CDC9-7148-BBBB-78EC3E40CE41}"/>
              </a:ext>
            </a:extLst>
          </p:cNvPr>
          <p:cNvSpPr>
            <a:spLocks noGrp="1" noRot="1" noChangeAspect="1" noChangeArrowheads="1" noTextEdit="1"/>
          </p:cNvSpPr>
          <p:nvPr>
            <p:ph type="sldImg"/>
          </p:nvPr>
        </p:nvSpPr>
        <p:spPr>
          <a:xfrm>
            <a:off x="685800" y="1143000"/>
            <a:ext cx="5486400" cy="3086100"/>
          </a:xfrm>
          <a:ln/>
        </p:spPr>
      </p:sp>
      <p:sp>
        <p:nvSpPr>
          <p:cNvPr id="135172" name="Rectangle 3">
            <a:extLst>
              <a:ext uri="{FF2B5EF4-FFF2-40B4-BE49-F238E27FC236}">
                <a16:creationId xmlns:a16="http://schemas.microsoft.com/office/drawing/2014/main" id="{C16476B4-F548-D844-8DB3-230BEE5CD4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1843065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832435DC-F723-6446-AEA5-12966DB1ED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322A2D59-A740-6749-A3A6-BAD70D88F28F}" type="slidenum">
              <a:rPr lang="en-US" altLang="en-US" sz="1300" smtClean="0"/>
              <a:pPr/>
              <a:t>70</a:t>
            </a:fld>
            <a:endParaRPr lang="en-US" altLang="en-US" sz="1300" dirty="0"/>
          </a:p>
        </p:txBody>
      </p:sp>
      <p:sp>
        <p:nvSpPr>
          <p:cNvPr id="137219" name="Rectangle 2">
            <a:extLst>
              <a:ext uri="{FF2B5EF4-FFF2-40B4-BE49-F238E27FC236}">
                <a16:creationId xmlns:a16="http://schemas.microsoft.com/office/drawing/2014/main" id="{B38ABD9F-2E62-AB48-93CD-7647DD79D2FD}"/>
              </a:ext>
            </a:extLst>
          </p:cNvPr>
          <p:cNvSpPr>
            <a:spLocks noGrp="1" noRot="1" noChangeAspect="1" noChangeArrowheads="1" noTextEdit="1"/>
          </p:cNvSpPr>
          <p:nvPr>
            <p:ph type="sldImg"/>
          </p:nvPr>
        </p:nvSpPr>
        <p:spPr>
          <a:xfrm>
            <a:off x="685800" y="1143000"/>
            <a:ext cx="5486400" cy="3086100"/>
          </a:xfrm>
          <a:ln/>
        </p:spPr>
      </p:sp>
      <p:sp>
        <p:nvSpPr>
          <p:cNvPr id="137220" name="Rectangle 3">
            <a:extLst>
              <a:ext uri="{FF2B5EF4-FFF2-40B4-BE49-F238E27FC236}">
                <a16:creationId xmlns:a16="http://schemas.microsoft.com/office/drawing/2014/main" id="{D3C328C2-3E7C-C84D-B614-5BDB6B710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413765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13ADE22B-CFAF-A04A-89B5-717868603D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EEEFDAE6-6049-7544-860A-364D73552782}" type="slidenum">
              <a:rPr lang="en-US" altLang="en-US" sz="1300" smtClean="0"/>
              <a:pPr/>
              <a:t>71</a:t>
            </a:fld>
            <a:endParaRPr lang="en-US" altLang="en-US" sz="1300" dirty="0"/>
          </a:p>
        </p:txBody>
      </p:sp>
      <p:sp>
        <p:nvSpPr>
          <p:cNvPr id="139267" name="Rectangle 2">
            <a:extLst>
              <a:ext uri="{FF2B5EF4-FFF2-40B4-BE49-F238E27FC236}">
                <a16:creationId xmlns:a16="http://schemas.microsoft.com/office/drawing/2014/main" id="{6FF0C8E5-C117-4740-89AE-9916E6191227}"/>
              </a:ext>
            </a:extLst>
          </p:cNvPr>
          <p:cNvSpPr>
            <a:spLocks noGrp="1" noRot="1" noChangeAspect="1" noChangeArrowheads="1" noTextEdit="1"/>
          </p:cNvSpPr>
          <p:nvPr>
            <p:ph type="sldImg"/>
          </p:nvPr>
        </p:nvSpPr>
        <p:spPr>
          <a:xfrm>
            <a:off x="685800" y="1143000"/>
            <a:ext cx="5486400" cy="3086100"/>
          </a:xfrm>
          <a:ln/>
        </p:spPr>
      </p:sp>
      <p:sp>
        <p:nvSpPr>
          <p:cNvPr id="139268" name="Rectangle 3">
            <a:extLst>
              <a:ext uri="{FF2B5EF4-FFF2-40B4-BE49-F238E27FC236}">
                <a16:creationId xmlns:a16="http://schemas.microsoft.com/office/drawing/2014/main" id="{E2111BCF-4BC7-7449-A36B-1E37A084CB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2 man job should have 2 men doing it on audit day.  The auditor wants to see that you know what you are doing, if you are doing it on a day-to day basis.</a:t>
            </a:r>
          </a:p>
        </p:txBody>
      </p:sp>
    </p:spTree>
    <p:extLst>
      <p:ext uri="{BB962C8B-B14F-4D97-AF65-F5344CB8AC3E}">
        <p14:creationId xmlns:p14="http://schemas.microsoft.com/office/powerpoint/2010/main" val="27043356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947D1F21-B58C-3B42-921C-8162BB46AD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C57F003C-EEAB-BD4F-B2F0-B31959C10BD4}" type="slidenum">
              <a:rPr lang="en-US" altLang="en-US" sz="1300" smtClean="0"/>
              <a:pPr/>
              <a:t>72</a:t>
            </a:fld>
            <a:endParaRPr lang="en-US" altLang="en-US" sz="1300" dirty="0"/>
          </a:p>
        </p:txBody>
      </p:sp>
      <p:sp>
        <p:nvSpPr>
          <p:cNvPr id="141315" name="Rectangle 2">
            <a:extLst>
              <a:ext uri="{FF2B5EF4-FFF2-40B4-BE49-F238E27FC236}">
                <a16:creationId xmlns:a16="http://schemas.microsoft.com/office/drawing/2014/main" id="{9103AE0E-0FEA-004C-9F81-CCFBA72BFCF9}"/>
              </a:ext>
            </a:extLst>
          </p:cNvPr>
          <p:cNvSpPr>
            <a:spLocks noGrp="1" noRot="1" noChangeAspect="1" noChangeArrowheads="1" noTextEdit="1"/>
          </p:cNvSpPr>
          <p:nvPr>
            <p:ph type="sldImg"/>
          </p:nvPr>
        </p:nvSpPr>
        <p:spPr>
          <a:xfrm>
            <a:off x="685800" y="1143000"/>
            <a:ext cx="5486400" cy="3086100"/>
          </a:xfrm>
          <a:ln/>
        </p:spPr>
      </p:sp>
      <p:sp>
        <p:nvSpPr>
          <p:cNvPr id="141316" name="Rectangle 3">
            <a:extLst>
              <a:ext uri="{FF2B5EF4-FFF2-40B4-BE49-F238E27FC236}">
                <a16:creationId xmlns:a16="http://schemas.microsoft.com/office/drawing/2014/main" id="{137F5EC8-4908-794F-87BC-C96E11A1E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748929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78F88270-8436-7F49-A4B7-41F2692209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24740BFC-B711-6445-B6DB-ECA874E5676D}" type="slidenum">
              <a:rPr lang="en-US" altLang="en-US" sz="1300" smtClean="0"/>
              <a:pPr/>
              <a:t>75</a:t>
            </a:fld>
            <a:endParaRPr lang="en-US" altLang="en-US" sz="1300" dirty="0"/>
          </a:p>
        </p:txBody>
      </p:sp>
      <p:sp>
        <p:nvSpPr>
          <p:cNvPr id="148483" name="Rectangle 2">
            <a:extLst>
              <a:ext uri="{FF2B5EF4-FFF2-40B4-BE49-F238E27FC236}">
                <a16:creationId xmlns:a16="http://schemas.microsoft.com/office/drawing/2014/main" id="{3B616B61-84E6-A74F-AFD3-1345A9EAF17C}"/>
              </a:ext>
            </a:extLst>
          </p:cNvPr>
          <p:cNvSpPr>
            <a:spLocks noGrp="1" noRot="1" noChangeAspect="1" noChangeArrowheads="1" noTextEdit="1"/>
          </p:cNvSpPr>
          <p:nvPr>
            <p:ph type="sldImg"/>
          </p:nvPr>
        </p:nvSpPr>
        <p:spPr>
          <a:xfrm>
            <a:off x="685800" y="1143000"/>
            <a:ext cx="5486400" cy="3086100"/>
          </a:xfrm>
          <a:ln/>
        </p:spPr>
      </p:sp>
      <p:sp>
        <p:nvSpPr>
          <p:cNvPr id="148484" name="Rectangle 3">
            <a:extLst>
              <a:ext uri="{FF2B5EF4-FFF2-40B4-BE49-F238E27FC236}">
                <a16:creationId xmlns:a16="http://schemas.microsoft.com/office/drawing/2014/main" id="{7D68B523-A52A-B24C-9A99-9BED3FC83C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4173483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A1E5BAF-DA96-FE4B-AE07-DE5EC7C636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44D51AE0-3456-3A4A-8EC0-292B1891F30A}" type="slidenum">
              <a:rPr lang="en-US" altLang="en-US" sz="1300" smtClean="0"/>
              <a:pPr/>
              <a:t>10</a:t>
            </a:fld>
            <a:endParaRPr lang="en-US" altLang="en-US" sz="1300" dirty="0"/>
          </a:p>
        </p:txBody>
      </p:sp>
      <p:sp>
        <p:nvSpPr>
          <p:cNvPr id="24579" name="Rectangle 2">
            <a:extLst>
              <a:ext uri="{FF2B5EF4-FFF2-40B4-BE49-F238E27FC236}">
                <a16:creationId xmlns:a16="http://schemas.microsoft.com/office/drawing/2014/main" id="{4A7ED7E2-2A29-684D-B892-203679CD5BA5}"/>
              </a:ext>
            </a:extLst>
          </p:cNvPr>
          <p:cNvSpPr>
            <a:spLocks noGrp="1" noRot="1" noChangeAspect="1" noChangeArrowheads="1" noTextEdit="1"/>
          </p:cNvSpPr>
          <p:nvPr>
            <p:ph type="sldImg"/>
          </p:nvPr>
        </p:nvSpPr>
        <p:spPr>
          <a:xfrm>
            <a:off x="685800" y="1143000"/>
            <a:ext cx="5486400" cy="3086100"/>
          </a:xfrm>
          <a:ln/>
        </p:spPr>
      </p:sp>
      <p:sp>
        <p:nvSpPr>
          <p:cNvPr id="24580" name="Rectangle 3">
            <a:extLst>
              <a:ext uri="{FF2B5EF4-FFF2-40B4-BE49-F238E27FC236}">
                <a16:creationId xmlns:a16="http://schemas.microsoft.com/office/drawing/2014/main" id="{310C93F4-9CFD-CB4A-9F0F-C8838898AC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299235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9AD09B1F-3752-214D-90A3-02B241878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0C1B0AF1-0673-C842-9B82-5F4270981F8C}" type="slidenum">
              <a:rPr lang="en-US" altLang="en-US" sz="1300" smtClean="0"/>
              <a:pPr/>
              <a:t>11</a:t>
            </a:fld>
            <a:endParaRPr lang="en-US" altLang="en-US" sz="1300" dirty="0"/>
          </a:p>
        </p:txBody>
      </p:sp>
      <p:sp>
        <p:nvSpPr>
          <p:cNvPr id="26627" name="Rectangle 2">
            <a:extLst>
              <a:ext uri="{FF2B5EF4-FFF2-40B4-BE49-F238E27FC236}">
                <a16:creationId xmlns:a16="http://schemas.microsoft.com/office/drawing/2014/main" id="{8969D615-7E54-814B-AEAE-AD160AE6FA84}"/>
              </a:ext>
            </a:extLst>
          </p:cNvPr>
          <p:cNvSpPr>
            <a:spLocks noGrp="1" noRot="1" noChangeAspect="1" noChangeArrowheads="1" noTextEdit="1"/>
          </p:cNvSpPr>
          <p:nvPr>
            <p:ph type="sldImg"/>
          </p:nvPr>
        </p:nvSpPr>
        <p:spPr>
          <a:xfrm>
            <a:off x="685800" y="1143000"/>
            <a:ext cx="5486400" cy="3086100"/>
          </a:xfrm>
          <a:ln/>
        </p:spPr>
      </p:sp>
      <p:sp>
        <p:nvSpPr>
          <p:cNvPr id="26628" name="Rectangle 3">
            <a:extLst>
              <a:ext uri="{FF2B5EF4-FFF2-40B4-BE49-F238E27FC236}">
                <a16:creationId xmlns:a16="http://schemas.microsoft.com/office/drawing/2014/main" id="{AA5742AC-1C02-AC45-9D5C-AA9F2B9A3D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680427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AC41202F-3EA3-534E-A313-B59F7CD899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Arial" panose="020B0604020202020204" pitchFamily="34" charset="0"/>
              </a:defRPr>
            </a:lvl1pPr>
            <a:lvl2pPr marL="742950" indent="-285750" defTabSz="966788">
              <a:defRPr sz="2400">
                <a:solidFill>
                  <a:schemeClr val="tx1"/>
                </a:solidFill>
                <a:latin typeface="Arial" panose="020B0604020202020204" pitchFamily="34" charset="0"/>
              </a:defRPr>
            </a:lvl2pPr>
            <a:lvl3pPr marL="1143000" indent="-228600" defTabSz="966788">
              <a:defRPr sz="2400">
                <a:solidFill>
                  <a:schemeClr val="tx1"/>
                </a:solidFill>
                <a:latin typeface="Arial" panose="020B0604020202020204" pitchFamily="34" charset="0"/>
              </a:defRPr>
            </a:lvl3pPr>
            <a:lvl4pPr marL="1600200" indent="-228600" defTabSz="966788">
              <a:defRPr sz="2400">
                <a:solidFill>
                  <a:schemeClr val="tx1"/>
                </a:solidFill>
                <a:latin typeface="Arial" panose="020B0604020202020204" pitchFamily="34" charset="0"/>
              </a:defRPr>
            </a:lvl4pPr>
            <a:lvl5pPr marL="2057400" indent="-228600" defTabSz="966788">
              <a:defRPr sz="2400">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defRPr>
            </a:lvl9pPr>
          </a:lstStyle>
          <a:p>
            <a:fld id="{5D67EC3D-E6E7-C641-8643-97CAAC2B0C16}" type="slidenum">
              <a:rPr lang="en-US" altLang="en-US" sz="1300" smtClean="0"/>
              <a:pPr/>
              <a:t>12</a:t>
            </a:fld>
            <a:endParaRPr lang="en-US" altLang="en-US" sz="1300" dirty="0"/>
          </a:p>
        </p:txBody>
      </p:sp>
      <p:sp>
        <p:nvSpPr>
          <p:cNvPr id="30723" name="Rectangle 2">
            <a:extLst>
              <a:ext uri="{FF2B5EF4-FFF2-40B4-BE49-F238E27FC236}">
                <a16:creationId xmlns:a16="http://schemas.microsoft.com/office/drawing/2014/main" id="{550DBB6B-8836-234A-8958-CE01809778E2}"/>
              </a:ext>
            </a:extLst>
          </p:cNvPr>
          <p:cNvSpPr>
            <a:spLocks noGrp="1" noRot="1" noChangeAspect="1" noChangeArrowheads="1" noTextEdit="1"/>
          </p:cNvSpPr>
          <p:nvPr>
            <p:ph type="sldImg"/>
          </p:nvPr>
        </p:nvSpPr>
        <p:spPr>
          <a:xfrm>
            <a:off x="685800" y="1143000"/>
            <a:ext cx="5486400" cy="3086100"/>
          </a:xfrm>
          <a:ln/>
        </p:spPr>
      </p:sp>
      <p:sp>
        <p:nvSpPr>
          <p:cNvPr id="30724" name="Rectangle 3">
            <a:extLst>
              <a:ext uri="{FF2B5EF4-FFF2-40B4-BE49-F238E27FC236}">
                <a16:creationId xmlns:a16="http://schemas.microsoft.com/office/drawing/2014/main" id="{0BB27A97-918A-8A46-AE5F-CDA41EC85B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extLst>
      <p:ext uri="{BB962C8B-B14F-4D97-AF65-F5344CB8AC3E}">
        <p14:creationId xmlns:p14="http://schemas.microsoft.com/office/powerpoint/2010/main" val="3053660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550161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01989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453380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Isosceles Triangle 16">
            <a:extLst>
              <a:ext uri="{FF2B5EF4-FFF2-40B4-BE49-F238E27FC236}">
                <a16:creationId xmlns:a16="http://schemas.microsoft.com/office/drawing/2014/main" id="{C42B1FDA-2B84-6045-AC9B-26E692016101}"/>
              </a:ext>
            </a:extLst>
          </p:cNvPr>
          <p:cNvSpPr/>
          <p:nvPr userDrawn="1"/>
        </p:nvSpPr>
        <p:spPr>
          <a:xfrm rot="10800000">
            <a:off x="1592494" y="-1"/>
            <a:ext cx="10607815" cy="5671335"/>
          </a:xfrm>
          <a:prstGeom prst="triangle">
            <a:avLst>
              <a:gd name="adj" fmla="val 0"/>
            </a:avLst>
          </a:prstGeom>
          <a:solidFill>
            <a:srgbClr val="1C1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solidFill>
                <a:srgbClr val="857667"/>
              </a:solidFill>
            </a:endParaRPr>
          </a:p>
        </p:txBody>
      </p:sp>
      <p:sp>
        <p:nvSpPr>
          <p:cNvPr id="2" name="Title 1">
            <a:extLst>
              <a:ext uri="{FF2B5EF4-FFF2-40B4-BE49-F238E27FC236}">
                <a16:creationId xmlns:a16="http://schemas.microsoft.com/office/drawing/2014/main" id="{CAADD805-4964-488A-8BD1-BBA60AF33E79}"/>
              </a:ext>
            </a:extLst>
          </p:cNvPr>
          <p:cNvSpPr>
            <a:spLocks noGrp="1"/>
          </p:cNvSpPr>
          <p:nvPr>
            <p:ph type="ctrTitle" hasCustomPrompt="1"/>
          </p:nvPr>
        </p:nvSpPr>
        <p:spPr>
          <a:xfrm>
            <a:off x="618927" y="2031003"/>
            <a:ext cx="5864068" cy="2262841"/>
          </a:xfrm>
          <a:prstGeom prst="rect">
            <a:avLst/>
          </a:prstGeom>
        </p:spPr>
        <p:txBody>
          <a:bodyPr anchor="b">
            <a:normAutofit/>
          </a:bodyPr>
          <a:lstStyle>
            <a:lvl1pPr algn="l">
              <a:defRPr sz="36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TITLE</a:t>
            </a:r>
          </a:p>
        </p:txBody>
      </p:sp>
      <p:sp>
        <p:nvSpPr>
          <p:cNvPr id="3" name="Subtitle 2">
            <a:extLst>
              <a:ext uri="{FF2B5EF4-FFF2-40B4-BE49-F238E27FC236}">
                <a16:creationId xmlns:a16="http://schemas.microsoft.com/office/drawing/2014/main" id="{271D43BA-963B-4C9D-AFE9-3851344FB2EF}"/>
              </a:ext>
            </a:extLst>
          </p:cNvPr>
          <p:cNvSpPr>
            <a:spLocks noGrp="1"/>
          </p:cNvSpPr>
          <p:nvPr>
            <p:ph type="subTitle" idx="1" hasCustomPrompt="1"/>
          </p:nvPr>
        </p:nvSpPr>
        <p:spPr>
          <a:xfrm>
            <a:off x="618927" y="4501610"/>
            <a:ext cx="5864069" cy="1309337"/>
          </a:xfrm>
          <a:prstGeom prst="rect">
            <a:avLst/>
          </a:prstGeom>
        </p:spPr>
        <p:txBody>
          <a:bodyPr/>
          <a:lstStyle>
            <a:lvl1pPr marL="0" indent="0" algn="l">
              <a:buNone/>
              <a:defRPr sz="1800" i="0">
                <a:solidFill>
                  <a:srgbClr val="CF682C"/>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7" name="Oval 6">
            <a:extLst>
              <a:ext uri="{FF2B5EF4-FFF2-40B4-BE49-F238E27FC236}">
                <a16:creationId xmlns:a16="http://schemas.microsoft.com/office/drawing/2014/main" id="{2498ED13-F7E4-E947-AA40-FE3ECB1580C6}"/>
              </a:ext>
            </a:extLst>
          </p:cNvPr>
          <p:cNvSpPr/>
          <p:nvPr userDrawn="1"/>
        </p:nvSpPr>
        <p:spPr>
          <a:xfrm>
            <a:off x="6645530"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5" name="Picture 4">
            <a:extLst>
              <a:ext uri="{FF2B5EF4-FFF2-40B4-BE49-F238E27FC236}">
                <a16:creationId xmlns:a16="http://schemas.microsoft.com/office/drawing/2014/main" id="{0F680BB2-5E2E-7549-69A5-A280B32E72CF}"/>
              </a:ext>
            </a:extLst>
          </p:cNvPr>
          <p:cNvPicPr>
            <a:picLocks noChangeAspect="1"/>
          </p:cNvPicPr>
          <p:nvPr userDrawn="1"/>
        </p:nvPicPr>
        <p:blipFill>
          <a:blip r:embed="rId2"/>
          <a:srcRect/>
          <a:stretch/>
        </p:blipFill>
        <p:spPr>
          <a:xfrm>
            <a:off x="6645529" y="633687"/>
            <a:ext cx="5361380" cy="5297045"/>
          </a:xfrm>
          <a:prstGeom prst="rect">
            <a:avLst/>
          </a:prstGeom>
        </p:spPr>
      </p:pic>
    </p:spTree>
    <p:extLst>
      <p:ext uri="{BB962C8B-B14F-4D97-AF65-F5344CB8AC3E}">
        <p14:creationId xmlns:p14="http://schemas.microsoft.com/office/powerpoint/2010/main" val="153497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7FC684-9F15-B300-8C9F-B6345900645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b="-76"/>
          <a:stretch/>
        </p:blipFill>
        <p:spPr>
          <a:xfrm>
            <a:off x="-10510"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p:nvPr userDrawn="1"/>
        </p:nvSpPr>
        <p:spPr>
          <a:xfrm rot="10800000">
            <a:off x="-10512" y="-5255"/>
            <a:ext cx="7556939"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a:off x="-10511" y="4550979"/>
            <a:ext cx="4955555" cy="2312276"/>
          </a:xfrm>
          <a:prstGeom prst="rtTriangl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396751" y="467712"/>
            <a:ext cx="5005568" cy="1539764"/>
          </a:xfrm>
          <a:prstGeom prst="rect">
            <a:avLst/>
          </a:prstGeom>
        </p:spPr>
        <p:txBody>
          <a:bodyPr anchor="ctr">
            <a:normAutofit/>
          </a:bodyPr>
          <a:lstStyle>
            <a:lvl1pPr algn="l">
              <a:defRPr sz="36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396751" y="2119665"/>
            <a:ext cx="4141031" cy="613027"/>
          </a:xfrm>
          <a:prstGeom prst="rect">
            <a:avLst/>
          </a:prstGeom>
        </p:spPr>
        <p:txBody>
          <a:bodyPr anchor="ctr"/>
          <a:lstStyle>
            <a:lvl1pPr marL="0" indent="0" algn="l">
              <a:buNone/>
              <a:defRPr sz="2100" i="0" baseline="0">
                <a:solidFill>
                  <a:schemeClr val="bg1"/>
                </a:solidFill>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1" y="5596468"/>
            <a:ext cx="3175000" cy="1058333"/>
          </a:xfrm>
          <a:prstGeom prst="rect">
            <a:avLst/>
          </a:prstGeom>
        </p:spPr>
      </p:pic>
    </p:spTree>
    <p:extLst>
      <p:ext uri="{BB962C8B-B14F-4D97-AF65-F5344CB8AC3E}">
        <p14:creationId xmlns:p14="http://schemas.microsoft.com/office/powerpoint/2010/main" val="98472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40F5CC-1D09-A734-ED45-298406CC6FC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0510" y="0"/>
            <a:ext cx="12202511" cy="6858000"/>
          </a:xfrm>
          <a:prstGeom prst="rect">
            <a:avLst/>
          </a:prstGeom>
        </p:spPr>
      </p:pic>
      <p:sp>
        <p:nvSpPr>
          <p:cNvPr id="13" name="Isosceles Triangle 16">
            <a:extLst>
              <a:ext uri="{FF2B5EF4-FFF2-40B4-BE49-F238E27FC236}">
                <a16:creationId xmlns:a16="http://schemas.microsoft.com/office/drawing/2014/main" id="{F660061E-0FF5-3240-A1B7-5A3D50D87C7D}"/>
              </a:ext>
            </a:extLst>
          </p:cNvPr>
          <p:cNvSpPr>
            <a:spLocks noGrp="1" noRot="1" noMove="1" noResize="1" noEditPoints="1" noAdjustHandles="1" noChangeArrowheads="1" noChangeShapeType="1"/>
          </p:cNvSpPr>
          <p:nvPr userDrawn="1"/>
        </p:nvSpPr>
        <p:spPr>
          <a:xfrm rot="10800000" flipH="1">
            <a:off x="4683701" y="0"/>
            <a:ext cx="7556939" cy="6868510"/>
          </a:xfrm>
          <a:prstGeom prst="triangle">
            <a:avLst>
              <a:gd name="adj" fmla="val 100000"/>
            </a:avLst>
          </a:prstGeom>
          <a:solidFill>
            <a:srgbClr val="1C1B4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solidFill>
                <a:srgbClr val="857667"/>
              </a:solidFill>
            </a:endParaRPr>
          </a:p>
        </p:txBody>
      </p:sp>
      <p:sp>
        <p:nvSpPr>
          <p:cNvPr id="8" name="Right Triangle 7">
            <a:extLst>
              <a:ext uri="{FF2B5EF4-FFF2-40B4-BE49-F238E27FC236}">
                <a16:creationId xmlns:a16="http://schemas.microsoft.com/office/drawing/2014/main" id="{8C27A654-B6CF-13ED-7B79-72D4F2039ED2}"/>
              </a:ext>
            </a:extLst>
          </p:cNvPr>
          <p:cNvSpPr/>
          <p:nvPr userDrawn="1"/>
        </p:nvSpPr>
        <p:spPr>
          <a:xfrm flipH="1">
            <a:off x="7285085" y="4556235"/>
            <a:ext cx="4955555" cy="2312276"/>
          </a:xfrm>
          <a:prstGeom prst="rtTriangle">
            <a:avLst/>
          </a:prstGeom>
          <a:solidFill>
            <a:srgbClr val="CF68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9" name="Title 1">
            <a:extLst>
              <a:ext uri="{FF2B5EF4-FFF2-40B4-BE49-F238E27FC236}">
                <a16:creationId xmlns:a16="http://schemas.microsoft.com/office/drawing/2014/main" id="{EA50AE2E-EDEE-69F5-1D98-B3221CC465D4}"/>
              </a:ext>
            </a:extLst>
          </p:cNvPr>
          <p:cNvSpPr>
            <a:spLocks noGrp="1"/>
          </p:cNvSpPr>
          <p:nvPr>
            <p:ph type="ctrTitle" hasCustomPrompt="1"/>
          </p:nvPr>
        </p:nvSpPr>
        <p:spPr>
          <a:xfrm>
            <a:off x="5805715" y="87294"/>
            <a:ext cx="6186091" cy="1539764"/>
          </a:xfrm>
          <a:prstGeom prst="rect">
            <a:avLst/>
          </a:prstGeom>
        </p:spPr>
        <p:txBody>
          <a:bodyPr anchor="ctr">
            <a:normAutofit/>
          </a:bodyPr>
          <a:lstStyle>
            <a:lvl1pPr algn="r">
              <a:defRPr sz="3300" b="0" spc="0">
                <a:solidFill>
                  <a:schemeClr val="bg1"/>
                </a:solidFill>
                <a:latin typeface="Arial" panose="020B0604020202020204" pitchFamily="34" charset="0"/>
                <a:cs typeface="Arial" panose="020B0604020202020204" pitchFamily="34" charset="0"/>
              </a:defRPr>
            </a:lvl1pPr>
          </a:lstStyle>
          <a:p>
            <a:r>
              <a:rPr lang="en-US" dirty="0"/>
              <a:t>CLICK TO EDIT TITLE</a:t>
            </a:r>
          </a:p>
        </p:txBody>
      </p:sp>
      <p:sp>
        <p:nvSpPr>
          <p:cNvPr id="10" name="Subtitle 2">
            <a:extLst>
              <a:ext uri="{FF2B5EF4-FFF2-40B4-BE49-F238E27FC236}">
                <a16:creationId xmlns:a16="http://schemas.microsoft.com/office/drawing/2014/main" id="{1CB0A846-8E90-B2E9-5461-DD30DA449A42}"/>
              </a:ext>
            </a:extLst>
          </p:cNvPr>
          <p:cNvSpPr>
            <a:spLocks noGrp="1"/>
          </p:cNvSpPr>
          <p:nvPr>
            <p:ph type="subTitle" idx="1" hasCustomPrompt="1"/>
          </p:nvPr>
        </p:nvSpPr>
        <p:spPr>
          <a:xfrm>
            <a:off x="7850775" y="1907542"/>
            <a:ext cx="4141031" cy="613027"/>
          </a:xfrm>
          <a:prstGeom prst="rect">
            <a:avLst/>
          </a:prstGeom>
        </p:spPr>
        <p:txBody>
          <a:bodyPr anchor="ctr"/>
          <a:lstStyle>
            <a:lvl1pPr marL="0" indent="0" algn="r">
              <a:buNone/>
              <a:defRPr sz="2100" i="0" baseline="0">
                <a:solidFill>
                  <a:schemeClr val="bg1"/>
                </a:solidFill>
                <a:effectLst/>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pic>
        <p:nvPicPr>
          <p:cNvPr id="14" name="Picture 13">
            <a:extLst>
              <a:ext uri="{FF2B5EF4-FFF2-40B4-BE49-F238E27FC236}">
                <a16:creationId xmlns:a16="http://schemas.microsoft.com/office/drawing/2014/main" id="{C75991D0-C3C4-0539-EBBD-E29E64DD0132}"/>
              </a:ext>
            </a:extLst>
          </p:cNvPr>
          <p:cNvPicPr>
            <a:picLocks noChangeAspect="1"/>
          </p:cNvPicPr>
          <p:nvPr userDrawn="1"/>
        </p:nvPicPr>
        <p:blipFill>
          <a:blip r:embed="rId4"/>
          <a:srcRect/>
          <a:stretch/>
        </p:blipFill>
        <p:spPr>
          <a:xfrm>
            <a:off x="258849" y="4752483"/>
            <a:ext cx="1943099" cy="1919782"/>
          </a:xfrm>
          <a:prstGeom prst="rect">
            <a:avLst/>
          </a:prstGeom>
        </p:spPr>
      </p:pic>
      <p:pic>
        <p:nvPicPr>
          <p:cNvPr id="16" name="Picture 15" descr="Text&#10;&#10;Description automatically generated with low confidence">
            <a:extLst>
              <a:ext uri="{FF2B5EF4-FFF2-40B4-BE49-F238E27FC236}">
                <a16:creationId xmlns:a16="http://schemas.microsoft.com/office/drawing/2014/main" id="{E0EE76E6-D048-362C-3760-7228FF59B91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17000" y="5712375"/>
            <a:ext cx="3175000" cy="1058333"/>
          </a:xfrm>
          <a:prstGeom prst="rect">
            <a:avLst/>
          </a:prstGeom>
        </p:spPr>
      </p:pic>
    </p:spTree>
    <p:extLst>
      <p:ext uri="{BB962C8B-B14F-4D97-AF65-F5344CB8AC3E}">
        <p14:creationId xmlns:p14="http://schemas.microsoft.com/office/powerpoint/2010/main" val="3944445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EA105E-1FE5-2C4B-B0C9-B47F7C99E991}"/>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0747" y="0"/>
            <a:ext cx="12192000" cy="6858000"/>
          </a:xfrm>
          <a:prstGeom prst="rect">
            <a:avLst/>
          </a:prstGeom>
        </p:spPr>
      </p:pic>
      <p:sp>
        <p:nvSpPr>
          <p:cNvPr id="13" name="Rectangle 12">
            <a:extLst>
              <a:ext uri="{FF2B5EF4-FFF2-40B4-BE49-F238E27FC236}">
                <a16:creationId xmlns:a16="http://schemas.microsoft.com/office/drawing/2014/main" id="{A224B766-FFF9-3540-C218-2F140D1D4F0D}"/>
              </a:ext>
            </a:extLst>
          </p:cNvPr>
          <p:cNvSpPr/>
          <p:nvPr userDrawn="1"/>
        </p:nvSpPr>
        <p:spPr>
          <a:xfrm>
            <a:off x="10747"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16" name="Title 1">
            <a:extLst>
              <a:ext uri="{FF2B5EF4-FFF2-40B4-BE49-F238E27FC236}">
                <a16:creationId xmlns:a16="http://schemas.microsoft.com/office/drawing/2014/main" id="{DD393122-4203-93EB-E82F-149841FFEA2B}"/>
              </a:ext>
            </a:extLst>
          </p:cNvPr>
          <p:cNvSpPr>
            <a:spLocks noGrp="1"/>
          </p:cNvSpPr>
          <p:nvPr>
            <p:ph type="ctrTitle" hasCustomPrompt="1"/>
          </p:nvPr>
        </p:nvSpPr>
        <p:spPr>
          <a:xfrm>
            <a:off x="1701937" y="2450382"/>
            <a:ext cx="8788123" cy="940652"/>
          </a:xfrm>
          <a:prstGeom prst="rect">
            <a:avLst/>
          </a:prstGeom>
        </p:spPr>
        <p:txBody>
          <a:bodyPr anchor="ctr">
            <a:noAutofit/>
          </a:bodyPr>
          <a:lstStyle>
            <a:lvl1pPr algn="ctr">
              <a:defRPr sz="45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712414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2">
    <p:bg>
      <p:bgPr>
        <a:solidFill>
          <a:schemeClr val="bg1">
            <a:alpha val="75000"/>
          </a:schemeClr>
        </a:solidFill>
        <a:effectLst/>
      </p:bgPr>
    </p:bg>
    <p:spTree>
      <p:nvGrpSpPr>
        <p:cNvPr id="1" name=""/>
        <p:cNvGrpSpPr/>
        <p:nvPr/>
      </p:nvGrpSpPr>
      <p:grpSpPr>
        <a:xfrm>
          <a:off x="0" y="0"/>
          <a:ext cx="0" cy="0"/>
          <a:chOff x="0" y="0"/>
          <a:chExt cx="0" cy="0"/>
        </a:xfrm>
      </p:grpSpPr>
      <p:pic>
        <p:nvPicPr>
          <p:cNvPr id="4" name="Picture 3" descr="A picture containing outdoor, sky, ground, truck&#10;&#10;Description automatically generated">
            <a:extLst>
              <a:ext uri="{FF2B5EF4-FFF2-40B4-BE49-F238E27FC236}">
                <a16:creationId xmlns:a16="http://schemas.microsoft.com/office/drawing/2014/main" id="{F6D67C56-759D-078E-72DA-94B98E71E98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2"/>
            <a:ext cx="12192000" cy="6857999"/>
          </a:xfrm>
          <a:prstGeom prst="rect">
            <a:avLst/>
          </a:prstGeom>
        </p:spPr>
      </p:pic>
      <p:sp>
        <p:nvSpPr>
          <p:cNvPr id="6" name="Rectangle 5">
            <a:extLst>
              <a:ext uri="{FF2B5EF4-FFF2-40B4-BE49-F238E27FC236}">
                <a16:creationId xmlns:a16="http://schemas.microsoft.com/office/drawing/2014/main" id="{F37E18BA-8B3C-55C8-80C8-A8F017BE5667}"/>
              </a:ext>
            </a:extLst>
          </p:cNvPr>
          <p:cNvSpPr/>
          <p:nvPr userDrawn="1"/>
        </p:nvSpPr>
        <p:spPr>
          <a:xfrm>
            <a:off x="-1" y="-1"/>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7" name="Title 1">
            <a:extLst>
              <a:ext uri="{FF2B5EF4-FFF2-40B4-BE49-F238E27FC236}">
                <a16:creationId xmlns:a16="http://schemas.microsoft.com/office/drawing/2014/main" id="{1146A3C4-D666-6D65-8A61-1C796A4B10D5}"/>
              </a:ext>
            </a:extLst>
          </p:cNvPr>
          <p:cNvSpPr>
            <a:spLocks noGrp="1"/>
          </p:cNvSpPr>
          <p:nvPr>
            <p:ph type="ctrTitle" hasCustomPrompt="1"/>
          </p:nvPr>
        </p:nvSpPr>
        <p:spPr>
          <a:xfrm>
            <a:off x="1701937" y="2450382"/>
            <a:ext cx="8788123" cy="940652"/>
          </a:xfrm>
          <a:prstGeom prst="rect">
            <a:avLst/>
          </a:prstGeom>
        </p:spPr>
        <p:txBody>
          <a:bodyPr anchor="ctr">
            <a:noAutofit/>
          </a:bodyPr>
          <a:lstStyle>
            <a:lvl1pPr algn="ctr">
              <a:defRPr sz="45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1103531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8" name="Picture 17" descr="A close up of sunglasses&#10;&#10;Description automatically generated">
            <a:extLst>
              <a:ext uri="{FF2B5EF4-FFF2-40B4-BE49-F238E27FC236}">
                <a16:creationId xmlns:a16="http://schemas.microsoft.com/office/drawing/2014/main" id="{A1850B56-29B6-D341-A623-10C8D2AFBF3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92691D-1F94-8628-B410-89E54BD0CEEF}"/>
              </a:ext>
            </a:extLst>
          </p:cNvPr>
          <p:cNvSpPr/>
          <p:nvPr userDrawn="1"/>
        </p:nvSpPr>
        <p:spPr>
          <a:xfrm>
            <a:off x="0"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7" name="Title 1">
            <a:extLst>
              <a:ext uri="{FF2B5EF4-FFF2-40B4-BE49-F238E27FC236}">
                <a16:creationId xmlns:a16="http://schemas.microsoft.com/office/drawing/2014/main" id="{88DDB45F-071C-20A5-6B61-A8608DB28B3C}"/>
              </a:ext>
            </a:extLst>
          </p:cNvPr>
          <p:cNvSpPr>
            <a:spLocks noGrp="1"/>
          </p:cNvSpPr>
          <p:nvPr>
            <p:ph type="ctrTitle" hasCustomPrompt="1"/>
          </p:nvPr>
        </p:nvSpPr>
        <p:spPr>
          <a:xfrm>
            <a:off x="1701937" y="2450382"/>
            <a:ext cx="8788123" cy="940652"/>
          </a:xfrm>
          <a:prstGeom prst="rect">
            <a:avLst/>
          </a:prstGeom>
        </p:spPr>
        <p:txBody>
          <a:bodyPr anchor="ctr">
            <a:noAutofit/>
          </a:bodyPr>
          <a:lstStyle>
            <a:lvl1pPr algn="ctr">
              <a:defRPr sz="45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2999308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descr="A picture containing indoor, open, sitting, building&#10;&#10;Description automatically generated">
            <a:extLst>
              <a:ext uri="{FF2B5EF4-FFF2-40B4-BE49-F238E27FC236}">
                <a16:creationId xmlns:a16="http://schemas.microsoft.com/office/drawing/2014/main" id="{777D7A96-6ECB-5045-BA27-4CF2F432DECF}"/>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r="-52"/>
          <a:stretch/>
        </p:blipFill>
        <p:spPr>
          <a:xfrm>
            <a:off x="1" y="-1"/>
            <a:ext cx="12191999" cy="6858001"/>
          </a:xfrm>
          <a:prstGeom prst="rect">
            <a:avLst/>
          </a:prstGeom>
        </p:spPr>
      </p:pic>
      <p:sp>
        <p:nvSpPr>
          <p:cNvPr id="6" name="Rectangle 5">
            <a:extLst>
              <a:ext uri="{FF2B5EF4-FFF2-40B4-BE49-F238E27FC236}">
                <a16:creationId xmlns:a16="http://schemas.microsoft.com/office/drawing/2014/main" id="{7AD6E765-BE56-FAB0-0706-F4A062DAC275}"/>
              </a:ext>
            </a:extLst>
          </p:cNvPr>
          <p:cNvSpPr/>
          <p:nvPr userDrawn="1"/>
        </p:nvSpPr>
        <p:spPr>
          <a:xfrm>
            <a:off x="-3" y="0"/>
            <a:ext cx="12192000" cy="6858000"/>
          </a:xfrm>
          <a:prstGeom prst="rect">
            <a:avLst/>
          </a:prstGeom>
          <a:gradFill flip="none" rotWithShape="1">
            <a:gsLst>
              <a:gs pos="0">
                <a:srgbClr val="CF7046">
                  <a:alpha val="39000"/>
                </a:srgbClr>
              </a:gs>
              <a:gs pos="27000">
                <a:srgbClr val="CF7046">
                  <a:alpha val="41000"/>
                </a:srgbClr>
              </a:gs>
              <a:gs pos="63000">
                <a:srgbClr val="1C1B4A">
                  <a:alpha val="41000"/>
                </a:srgbClr>
              </a:gs>
              <a:gs pos="100000">
                <a:srgbClr val="1C1B4A">
                  <a:alpha val="43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7" name="Title 1">
            <a:extLst>
              <a:ext uri="{FF2B5EF4-FFF2-40B4-BE49-F238E27FC236}">
                <a16:creationId xmlns:a16="http://schemas.microsoft.com/office/drawing/2014/main" id="{A18DF2A0-EBA2-E960-9D7E-CE2A1052D243}"/>
              </a:ext>
            </a:extLst>
          </p:cNvPr>
          <p:cNvSpPr>
            <a:spLocks noGrp="1"/>
          </p:cNvSpPr>
          <p:nvPr>
            <p:ph type="ctrTitle" hasCustomPrompt="1"/>
          </p:nvPr>
        </p:nvSpPr>
        <p:spPr>
          <a:xfrm>
            <a:off x="1701937" y="2450382"/>
            <a:ext cx="8788123" cy="940652"/>
          </a:xfrm>
          <a:prstGeom prst="rect">
            <a:avLst/>
          </a:prstGeom>
        </p:spPr>
        <p:txBody>
          <a:bodyPr anchor="ctr">
            <a:noAutofit/>
          </a:bodyPr>
          <a:lstStyle>
            <a:lvl1pPr algn="ctr">
              <a:defRPr sz="4500" b="0" spc="0">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150769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1">
            <a:extLst>
              <a:ext uri="{FF2B5EF4-FFF2-40B4-BE49-F238E27FC236}">
                <a16:creationId xmlns:a16="http://schemas.microsoft.com/office/drawing/2014/main" id="{AE9DF784-4D96-CDE4-F11F-3BE91C0ED6D3}"/>
              </a:ext>
            </a:extLst>
          </p:cNvPr>
          <p:cNvSpPr/>
          <p:nvPr userDrawn="1"/>
        </p:nvSpPr>
        <p:spPr>
          <a:xfrm rot="1314683">
            <a:off x="3352896" y="5376929"/>
            <a:ext cx="3657600" cy="845255"/>
          </a:xfrm>
          <a:custGeom>
            <a:avLst/>
            <a:gdLst>
              <a:gd name="connsiteX0" fmla="*/ 0 w 3657600"/>
              <a:gd name="connsiteY0" fmla="*/ 0 h 833833"/>
              <a:gd name="connsiteX1" fmla="*/ 3657600 w 3657600"/>
              <a:gd name="connsiteY1" fmla="*/ 0 h 833833"/>
              <a:gd name="connsiteX2" fmla="*/ 3657600 w 3657600"/>
              <a:gd name="connsiteY2" fmla="*/ 833833 h 833833"/>
              <a:gd name="connsiteX3" fmla="*/ 0 w 3657600"/>
              <a:gd name="connsiteY3" fmla="*/ 833833 h 833833"/>
              <a:gd name="connsiteX4" fmla="*/ 0 w 3657600"/>
              <a:gd name="connsiteY4" fmla="*/ 0 h 833833"/>
              <a:gd name="connsiteX0" fmla="*/ 0 w 3657600"/>
              <a:gd name="connsiteY0" fmla="*/ 11422 h 845255"/>
              <a:gd name="connsiteX1" fmla="*/ 2628302 w 3657600"/>
              <a:gd name="connsiteY1" fmla="*/ 0 h 845255"/>
              <a:gd name="connsiteX2" fmla="*/ 3657600 w 3657600"/>
              <a:gd name="connsiteY2" fmla="*/ 845255 h 845255"/>
              <a:gd name="connsiteX3" fmla="*/ 0 w 3657600"/>
              <a:gd name="connsiteY3" fmla="*/ 845255 h 845255"/>
              <a:gd name="connsiteX4" fmla="*/ 0 w 3657600"/>
              <a:gd name="connsiteY4" fmla="*/ 11422 h 845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845255">
                <a:moveTo>
                  <a:pt x="0" y="11422"/>
                </a:moveTo>
                <a:lnTo>
                  <a:pt x="2628302" y="0"/>
                </a:lnTo>
                <a:lnTo>
                  <a:pt x="3657600" y="845255"/>
                </a:lnTo>
                <a:lnTo>
                  <a:pt x="0" y="845255"/>
                </a:lnTo>
                <a:lnTo>
                  <a:pt x="0" y="11422"/>
                </a:lnTo>
                <a:close/>
              </a:path>
            </a:pathLst>
          </a:custGeom>
          <a:gradFill flip="none" rotWithShape="1">
            <a:gsLst>
              <a:gs pos="0">
                <a:schemeClr val="tx2"/>
              </a:gs>
              <a:gs pos="64000">
                <a:schemeClr val="accent5">
                  <a:lumMod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12" name="Picture 11">
            <a:extLst>
              <a:ext uri="{FF2B5EF4-FFF2-40B4-BE49-F238E27FC236}">
                <a16:creationId xmlns:a16="http://schemas.microsoft.com/office/drawing/2014/main" id="{DD7E40B8-EAAD-7DDE-8D31-EE8BBAEC193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contrast="20000"/>
                    </a14:imgEffect>
                  </a14:imgLayer>
                </a14:imgProps>
              </a:ext>
              <a:ext uri="{28A0092B-C50C-407E-A947-70E740481C1C}">
                <a14:useLocalDpi xmlns:a14="http://schemas.microsoft.com/office/drawing/2010/main"/>
              </a:ext>
            </a:extLst>
          </a:blip>
          <a:srcRect b="-116"/>
          <a:stretch/>
        </p:blipFill>
        <p:spPr>
          <a:xfrm>
            <a:off x="0" y="0"/>
            <a:ext cx="6096000" cy="6858000"/>
          </a:xfrm>
          <a:prstGeom prst="rect">
            <a:avLst/>
          </a:prstGeom>
        </p:spPr>
      </p:pic>
      <p:sp>
        <p:nvSpPr>
          <p:cNvPr id="5" name="Isosceles Triangle 4">
            <a:extLst>
              <a:ext uri="{FF2B5EF4-FFF2-40B4-BE49-F238E27FC236}">
                <a16:creationId xmlns:a16="http://schemas.microsoft.com/office/drawing/2014/main" id="{DC217CC5-FF1E-ED11-6BB6-C566083C7636}"/>
              </a:ext>
            </a:extLst>
          </p:cNvPr>
          <p:cNvSpPr/>
          <p:nvPr userDrawn="1"/>
        </p:nvSpPr>
        <p:spPr>
          <a:xfrm rot="10800000" flipH="1" flipV="1">
            <a:off x="0" y="4178445"/>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6" name="Title 7">
            <a:extLst>
              <a:ext uri="{FF2B5EF4-FFF2-40B4-BE49-F238E27FC236}">
                <a16:creationId xmlns:a16="http://schemas.microsoft.com/office/drawing/2014/main" id="{3CE4D6D5-813D-6F2F-1F0F-FEB37FCE2E2C}"/>
              </a:ext>
            </a:extLst>
          </p:cNvPr>
          <p:cNvSpPr>
            <a:spLocks noGrp="1"/>
          </p:cNvSpPr>
          <p:nvPr>
            <p:ph type="title" hasCustomPrompt="1"/>
          </p:nvPr>
        </p:nvSpPr>
        <p:spPr>
          <a:xfrm>
            <a:off x="6446201" y="584093"/>
            <a:ext cx="5472531" cy="1043261"/>
          </a:xfrm>
          <a:prstGeom prst="rect">
            <a:avLst/>
          </a:prstGeom>
        </p:spPr>
        <p:txBody>
          <a:bodyPr anchor="ctr"/>
          <a:lstStyle>
            <a:lvl1pPr>
              <a:defRPr sz="27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13">
            <a:extLst>
              <a:ext uri="{FF2B5EF4-FFF2-40B4-BE49-F238E27FC236}">
                <a16:creationId xmlns:a16="http://schemas.microsoft.com/office/drawing/2014/main" id="{933BFAB7-B314-FDFC-7911-B907A150BDDC}"/>
              </a:ext>
            </a:extLst>
          </p:cNvPr>
          <p:cNvSpPr>
            <a:spLocks noGrp="1"/>
          </p:cNvSpPr>
          <p:nvPr>
            <p:ph type="body" sz="quarter" idx="11"/>
          </p:nvPr>
        </p:nvSpPr>
        <p:spPr>
          <a:xfrm>
            <a:off x="6446201" y="1829543"/>
            <a:ext cx="5472531" cy="3976252"/>
          </a:xfrm>
          <a:prstGeom prst="rect">
            <a:avLst/>
          </a:prstGeom>
        </p:spPr>
        <p:txBody>
          <a:bodyPr/>
          <a:lstStyle>
            <a:lvl1pPr marL="0" indent="0">
              <a:lnSpc>
                <a:spcPct val="150000"/>
              </a:lnSpc>
              <a:buNone/>
              <a:defRPr sz="2100">
                <a:latin typeface="Calibri" panose="020F0502020204030204" pitchFamily="34" charset="0"/>
                <a:cs typeface="Calibri" panose="020F0502020204030204" pitchFamily="34" charset="0"/>
              </a:defRPr>
            </a:lvl1pPr>
            <a:lvl2pPr>
              <a:lnSpc>
                <a:spcPct val="150000"/>
              </a:lnSpc>
              <a:defRPr sz="1800">
                <a:latin typeface="Calibri" panose="020F0502020204030204" pitchFamily="34" charset="0"/>
                <a:cs typeface="Calibri" panose="020F0502020204030204" pitchFamily="34" charset="0"/>
              </a:defRPr>
            </a:lvl2pPr>
            <a:lvl3pPr>
              <a:lnSpc>
                <a:spcPct val="150000"/>
              </a:lnSpc>
              <a:defRPr sz="1500">
                <a:latin typeface="Calibri" panose="020F0502020204030204" pitchFamily="34" charset="0"/>
                <a:cs typeface="Calibri" panose="020F0502020204030204" pitchFamily="34" charset="0"/>
              </a:defRPr>
            </a:lvl3pPr>
            <a:lvl4pPr>
              <a:lnSpc>
                <a:spcPct val="150000"/>
              </a:lnSpc>
              <a:defRPr sz="1200">
                <a:latin typeface="Calibri" panose="020F0502020204030204" pitchFamily="34" charset="0"/>
                <a:cs typeface="Calibri" panose="020F0502020204030204" pitchFamily="34" charset="0"/>
              </a:defRPr>
            </a:lvl4pPr>
            <a:lvl5pPr>
              <a:lnSpc>
                <a:spcPct val="150000"/>
              </a:lnSpc>
              <a:defRPr sz="1200">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ext Placeholder 15">
            <a:extLst>
              <a:ext uri="{FF2B5EF4-FFF2-40B4-BE49-F238E27FC236}">
                <a16:creationId xmlns:a16="http://schemas.microsoft.com/office/drawing/2014/main" id="{6AFD5B74-B116-F92E-E80F-F5FC802F3430}"/>
              </a:ext>
            </a:extLst>
          </p:cNvPr>
          <p:cNvSpPr>
            <a:spLocks noGrp="1"/>
          </p:cNvSpPr>
          <p:nvPr>
            <p:ph type="body" sz="quarter" idx="12"/>
          </p:nvPr>
        </p:nvSpPr>
        <p:spPr>
          <a:xfrm>
            <a:off x="288924" y="5685228"/>
            <a:ext cx="2874691" cy="946150"/>
          </a:xfrm>
          <a:prstGeom prst="rect">
            <a:avLst/>
          </a:prstGeom>
        </p:spPr>
        <p:txBody>
          <a:bodyPr anchor="ctr"/>
          <a:lstStyle>
            <a:lvl1pPr marL="0" indent="0">
              <a:buNone/>
              <a:defRPr sz="1800">
                <a:solidFill>
                  <a:schemeClr val="bg1"/>
                </a:solidFill>
                <a:latin typeface="Arial" panose="020B0604020202020204" pitchFamily="34" charset="0"/>
                <a:cs typeface="Arial" panose="020B0604020202020204" pitchFamily="34" charset="0"/>
              </a:defRPr>
            </a:lvl1pPr>
            <a:lvl3pPr marL="685800" indent="0">
              <a:buNone/>
              <a:defRPr/>
            </a:lvl3pPr>
          </a:lstStyle>
          <a:p>
            <a:pPr lvl="0"/>
            <a:r>
              <a:rPr lang="en-US" dirty="0"/>
              <a:t>Click to edit Master text styles</a:t>
            </a:r>
          </a:p>
        </p:txBody>
      </p:sp>
    </p:spTree>
    <p:extLst>
      <p:ext uri="{BB962C8B-B14F-4D97-AF65-F5344CB8AC3E}">
        <p14:creationId xmlns:p14="http://schemas.microsoft.com/office/powerpoint/2010/main" val="365752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290254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3D8CC83-7838-E3F7-B357-BE3D7B51B6A0}"/>
              </a:ext>
            </a:extLst>
          </p:cNvPr>
          <p:cNvSpPr>
            <a:spLocks noGrp="1"/>
          </p:cNvSpPr>
          <p:nvPr>
            <p:ph type="pic" sz="quarter" idx="10"/>
          </p:nvPr>
        </p:nvSpPr>
        <p:spPr>
          <a:xfrm>
            <a:off x="288924" y="304800"/>
            <a:ext cx="6096000" cy="3300248"/>
          </a:xfrm>
          <a:prstGeom prst="rect">
            <a:avLst/>
          </a:prstGeom>
        </p:spPr>
        <p:txBody>
          <a:bodyPr/>
          <a:lstStyle/>
          <a:p>
            <a:r>
              <a:rPr lang="en-US" dirty="0"/>
              <a:t>Click icon to add picture</a:t>
            </a:r>
          </a:p>
        </p:txBody>
      </p:sp>
      <p:sp>
        <p:nvSpPr>
          <p:cNvPr id="4" name="Isosceles Triangle 3">
            <a:extLst>
              <a:ext uri="{FF2B5EF4-FFF2-40B4-BE49-F238E27FC236}">
                <a16:creationId xmlns:a16="http://schemas.microsoft.com/office/drawing/2014/main" id="{AEA631F0-EE04-1F6A-AF0F-33F1DC326CE2}"/>
              </a:ext>
            </a:extLst>
          </p:cNvPr>
          <p:cNvSpPr/>
          <p:nvPr userDrawn="1"/>
        </p:nvSpPr>
        <p:spPr>
          <a:xfrm rot="10800000" flipH="1">
            <a:off x="0" y="-6958"/>
            <a:ext cx="6726621" cy="2698409"/>
          </a:xfrm>
          <a:prstGeom prst="triangle">
            <a:avLst>
              <a:gd name="adj" fmla="val 0"/>
            </a:avLst>
          </a:prstGeom>
          <a:gradFill>
            <a:gsLst>
              <a:gs pos="0">
                <a:schemeClr val="accent5">
                  <a:lumMod val="10000"/>
                </a:schemeClr>
              </a:gs>
              <a:gs pos="64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
        <p:nvSpPr>
          <p:cNvPr id="5" name="Title 7">
            <a:extLst>
              <a:ext uri="{FF2B5EF4-FFF2-40B4-BE49-F238E27FC236}">
                <a16:creationId xmlns:a16="http://schemas.microsoft.com/office/drawing/2014/main" id="{0101C6C7-DBBF-B235-1B21-229690336425}"/>
              </a:ext>
            </a:extLst>
          </p:cNvPr>
          <p:cNvSpPr>
            <a:spLocks noGrp="1"/>
          </p:cNvSpPr>
          <p:nvPr>
            <p:ph type="title" hasCustomPrompt="1"/>
          </p:nvPr>
        </p:nvSpPr>
        <p:spPr>
          <a:xfrm>
            <a:off x="288924" y="4549042"/>
            <a:ext cx="6096000" cy="1043261"/>
          </a:xfrm>
          <a:prstGeom prst="rect">
            <a:avLst/>
          </a:prstGeom>
        </p:spPr>
        <p:txBody>
          <a:bodyPr anchor="ctr"/>
          <a:lstStyle>
            <a:lvl1pPr>
              <a:defRPr sz="2700" b="0">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13">
            <a:extLst>
              <a:ext uri="{FF2B5EF4-FFF2-40B4-BE49-F238E27FC236}">
                <a16:creationId xmlns:a16="http://schemas.microsoft.com/office/drawing/2014/main" id="{6AE6E579-63E3-352A-A48C-1F71E59D4873}"/>
              </a:ext>
            </a:extLst>
          </p:cNvPr>
          <p:cNvSpPr>
            <a:spLocks noGrp="1"/>
          </p:cNvSpPr>
          <p:nvPr>
            <p:ph type="body" sz="quarter" idx="11"/>
          </p:nvPr>
        </p:nvSpPr>
        <p:spPr>
          <a:xfrm>
            <a:off x="7031421" y="328317"/>
            <a:ext cx="4839904" cy="6303063"/>
          </a:xfrm>
          <a:prstGeom prst="rect">
            <a:avLst/>
          </a:prstGeom>
        </p:spPr>
        <p:txBody>
          <a:bodyPr/>
          <a:lstStyle>
            <a:lvl1pPr marL="0" indent="0">
              <a:lnSpc>
                <a:spcPct val="150000"/>
              </a:lnSpc>
              <a:buNone/>
              <a:defRPr sz="2100">
                <a:latin typeface="Calibri" panose="020F0502020204030204" pitchFamily="34" charset="0"/>
                <a:cs typeface="Calibri" panose="020F0502020204030204" pitchFamily="34" charset="0"/>
              </a:defRPr>
            </a:lvl1pPr>
            <a:lvl2pPr>
              <a:lnSpc>
                <a:spcPct val="150000"/>
              </a:lnSpc>
              <a:defRPr sz="1800">
                <a:latin typeface="Calibri" panose="020F0502020204030204" pitchFamily="34" charset="0"/>
                <a:cs typeface="Calibri" panose="020F0502020204030204" pitchFamily="34" charset="0"/>
              </a:defRPr>
            </a:lvl2pPr>
            <a:lvl3pPr>
              <a:lnSpc>
                <a:spcPct val="150000"/>
              </a:lnSpc>
              <a:defRPr sz="1500">
                <a:latin typeface="Calibri" panose="020F0502020204030204" pitchFamily="34" charset="0"/>
                <a:cs typeface="Calibri" panose="020F0502020204030204" pitchFamily="34" charset="0"/>
              </a:defRPr>
            </a:lvl3pPr>
            <a:lvl4pPr>
              <a:lnSpc>
                <a:spcPct val="150000"/>
              </a:lnSpc>
              <a:defRPr sz="1050"/>
            </a:lvl4pPr>
            <a:lvl5pPr>
              <a:lnSpc>
                <a:spcPct val="150000"/>
              </a:lnSpc>
              <a:defRPr sz="1050"/>
            </a:lvl5pPr>
          </a:lstStyle>
          <a:p>
            <a:pPr lvl="0"/>
            <a:r>
              <a:rPr lang="en-US" dirty="0"/>
              <a:t>Click to edit Master text styles</a:t>
            </a:r>
          </a:p>
          <a:p>
            <a:pPr lvl="1"/>
            <a:r>
              <a:rPr lang="en-US" dirty="0"/>
              <a:t>Second level</a:t>
            </a:r>
          </a:p>
          <a:p>
            <a:pPr lvl="2"/>
            <a:r>
              <a:rPr lang="en-US" dirty="0"/>
              <a:t>Third level</a:t>
            </a:r>
          </a:p>
        </p:txBody>
      </p:sp>
      <p:sp>
        <p:nvSpPr>
          <p:cNvPr id="7" name="Text Placeholder 15">
            <a:extLst>
              <a:ext uri="{FF2B5EF4-FFF2-40B4-BE49-F238E27FC236}">
                <a16:creationId xmlns:a16="http://schemas.microsoft.com/office/drawing/2014/main" id="{AC4E6B10-2454-C86A-5575-8CC831832FA6}"/>
              </a:ext>
            </a:extLst>
          </p:cNvPr>
          <p:cNvSpPr>
            <a:spLocks noGrp="1"/>
          </p:cNvSpPr>
          <p:nvPr>
            <p:ph type="body" sz="quarter" idx="12"/>
          </p:nvPr>
        </p:nvSpPr>
        <p:spPr>
          <a:xfrm>
            <a:off x="288924" y="5685228"/>
            <a:ext cx="6095999" cy="946150"/>
          </a:xfrm>
          <a:prstGeom prst="rect">
            <a:avLst/>
          </a:prstGeom>
        </p:spPr>
        <p:txBody>
          <a:bodyPr anchor="ctr"/>
          <a:lstStyle>
            <a:lvl1pPr marL="0" indent="0">
              <a:buNone/>
              <a:defRPr sz="1800">
                <a:solidFill>
                  <a:schemeClr val="accent4"/>
                </a:solidFill>
                <a:latin typeface="Arial" panose="020B0604020202020204" pitchFamily="34" charset="0"/>
                <a:cs typeface="Arial" panose="020B0604020202020204" pitchFamily="34" charset="0"/>
              </a:defRPr>
            </a:lvl1pPr>
            <a:lvl3pPr marL="685800" indent="0">
              <a:buNone/>
              <a:defRPr/>
            </a:lvl3pPr>
          </a:lstStyle>
          <a:p>
            <a:pPr lvl="0"/>
            <a:r>
              <a:rPr lang="en-US"/>
              <a:t>Click to edit Master text styles</a:t>
            </a:r>
          </a:p>
        </p:txBody>
      </p:sp>
    </p:spTree>
    <p:extLst>
      <p:ext uri="{BB962C8B-B14F-4D97-AF65-F5344CB8AC3E}">
        <p14:creationId xmlns:p14="http://schemas.microsoft.com/office/powerpoint/2010/main" val="4260365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2" y="359169"/>
            <a:ext cx="10206519" cy="662781"/>
          </a:xfrm>
          <a:prstGeom prst="rect">
            <a:avLst/>
          </a:prstGeom>
        </p:spPr>
        <p:txBody>
          <a:bodyPr>
            <a:normAutofit/>
          </a:bodyPr>
          <a:lstStyle>
            <a:lvl1pPr>
              <a:defRPr sz="3000">
                <a:solidFill>
                  <a:srgbClr val="366878"/>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2" y="1442132"/>
            <a:ext cx="10515599"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35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chemeClr val="tx2">
              <a:lumMod val="90000"/>
              <a:lumOff val="1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8" y="6092890"/>
            <a:ext cx="661861" cy="629282"/>
          </a:xfrm>
          <a:prstGeom prst="rect">
            <a:avLst/>
          </a:prstGeom>
        </p:spPr>
      </p:pic>
    </p:spTree>
    <p:extLst>
      <p:ext uri="{BB962C8B-B14F-4D97-AF65-F5344CB8AC3E}">
        <p14:creationId xmlns:p14="http://schemas.microsoft.com/office/powerpoint/2010/main" val="98132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2" y="359169"/>
            <a:ext cx="10206519" cy="662781"/>
          </a:xfrm>
          <a:prstGeom prst="rect">
            <a:avLst/>
          </a:prstGeom>
        </p:spPr>
        <p:txBody>
          <a:bodyPr>
            <a:normAutofit/>
          </a:bodyPr>
          <a:lstStyle>
            <a:lvl1pPr>
              <a:defRPr sz="3000">
                <a:solidFill>
                  <a:srgbClr val="36AAA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2" y="1442132"/>
            <a:ext cx="10515599"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35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36AAA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8" y="6092890"/>
            <a:ext cx="661861" cy="629282"/>
          </a:xfrm>
          <a:prstGeom prst="rect">
            <a:avLst/>
          </a:prstGeom>
        </p:spPr>
      </p:pic>
    </p:spTree>
    <p:extLst>
      <p:ext uri="{BB962C8B-B14F-4D97-AF65-F5344CB8AC3E}">
        <p14:creationId xmlns:p14="http://schemas.microsoft.com/office/powerpoint/2010/main" val="4177086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44E4-29A5-4518-8865-FBAA7792BC53}"/>
              </a:ext>
            </a:extLst>
          </p:cNvPr>
          <p:cNvSpPr>
            <a:spLocks noGrp="1"/>
          </p:cNvSpPr>
          <p:nvPr>
            <p:ph type="title" hasCustomPrompt="1"/>
          </p:nvPr>
        </p:nvSpPr>
        <p:spPr>
          <a:xfrm>
            <a:off x="838202" y="359169"/>
            <a:ext cx="10206519" cy="662781"/>
          </a:xfrm>
          <a:prstGeom prst="rect">
            <a:avLst/>
          </a:prstGeom>
        </p:spPr>
        <p:txBody>
          <a:bodyPr>
            <a:normAutofit/>
          </a:bodyPr>
          <a:lstStyle>
            <a:lvl1pPr>
              <a:defRPr sz="3000">
                <a:solidFill>
                  <a:srgbClr val="5C8637"/>
                </a:solidFill>
                <a:latin typeface="Arial" panose="020B0604020202020204" pitchFamily="34" charset="0"/>
                <a:cs typeface="Arial" panose="020B0604020202020204" pitchFamily="34" charset="0"/>
              </a:defRPr>
            </a:lvl1pPr>
          </a:lstStyle>
          <a:p>
            <a:r>
              <a:rPr lang="en-US" dirty="0"/>
              <a:t>CLICK TO EDIT HEADER</a:t>
            </a:r>
          </a:p>
        </p:txBody>
      </p:sp>
      <p:sp>
        <p:nvSpPr>
          <p:cNvPr id="13" name="Content Placeholder 2">
            <a:extLst>
              <a:ext uri="{FF2B5EF4-FFF2-40B4-BE49-F238E27FC236}">
                <a16:creationId xmlns:a16="http://schemas.microsoft.com/office/drawing/2014/main" id="{2386E1A4-615E-491E-BA13-BF68ED33D598}"/>
              </a:ext>
            </a:extLst>
          </p:cNvPr>
          <p:cNvSpPr>
            <a:spLocks noGrp="1"/>
          </p:cNvSpPr>
          <p:nvPr>
            <p:ph sz="half" idx="10" hasCustomPrompt="1"/>
          </p:nvPr>
        </p:nvSpPr>
        <p:spPr>
          <a:xfrm>
            <a:off x="838202" y="1442132"/>
            <a:ext cx="10515599"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35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Isosceles Triangle 9">
            <a:extLst>
              <a:ext uri="{FF2B5EF4-FFF2-40B4-BE49-F238E27FC236}">
                <a16:creationId xmlns:a16="http://schemas.microsoft.com/office/drawing/2014/main" id="{6449437C-BC4D-054C-BC76-31D22D301770}"/>
              </a:ext>
            </a:extLst>
          </p:cNvPr>
          <p:cNvSpPr/>
          <p:nvPr userDrawn="1"/>
        </p:nvSpPr>
        <p:spPr>
          <a:xfrm>
            <a:off x="0" y="5793470"/>
            <a:ext cx="3377045" cy="1064530"/>
          </a:xfrm>
          <a:prstGeom prst="triangle">
            <a:avLst>
              <a:gd name="adj" fmla="val 0"/>
            </a:avLst>
          </a:prstGeom>
          <a:solidFill>
            <a:srgbClr val="5C8637">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4" name="Picture 3" descr="Icon&#10;&#10;Description automatically generated">
            <a:extLst>
              <a:ext uri="{FF2B5EF4-FFF2-40B4-BE49-F238E27FC236}">
                <a16:creationId xmlns:a16="http://schemas.microsoft.com/office/drawing/2014/main" id="{02C9FDC2-FDAE-5E91-32B3-5C82BB26B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68" y="6092890"/>
            <a:ext cx="661861" cy="629282"/>
          </a:xfrm>
          <a:prstGeom prst="rect">
            <a:avLst/>
          </a:prstGeom>
        </p:spPr>
      </p:pic>
    </p:spTree>
    <p:extLst>
      <p:ext uri="{BB962C8B-B14F-4D97-AF65-F5344CB8AC3E}">
        <p14:creationId xmlns:p14="http://schemas.microsoft.com/office/powerpoint/2010/main" val="143241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subTnLst>
                                    <p:animClr clrSpc="rgb" dir="cw">
                                      <p:cBhvr override="childStyle">
                                        <p:cTn dur="1" fill="hold" display="0" masterRel="nextClick" afterEffect="1"/>
                                        <p:tgtEl>
                                          <p:spTgt spid="1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subTnLst>
                                    <p:animClr clrSpc="rgb" dir="cw">
                                      <p:cBhvr override="childStyle">
                                        <p:cTn dur="1" fill="hold" display="0" masterRel="nextClick" afterEffect="1"/>
                                        <p:tgtEl>
                                          <p:spTgt spid="1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subTnLst>
                                    <p:animClr clrSpc="rgb" dir="cw">
                                      <p:cBhvr override="childStyle">
                                        <p:cTn dur="1" fill="hold" display="0" masterRel="nextClick" afterEffect="1"/>
                                        <p:tgtEl>
                                          <p:spTgt spid="1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subTnLst>
                                    <p:animClr clrSpc="rgb" dir="cw">
                                      <p:cBhvr override="childStyle">
                                        <p:cTn dur="1" fill="hold" display="0" masterRel="nextClick" afterEffect="1"/>
                                        <p:tgtEl>
                                          <p:spTgt spid="1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fade">
                                      <p:cBhvr>
                                        <p:cTn id="27" dur="500"/>
                                        <p:tgtEl>
                                          <p:spTgt spid="13">
                                            <p:txEl>
                                              <p:pRg st="4" end="4"/>
                                            </p:txEl>
                                          </p:spTgt>
                                        </p:tgtEl>
                                      </p:cBhvr>
                                    </p:animEffect>
                                  </p:childTnLst>
                                  <p:subTnLst>
                                    <p:animClr clrSpc="rgb" dir="cw">
                                      <p:cBhvr override="childStyle">
                                        <p:cTn dur="1" fill="hold" display="0" masterRel="nextClick" afterEffect="1"/>
                                        <p:tgtEl>
                                          <p:spTgt spid="13">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tmplLst>
          <p:tmpl lvl="1">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tx1"/>
                      </p:to>
                    </p:animClr>
                  </p:sub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Agenda 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577FFE-993A-12E3-9234-3F6506235E19}"/>
              </a:ext>
            </a:extLst>
          </p:cNvPr>
          <p:cNvSpPr>
            <a:spLocks noGrp="1"/>
          </p:cNvSpPr>
          <p:nvPr>
            <p:ph type="title" hasCustomPrompt="1"/>
          </p:nvPr>
        </p:nvSpPr>
        <p:spPr>
          <a:xfrm>
            <a:off x="838202" y="359169"/>
            <a:ext cx="10206519" cy="662781"/>
          </a:xfrm>
          <a:prstGeom prst="rect">
            <a:avLst/>
          </a:prstGeom>
        </p:spPr>
        <p:txBody>
          <a:bodyPr>
            <a:normAutofit/>
          </a:bodyPr>
          <a:lstStyle>
            <a:lvl1pPr>
              <a:defRPr sz="3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4" name="Content Placeholder 2">
            <a:extLst>
              <a:ext uri="{FF2B5EF4-FFF2-40B4-BE49-F238E27FC236}">
                <a16:creationId xmlns:a16="http://schemas.microsoft.com/office/drawing/2014/main" id="{48DC2E74-1C16-071C-BD1A-A874DAD43DBC}"/>
              </a:ext>
            </a:extLst>
          </p:cNvPr>
          <p:cNvSpPr>
            <a:spLocks noGrp="1"/>
          </p:cNvSpPr>
          <p:nvPr>
            <p:ph sz="half" idx="10" hasCustomPrompt="1"/>
          </p:nvPr>
        </p:nvSpPr>
        <p:spPr>
          <a:xfrm>
            <a:off x="838202" y="1442132"/>
            <a:ext cx="10515599"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35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532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subTnLst>
                                    <p:animClr clrSpc="rgb" dir="cw">
                                      <p:cBhvr override="childStyle">
                                        <p:cTn dur="1" fill="hold" display="0" masterRel="nextClick" afterEffect="1"/>
                                        <p:tgtEl>
                                          <p:spTgt spid="4">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subTnLst>
                                    <p:animClr clrSpc="rgb" dir="cw">
                                      <p:cBhvr override="childStyle">
                                        <p:cTn dur="1" fill="hold" display="0" masterRel="nextClick" afterEffect="1"/>
                                        <p:tgtEl>
                                          <p:spTgt spid="4">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subTnLst>
                                    <p:animClr clrSpc="rgb" dir="cw">
                                      <p:cBhvr override="childStyle">
                                        <p:cTn dur="1" fill="hold" display="0" masterRel="nextClick" afterEffect="1"/>
                                        <p:tgtEl>
                                          <p:spTgt spid="4">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subTnLst>
                                    <p:animClr clrSpc="rgb" dir="cw">
                                      <p:cBhvr override="childStyle">
                                        <p:cTn dur="1" fill="hold" display="0" masterRel="nextClick" afterEffect="1"/>
                                        <p:tgtEl>
                                          <p:spTgt spid="4">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tx1"/>
                      </p:to>
                    </p:animClr>
                  </p:sub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ransition Slide 1">
    <p:spTree>
      <p:nvGrpSpPr>
        <p:cNvPr id="1" name=""/>
        <p:cNvGrpSpPr/>
        <p:nvPr/>
      </p:nvGrpSpPr>
      <p:grpSpPr>
        <a:xfrm>
          <a:off x="0" y="0"/>
          <a:ext cx="0" cy="0"/>
          <a:chOff x="0" y="0"/>
          <a:chExt cx="0" cy="0"/>
        </a:xfrm>
      </p:grpSpPr>
      <p:pic>
        <p:nvPicPr>
          <p:cNvPr id="8" name="Picture 7" descr="A picture containing food, drawing&#10;&#10;Description automatically generated">
            <a:extLst>
              <a:ext uri="{FF2B5EF4-FFF2-40B4-BE49-F238E27FC236}">
                <a16:creationId xmlns:a16="http://schemas.microsoft.com/office/drawing/2014/main" id="{62EEF864-E76F-4104-AFC9-83044528776D}"/>
              </a:ext>
            </a:extLst>
          </p:cNvPr>
          <p:cNvPicPr>
            <a:picLocks noChangeAspect="1"/>
          </p:cNvPicPr>
          <p:nvPr userDrawn="1"/>
        </p:nvPicPr>
        <p:blipFill rotWithShape="1">
          <a:blip r:embed="rId2" cstate="email">
            <a:biLevel thresh="25000"/>
            <a:extLst>
              <a:ext uri="{28A0092B-C50C-407E-A947-70E740481C1C}">
                <a14:useLocalDpi xmlns:a14="http://schemas.microsoft.com/office/drawing/2010/main"/>
              </a:ext>
            </a:extLst>
          </a:blip>
          <a:srcRect/>
          <a:stretch/>
        </p:blipFill>
        <p:spPr>
          <a:xfrm>
            <a:off x="5695941" y="5766927"/>
            <a:ext cx="800121" cy="868682"/>
          </a:xfrm>
          <a:prstGeom prst="rect">
            <a:avLst/>
          </a:prstGeom>
        </p:spPr>
      </p:pic>
    </p:spTree>
    <p:extLst>
      <p:ext uri="{BB962C8B-B14F-4D97-AF65-F5344CB8AC3E}">
        <p14:creationId xmlns:p14="http://schemas.microsoft.com/office/powerpoint/2010/main" val="225125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DB84-B3FF-4061-8814-8B25BF9DCCC4}"/>
              </a:ext>
            </a:extLst>
          </p:cNvPr>
          <p:cNvSpPr>
            <a:spLocks noGrp="1"/>
          </p:cNvSpPr>
          <p:nvPr>
            <p:ph type="title" hasCustomPrompt="1"/>
          </p:nvPr>
        </p:nvSpPr>
        <p:spPr>
          <a:xfrm>
            <a:off x="838200" y="359592"/>
            <a:ext cx="10515600" cy="1325563"/>
          </a:xfrm>
          <a:prstGeom prst="rect">
            <a:avLst/>
          </a:prstGeom>
        </p:spPr>
        <p:txBody>
          <a:bodyPr>
            <a:normAutofit/>
          </a:bodyPr>
          <a:lstStyle>
            <a:lvl1pPr>
              <a:defRPr sz="3000">
                <a:solidFill>
                  <a:srgbClr val="1C1B4A"/>
                </a:solidFill>
                <a:latin typeface="Arial" panose="020B0604020202020204" pitchFamily="34" charset="0"/>
                <a:cs typeface="Arial" panose="020B0604020202020204" pitchFamily="34" charset="0"/>
              </a:defRPr>
            </a:lvl1pPr>
          </a:lstStyle>
          <a:p>
            <a:r>
              <a:rPr lang="en-US" dirty="0"/>
              <a:t>CLICK TO EDIT HEADER</a:t>
            </a:r>
          </a:p>
        </p:txBody>
      </p:sp>
      <p:sp>
        <p:nvSpPr>
          <p:cNvPr id="3" name="Content Placeholder 2">
            <a:extLst>
              <a:ext uri="{FF2B5EF4-FFF2-40B4-BE49-F238E27FC236}">
                <a16:creationId xmlns:a16="http://schemas.microsoft.com/office/drawing/2014/main" id="{FA40F572-C1C1-4780-89E5-E04BB1D80FA6}"/>
              </a:ext>
            </a:extLst>
          </p:cNvPr>
          <p:cNvSpPr>
            <a:spLocks noGrp="1"/>
          </p:cNvSpPr>
          <p:nvPr>
            <p:ph sz="half" idx="1" hasCustomPrompt="1"/>
          </p:nvPr>
        </p:nvSpPr>
        <p:spPr>
          <a:xfrm>
            <a:off x="838200" y="1825625"/>
            <a:ext cx="5181600"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5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87365CF-2412-41D3-97B9-6930B69B7996}"/>
              </a:ext>
            </a:extLst>
          </p:cNvPr>
          <p:cNvSpPr>
            <a:spLocks noGrp="1"/>
          </p:cNvSpPr>
          <p:nvPr>
            <p:ph sz="half" idx="10" hasCustomPrompt="1"/>
          </p:nvPr>
        </p:nvSpPr>
        <p:spPr>
          <a:xfrm>
            <a:off x="6172203" y="1825625"/>
            <a:ext cx="5181600" cy="4351338"/>
          </a:xfrm>
          <a:prstGeom prst="rect">
            <a:avLst/>
          </a:prstGeom>
        </p:spPr>
        <p:txBody>
          <a:bodyPr>
            <a:normAutofit/>
          </a:bodyPr>
          <a:lstStyle>
            <a:lvl1pPr marL="0" indent="0">
              <a:lnSpc>
                <a:spcPct val="150000"/>
              </a:lnSpc>
              <a:buNone/>
              <a:defRPr sz="2400">
                <a:solidFill>
                  <a:schemeClr val="bg2">
                    <a:lumMod val="10000"/>
                  </a:schemeClr>
                </a:solidFill>
                <a:latin typeface="Calibri" panose="020F0502020204030204" pitchFamily="34" charset="0"/>
                <a:cs typeface="Calibri" panose="020F0502020204030204" pitchFamily="34" charset="0"/>
              </a:defRPr>
            </a:lvl1pPr>
            <a:lvl2pPr>
              <a:lnSpc>
                <a:spcPct val="150000"/>
              </a:lnSpc>
              <a:defRPr sz="2100">
                <a:solidFill>
                  <a:schemeClr val="bg2">
                    <a:lumMod val="10000"/>
                  </a:schemeClr>
                </a:solidFill>
                <a:latin typeface="Calibri" panose="020F0502020204030204" pitchFamily="34" charset="0"/>
                <a:cs typeface="Calibri" panose="020F0502020204030204" pitchFamily="34" charset="0"/>
              </a:defRPr>
            </a:lvl2pPr>
            <a:lvl3pPr>
              <a:lnSpc>
                <a:spcPct val="150000"/>
              </a:lnSpc>
              <a:defRPr sz="1800">
                <a:solidFill>
                  <a:schemeClr val="bg2">
                    <a:lumMod val="10000"/>
                  </a:schemeClr>
                </a:solidFill>
                <a:latin typeface="Calibri" panose="020F0502020204030204" pitchFamily="34" charset="0"/>
                <a:cs typeface="Calibri" panose="020F0502020204030204" pitchFamily="34" charset="0"/>
              </a:defRPr>
            </a:lvl3pPr>
            <a:lvl4pPr>
              <a:lnSpc>
                <a:spcPct val="150000"/>
              </a:lnSpc>
              <a:defRPr sz="1500">
                <a:solidFill>
                  <a:schemeClr val="bg2">
                    <a:lumMod val="10000"/>
                  </a:schemeClr>
                </a:solidFill>
                <a:latin typeface="Calibri" panose="020F0502020204030204" pitchFamily="34" charset="0"/>
                <a:cs typeface="Calibri" panose="020F0502020204030204" pitchFamily="34" charset="0"/>
              </a:defRPr>
            </a:lvl4pPr>
            <a:lvl5pPr>
              <a:lnSpc>
                <a:spcPct val="150000"/>
              </a:lnSpc>
              <a:defRPr sz="1500">
                <a:solidFill>
                  <a:schemeClr val="bg2">
                    <a:lumMod val="10000"/>
                  </a:schemeClr>
                </a:solidFill>
                <a:latin typeface="Calibri" panose="020F0502020204030204" pitchFamily="34" charset="0"/>
                <a:cs typeface="Calibri" panose="020F0502020204030204" pitchFamily="34" charset="0"/>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2054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chemeClr val="tx1"/>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subTnLst>
                                    <p:animClr clrSpc="rgb" dir="cw">
                                      <p:cBhvr override="childStyle">
                                        <p:cTn dur="1" fill="hold" display="0" masterRel="nextClick" afterEffect="1"/>
                                        <p:tgtEl>
                                          <p:spTgt spid="8">
                                            <p:txEl>
                                              <p:pRg st="0" end="0"/>
                                            </p:txEl>
                                          </p:spTgt>
                                        </p:tgtEl>
                                        <p:attrNameLst>
                                          <p:attrName>ppt_c</p:attrName>
                                        </p:attrNameLst>
                                      </p:cBhvr>
                                      <p:to>
                                        <a:schemeClr val="tx1"/>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fade">
                                      <p:cBhvr>
                                        <p:cTn id="37" dur="500"/>
                                        <p:tgtEl>
                                          <p:spTgt spid="8">
                                            <p:txEl>
                                              <p:pRg st="1" end="1"/>
                                            </p:txEl>
                                          </p:spTgt>
                                        </p:tgtEl>
                                      </p:cBhvr>
                                    </p:animEffect>
                                  </p:childTnLst>
                                  <p:subTnLst>
                                    <p:animClr clrSpc="rgb" dir="cw">
                                      <p:cBhvr override="childStyle">
                                        <p:cTn dur="1" fill="hold" display="0" masterRel="nextClick" afterEffect="1"/>
                                        <p:tgtEl>
                                          <p:spTgt spid="8">
                                            <p:txEl>
                                              <p:pRg st="1" end="1"/>
                                            </p:txEl>
                                          </p:spTgt>
                                        </p:tgtEl>
                                        <p:attrNameLst>
                                          <p:attrName>ppt_c</p:attrName>
                                        </p:attrNameLst>
                                      </p:cBhvr>
                                      <p:to>
                                        <a:schemeClr val="tx1"/>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fade">
                                      <p:cBhvr>
                                        <p:cTn id="42" dur="500"/>
                                        <p:tgtEl>
                                          <p:spTgt spid="8">
                                            <p:txEl>
                                              <p:pRg st="2" end="2"/>
                                            </p:txEl>
                                          </p:spTgt>
                                        </p:tgtEl>
                                      </p:cBhvr>
                                    </p:animEffect>
                                  </p:childTnLst>
                                  <p:subTnLst>
                                    <p:animClr clrSpc="rgb" dir="cw">
                                      <p:cBhvr override="childStyle">
                                        <p:cTn dur="1" fill="hold" display="0" masterRel="nextClick" afterEffect="1"/>
                                        <p:tgtEl>
                                          <p:spTgt spid="8">
                                            <p:txEl>
                                              <p:pRg st="2" end="2"/>
                                            </p:txEl>
                                          </p:spTgt>
                                        </p:tgtEl>
                                        <p:attrNameLst>
                                          <p:attrName>ppt_c</p:attrName>
                                        </p:attrNameLst>
                                      </p:cBhvr>
                                      <p:to>
                                        <a:schemeClr val="tx1"/>
                                      </p:to>
                                    </p:animClr>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500"/>
                                        <p:tgtEl>
                                          <p:spTgt spid="8">
                                            <p:txEl>
                                              <p:pRg st="3" end="3"/>
                                            </p:txEl>
                                          </p:spTgt>
                                        </p:tgtEl>
                                      </p:cBhvr>
                                    </p:animEffect>
                                  </p:childTnLst>
                                  <p:subTnLst>
                                    <p:animClr clrSpc="rgb" dir="cw">
                                      <p:cBhvr override="childStyle">
                                        <p:cTn dur="1" fill="hold" display="0" masterRel="nextClick" afterEffect="1"/>
                                        <p:tgtEl>
                                          <p:spTgt spid="8">
                                            <p:txEl>
                                              <p:pRg st="3" end="3"/>
                                            </p:txEl>
                                          </p:spTgt>
                                        </p:tgtEl>
                                        <p:attrNameLst>
                                          <p:attrName>ppt_c</p:attrName>
                                        </p:attrNameLst>
                                      </p:cBhvr>
                                      <p:to>
                                        <a:schemeClr val="tx1"/>
                                      </p:to>
                                    </p:animClr>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4" end="4"/>
                                            </p:txEl>
                                          </p:spTgt>
                                        </p:tgtEl>
                                        <p:attrNameLst>
                                          <p:attrName>style.visibility</p:attrName>
                                        </p:attrNameLst>
                                      </p:cBhvr>
                                      <p:to>
                                        <p:strVal val="visible"/>
                                      </p:to>
                                    </p:set>
                                    <p:animEffect transition="in" filter="fade">
                                      <p:cBhvr>
                                        <p:cTn id="52" dur="500"/>
                                        <p:tgtEl>
                                          <p:spTgt spid="8">
                                            <p:txEl>
                                              <p:pRg st="4" end="4"/>
                                            </p:txEl>
                                          </p:spTgt>
                                        </p:tgtEl>
                                      </p:cBhvr>
                                    </p:animEffect>
                                  </p:childTnLst>
                                  <p:subTnLst>
                                    <p:animClr clrSpc="rgb" dir="cw">
                                      <p:cBhvr override="childStyle">
                                        <p:cTn dur="1" fill="hold" display="0" masterRel="nextClick" afterEffect="1"/>
                                        <p:tgtEl>
                                          <p:spTgt spid="8">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tx1"/>
                      </p:to>
                    </p:animClr>
                  </p:subTnLst>
                </p:cTn>
              </p:par>
            </p:tnLst>
          </p:tmpl>
        </p:tmplLst>
      </p:bldP>
      <p:bldP spid="8" grpId="0" uiExpand="1"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tx1"/>
                      </p:to>
                    </p:animClr>
                  </p:sub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D386-7DE0-41F0-8782-6630ACC1A3FF}"/>
              </a:ext>
            </a:extLst>
          </p:cNvPr>
          <p:cNvSpPr>
            <a:spLocks noGrp="1"/>
          </p:cNvSpPr>
          <p:nvPr>
            <p:ph type="title" hasCustomPrompt="1"/>
          </p:nvPr>
        </p:nvSpPr>
        <p:spPr>
          <a:xfrm>
            <a:off x="838200" y="2990256"/>
            <a:ext cx="10515600" cy="877491"/>
          </a:xfrm>
          <a:prstGeom prst="rect">
            <a:avLst/>
          </a:prstGeom>
        </p:spPr>
        <p:txBody>
          <a:bodyPr/>
          <a:lstStyle>
            <a:lvl1pPr algn="ctr">
              <a:defRPr sz="4500">
                <a:solidFill>
                  <a:srgbClr val="1C1B4A"/>
                </a:solidFill>
                <a:latin typeface="Arial" panose="020B0604020202020204" pitchFamily="34" charset="0"/>
                <a:cs typeface="Arial" panose="020B0604020202020204" pitchFamily="34" charset="0"/>
              </a:defRPr>
            </a:lvl1pPr>
          </a:lstStyle>
          <a:p>
            <a:r>
              <a:rPr lang="en-US" dirty="0"/>
              <a:t>CLICK TO EDIT TEXT</a:t>
            </a:r>
          </a:p>
        </p:txBody>
      </p:sp>
    </p:spTree>
    <p:extLst>
      <p:ext uri="{BB962C8B-B14F-4D97-AF65-F5344CB8AC3E}">
        <p14:creationId xmlns:p14="http://schemas.microsoft.com/office/powerpoint/2010/main" val="3995071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148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5194-A067-4A11-B1E4-BC4B92CEEC06}"/>
              </a:ext>
            </a:extLst>
          </p:cNvPr>
          <p:cNvSpPr>
            <a:spLocks noGrp="1"/>
          </p:cNvSpPr>
          <p:nvPr>
            <p:ph type="title" hasCustomPrompt="1"/>
          </p:nvPr>
        </p:nvSpPr>
        <p:spPr>
          <a:xfrm>
            <a:off x="839788" y="457200"/>
            <a:ext cx="3932237" cy="1600200"/>
          </a:xfrm>
          <a:prstGeom prst="rect">
            <a:avLst/>
          </a:prstGeom>
        </p:spPr>
        <p:txBody>
          <a:bodyPr anchor="b"/>
          <a:lstStyle>
            <a:lvl1pPr algn="ctr">
              <a:defRPr sz="21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38B2CD95-C185-48ED-977E-87BFCEEA5818}"/>
              </a:ext>
            </a:extLst>
          </p:cNvPr>
          <p:cNvSpPr>
            <a:spLocks noGrp="1"/>
          </p:cNvSpPr>
          <p:nvPr>
            <p:ph type="body" sz="half" idx="2" hasCustomPrompt="1"/>
          </p:nvPr>
        </p:nvSpPr>
        <p:spPr>
          <a:xfrm>
            <a:off x="839788" y="2057400"/>
            <a:ext cx="3932237" cy="3811588"/>
          </a:xfrm>
          <a:prstGeom prst="rect">
            <a:avLst/>
          </a:prstGeom>
        </p:spPr>
        <p:txBody>
          <a:bodyPr/>
          <a:lstStyle>
            <a:lvl1pPr marL="0" indent="0">
              <a:lnSpc>
                <a:spcPct val="150000"/>
              </a:lnSpc>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text</a:t>
            </a:r>
          </a:p>
        </p:txBody>
      </p:sp>
      <p:sp>
        <p:nvSpPr>
          <p:cNvPr id="9" name="Content Placeholder 2">
            <a:extLst>
              <a:ext uri="{FF2B5EF4-FFF2-40B4-BE49-F238E27FC236}">
                <a16:creationId xmlns:a16="http://schemas.microsoft.com/office/drawing/2014/main" id="{0FEAADCD-7B64-45F9-930B-64E72CD5CF5E}"/>
              </a:ext>
            </a:extLst>
          </p:cNvPr>
          <p:cNvSpPr>
            <a:spLocks noGrp="1"/>
          </p:cNvSpPr>
          <p:nvPr>
            <p:ph sz="half" idx="11" hasCustomPrompt="1"/>
          </p:nvPr>
        </p:nvSpPr>
        <p:spPr>
          <a:xfrm>
            <a:off x="5183188" y="987427"/>
            <a:ext cx="6169024" cy="4881563"/>
          </a:xfrm>
          <a:prstGeom prst="rect">
            <a:avLst/>
          </a:prstGeom>
        </p:spPr>
        <p:txBody>
          <a:bodyPr>
            <a:normAutofit/>
          </a:bodyPr>
          <a:lstStyle>
            <a:lvl1pPr>
              <a:lnSpc>
                <a:spcPct val="150000"/>
              </a:lnSpc>
              <a:defRPr sz="1800">
                <a:solidFill>
                  <a:schemeClr val="accent1"/>
                </a:solidFill>
              </a:defRPr>
            </a:lvl1pPr>
            <a:lvl2pPr>
              <a:lnSpc>
                <a:spcPct val="150000"/>
              </a:lnSpc>
              <a:defRPr sz="1500">
                <a:solidFill>
                  <a:schemeClr val="accent1"/>
                </a:solidFill>
              </a:defRPr>
            </a:lvl2pPr>
            <a:lvl3pPr>
              <a:lnSpc>
                <a:spcPct val="150000"/>
              </a:lnSpc>
              <a:defRPr sz="1350">
                <a:solidFill>
                  <a:schemeClr val="accent1"/>
                </a:solidFill>
              </a:defRPr>
            </a:lvl3pPr>
            <a:lvl4pPr>
              <a:lnSpc>
                <a:spcPct val="150000"/>
              </a:lnSpc>
              <a:defRPr sz="1200">
                <a:solidFill>
                  <a:schemeClr val="accent1"/>
                </a:solidFill>
              </a:defRPr>
            </a:lvl4pPr>
            <a:lvl5pPr>
              <a:lnSpc>
                <a:spcPct val="150000"/>
              </a:lnSpc>
              <a:defRPr sz="1200">
                <a:solidFill>
                  <a:schemeClr val="accent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199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subTnLst>
                                    <p:animClr clrSpc="rgb" dir="cw">
                                      <p:cBhvr override="childStyle">
                                        <p:cTn dur="1" fill="hold" display="0" masterRel="nextClick" afterEffect="1"/>
                                        <p:tgtEl>
                                          <p:spTgt spid="9">
                                            <p:txEl>
                                              <p:pRg st="0" end="0"/>
                                            </p:txEl>
                                          </p:spTgt>
                                        </p:tgtEl>
                                        <p:attrNameLst>
                                          <p:attrName>ppt_c</p:attrName>
                                        </p:attrNameLst>
                                      </p:cBhvr>
                                      <p:to>
                                        <a:schemeClr val="tx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subTnLst>
                                    <p:animClr clrSpc="rgb" dir="cw">
                                      <p:cBhvr override="childStyle">
                                        <p:cTn dur="1" fill="hold" display="0" masterRel="nextClick" afterEffect="1"/>
                                        <p:tgtEl>
                                          <p:spTgt spid="9">
                                            <p:txEl>
                                              <p:pRg st="1" end="1"/>
                                            </p:txEl>
                                          </p:spTgt>
                                        </p:tgtEl>
                                        <p:attrNameLst>
                                          <p:attrName>ppt_c</p:attrName>
                                        </p:attrNameLst>
                                      </p:cBhvr>
                                      <p:to>
                                        <a:schemeClr val="tx1"/>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subTnLst>
                                    <p:animClr clrSpc="rgb" dir="cw">
                                      <p:cBhvr override="childStyle">
                                        <p:cTn dur="1" fill="hold" display="0" masterRel="nextClick" afterEffect="1"/>
                                        <p:tgtEl>
                                          <p:spTgt spid="9">
                                            <p:txEl>
                                              <p:pRg st="2" end="2"/>
                                            </p:txEl>
                                          </p:spTgt>
                                        </p:tgtEl>
                                        <p:attrNameLst>
                                          <p:attrName>ppt_c</p:attrName>
                                        </p:attrNameLst>
                                      </p:cBhvr>
                                      <p:to>
                                        <a:schemeClr val="tx1"/>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subTnLst>
                                    <p:animClr clrSpc="rgb" dir="cw">
                                      <p:cBhvr override="childStyle">
                                        <p:cTn dur="1" fill="hold" display="0" masterRel="nextClick" afterEffect="1"/>
                                        <p:tgtEl>
                                          <p:spTgt spid="9">
                                            <p:txEl>
                                              <p:pRg st="3" end="3"/>
                                            </p:txEl>
                                          </p:spTgt>
                                        </p:tgtEl>
                                        <p:attrNameLst>
                                          <p:attrName>ppt_c</p:attrName>
                                        </p:attrNameLst>
                                      </p:cBhvr>
                                      <p:to>
                                        <a:schemeClr val="tx1"/>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subTnLst>
                                    <p:animClr clrSpc="rgb" dir="cw">
                                      <p:cBhvr override="childStyle">
                                        <p:cTn dur="1" fill="hold" display="0" masterRel="nextClick" afterEffect="1"/>
                                        <p:tgtEl>
                                          <p:spTgt spid="9">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2">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3">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4">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 lvl="5">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tx1"/>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37146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03DF5AF-4B8B-4ADA-B0DC-2E8D9B9D4B9A}"/>
              </a:ext>
            </a:extLst>
          </p:cNvPr>
          <p:cNvSpPr>
            <a:spLocks noGrp="1"/>
          </p:cNvSpPr>
          <p:nvPr>
            <p:ph type="pic" idx="1"/>
          </p:nvPr>
        </p:nvSpPr>
        <p:spPr>
          <a:xfrm>
            <a:off x="0" y="0"/>
            <a:ext cx="6172200" cy="68580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2" name="Title 1">
            <a:extLst>
              <a:ext uri="{FF2B5EF4-FFF2-40B4-BE49-F238E27FC236}">
                <a16:creationId xmlns:a16="http://schemas.microsoft.com/office/drawing/2014/main" id="{8C2056D7-C5F3-437F-A7FF-FA2B7C702048}"/>
              </a:ext>
            </a:extLst>
          </p:cNvPr>
          <p:cNvSpPr>
            <a:spLocks noGrp="1"/>
          </p:cNvSpPr>
          <p:nvPr>
            <p:ph type="title" hasCustomPrompt="1"/>
          </p:nvPr>
        </p:nvSpPr>
        <p:spPr>
          <a:xfrm>
            <a:off x="7250874" y="457200"/>
            <a:ext cx="3932237" cy="1600200"/>
          </a:xfrm>
          <a:prstGeom prst="rect">
            <a:avLst/>
          </a:prstGeom>
        </p:spPr>
        <p:txBody>
          <a:bodyPr anchor="b"/>
          <a:lstStyle>
            <a:lvl1pPr algn="ctr">
              <a:defRPr sz="2100">
                <a:solidFill>
                  <a:schemeClr val="accent1"/>
                </a:solidFill>
                <a:latin typeface="Montserrat SemiBold" panose="00000700000000000000" pitchFamily="2" charset="0"/>
              </a:defRPr>
            </a:lvl1pPr>
          </a:lstStyle>
          <a:p>
            <a:r>
              <a:rPr lang="en-US" dirty="0"/>
              <a:t>CLICK TO EDIT TEXT</a:t>
            </a:r>
          </a:p>
        </p:txBody>
      </p:sp>
      <p:sp>
        <p:nvSpPr>
          <p:cNvPr id="4" name="Text Placeholder 3">
            <a:extLst>
              <a:ext uri="{FF2B5EF4-FFF2-40B4-BE49-F238E27FC236}">
                <a16:creationId xmlns:a16="http://schemas.microsoft.com/office/drawing/2014/main" id="{5D952866-733D-45B9-A2CA-FC3D7745588D}"/>
              </a:ext>
            </a:extLst>
          </p:cNvPr>
          <p:cNvSpPr>
            <a:spLocks noGrp="1"/>
          </p:cNvSpPr>
          <p:nvPr>
            <p:ph type="body" sz="half" idx="2" hasCustomPrompt="1"/>
          </p:nvPr>
        </p:nvSpPr>
        <p:spPr>
          <a:xfrm>
            <a:off x="7250874" y="2057400"/>
            <a:ext cx="3932237" cy="3811588"/>
          </a:xfrm>
          <a:prstGeom prst="rect">
            <a:avLst/>
          </a:prstGeom>
        </p:spPr>
        <p:txBody>
          <a:bodyPr/>
          <a:lstStyle>
            <a:lvl1pPr marL="0" indent="0">
              <a:lnSpc>
                <a:spcPct val="150000"/>
              </a:lnSpc>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text</a:t>
            </a:r>
          </a:p>
        </p:txBody>
      </p:sp>
    </p:spTree>
    <p:extLst>
      <p:ext uri="{BB962C8B-B14F-4D97-AF65-F5344CB8AC3E}">
        <p14:creationId xmlns:p14="http://schemas.microsoft.com/office/powerpoint/2010/main" val="303040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onclusi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39265F8-B3CB-7047-977A-3E0195A6D403}"/>
              </a:ext>
            </a:extLst>
          </p:cNvPr>
          <p:cNvSpPr>
            <a:spLocks noGrp="1"/>
          </p:cNvSpPr>
          <p:nvPr>
            <p:ph type="ctrTitle" hasCustomPrompt="1"/>
          </p:nvPr>
        </p:nvSpPr>
        <p:spPr>
          <a:xfrm>
            <a:off x="824254" y="1094198"/>
            <a:ext cx="5105583" cy="2262841"/>
          </a:xfrm>
          <a:prstGeom prst="rect">
            <a:avLst/>
          </a:prstGeom>
        </p:spPr>
        <p:txBody>
          <a:bodyPr anchor="b">
            <a:normAutofit/>
          </a:bodyPr>
          <a:lstStyle>
            <a:lvl1pPr algn="l">
              <a:defRPr sz="3300" b="0" spc="0">
                <a:solidFill>
                  <a:srgbClr val="142B4F"/>
                </a:solidFill>
                <a:latin typeface="Arial" panose="020B0604020202020204" pitchFamily="34" charset="0"/>
                <a:cs typeface="Arial" panose="020B0604020202020204" pitchFamily="34" charset="0"/>
              </a:defRPr>
            </a:lvl1pPr>
          </a:lstStyle>
          <a:p>
            <a:r>
              <a:rPr lang="en-US" dirty="0"/>
              <a:t>CLICK TO </a:t>
            </a:r>
            <a:br>
              <a:rPr lang="en-US" dirty="0"/>
            </a:br>
            <a:r>
              <a:rPr lang="en-US" dirty="0"/>
              <a:t>EDIT CLOSING</a:t>
            </a:r>
          </a:p>
        </p:txBody>
      </p:sp>
      <p:sp>
        <p:nvSpPr>
          <p:cNvPr id="8" name="Subtitle 2">
            <a:extLst>
              <a:ext uri="{FF2B5EF4-FFF2-40B4-BE49-F238E27FC236}">
                <a16:creationId xmlns:a16="http://schemas.microsoft.com/office/drawing/2014/main" id="{7BB2DA29-554E-1E4E-9E67-5C84165418FF}"/>
              </a:ext>
            </a:extLst>
          </p:cNvPr>
          <p:cNvSpPr>
            <a:spLocks noGrp="1"/>
          </p:cNvSpPr>
          <p:nvPr>
            <p:ph type="subTitle" idx="1" hasCustomPrompt="1"/>
          </p:nvPr>
        </p:nvSpPr>
        <p:spPr>
          <a:xfrm>
            <a:off x="824253" y="3564805"/>
            <a:ext cx="5105584" cy="1578697"/>
          </a:xfrm>
          <a:prstGeom prst="rect">
            <a:avLst/>
          </a:prstGeom>
        </p:spPr>
        <p:txBody>
          <a:bodyPr/>
          <a:lstStyle>
            <a:lvl1pPr marL="0" indent="0" algn="l">
              <a:buNone/>
              <a:defRPr sz="2100" i="0">
                <a:solidFill>
                  <a:srgbClr val="CF682C"/>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Contact Info</a:t>
            </a:r>
          </a:p>
        </p:txBody>
      </p:sp>
      <p:sp>
        <p:nvSpPr>
          <p:cNvPr id="9" name="Oval 8">
            <a:extLst>
              <a:ext uri="{FF2B5EF4-FFF2-40B4-BE49-F238E27FC236}">
                <a16:creationId xmlns:a16="http://schemas.microsoft.com/office/drawing/2014/main" id="{E0F65B48-1852-4447-86A1-4924D3C67637}"/>
              </a:ext>
            </a:extLst>
          </p:cNvPr>
          <p:cNvSpPr/>
          <p:nvPr userDrawn="1"/>
        </p:nvSpPr>
        <p:spPr>
          <a:xfrm>
            <a:off x="6645530" y="748309"/>
            <a:ext cx="5361380" cy="536138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pic>
        <p:nvPicPr>
          <p:cNvPr id="2" name="Picture 1">
            <a:extLst>
              <a:ext uri="{FF2B5EF4-FFF2-40B4-BE49-F238E27FC236}">
                <a16:creationId xmlns:a16="http://schemas.microsoft.com/office/drawing/2014/main" id="{A8E68939-4BCD-F3B7-0738-98D6B7626179}"/>
              </a:ext>
            </a:extLst>
          </p:cNvPr>
          <p:cNvPicPr>
            <a:picLocks noChangeAspect="1"/>
          </p:cNvPicPr>
          <p:nvPr userDrawn="1"/>
        </p:nvPicPr>
        <p:blipFill>
          <a:blip r:embed="rId2"/>
          <a:srcRect/>
          <a:stretch/>
        </p:blipFill>
        <p:spPr>
          <a:xfrm>
            <a:off x="6645529" y="633687"/>
            <a:ext cx="5361380" cy="5297045"/>
          </a:xfrm>
          <a:prstGeom prst="rect">
            <a:avLst/>
          </a:prstGeom>
        </p:spPr>
      </p:pic>
      <p:sp>
        <p:nvSpPr>
          <p:cNvPr id="4" name="Isosceles Triangle 9">
            <a:extLst>
              <a:ext uri="{FF2B5EF4-FFF2-40B4-BE49-F238E27FC236}">
                <a16:creationId xmlns:a16="http://schemas.microsoft.com/office/drawing/2014/main" id="{674136AC-6495-8D74-7B55-10142E9AAC69}"/>
              </a:ext>
            </a:extLst>
          </p:cNvPr>
          <p:cNvSpPr/>
          <p:nvPr userDrawn="1"/>
        </p:nvSpPr>
        <p:spPr>
          <a:xfrm>
            <a:off x="0" y="5793470"/>
            <a:ext cx="3377045" cy="1064530"/>
          </a:xfrm>
          <a:prstGeom prst="triangle">
            <a:avLst>
              <a:gd name="adj" fmla="val 0"/>
            </a:avLst>
          </a:prstGeom>
          <a:solidFill>
            <a:srgbClr val="1C1B4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3" dirty="0"/>
          </a:p>
        </p:txBody>
      </p:sp>
    </p:spTree>
    <p:extLst>
      <p:ext uri="{BB962C8B-B14F-4D97-AF65-F5344CB8AC3E}">
        <p14:creationId xmlns:p14="http://schemas.microsoft.com/office/powerpoint/2010/main" val="4285751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9"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62406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p:cNvSpPr>
            <a:spLocks noGrp="1"/>
          </p:cNvSpPr>
          <p:nvPr>
            <p:ph type="ftr" sz="quarter" idx="10"/>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11" name="Slide Number Placeholder 4"/>
          <p:cNvSpPr>
            <a:spLocks noGrp="1"/>
          </p:cNvSpPr>
          <p:nvPr>
            <p:ph type="sldNum" sz="quarter" idx="11"/>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043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7"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47517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6"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138449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9"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980868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12"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9782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4.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3.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p:cNvSpPr>
            <a:spLocks noGrp="1"/>
          </p:cNvSpPr>
          <p:nvPr>
            <p:ph type="ftr" sz="quarter" idx="3"/>
          </p:nvPr>
        </p:nvSpPr>
        <p:spPr>
          <a:xfrm>
            <a:off x="508000" y="6492876"/>
            <a:ext cx="41148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r>
              <a:rPr lang="en-US" dirty="0"/>
              <a:t>www.concrete-pipe.org</a:t>
            </a:r>
          </a:p>
        </p:txBody>
      </p:sp>
      <p:sp>
        <p:nvSpPr>
          <p:cNvPr id="8" name="Slide Number Placeholder 4"/>
          <p:cNvSpPr>
            <a:spLocks noGrp="1"/>
          </p:cNvSpPr>
          <p:nvPr>
            <p:ph type="sldNum" sz="quarter" idx="4"/>
          </p:nvPr>
        </p:nvSpPr>
        <p:spPr>
          <a:xfrm>
            <a:off x="0" y="6492876"/>
            <a:ext cx="508000" cy="365125"/>
          </a:xfrm>
          <a:prstGeom prst="rect">
            <a:avLst/>
          </a:prstGeom>
        </p:spPr>
        <p:txBody>
          <a:bodyPr/>
          <a:lstStyle>
            <a:lvl1pPr>
              <a:defRPr sz="1000" b="0" i="0">
                <a:latin typeface="Futura Condensed Medium" charset="0"/>
                <a:ea typeface="Futura Condensed Medium" charset="0"/>
                <a:cs typeface="Futura Condensed Medium" charset="0"/>
              </a:defRPr>
            </a:lvl1pPr>
          </a:lstStyle>
          <a:p>
            <a:fld id="{5BB8F4AC-74EA-D34F-8E84-741626411909}" type="slidenum">
              <a:rPr lang="en-US" smtClean="0"/>
              <a:pPr/>
              <a:t>‹#›</a:t>
            </a:fld>
            <a:endParaRPr lang="en-US" dirty="0"/>
          </a:p>
        </p:txBody>
      </p:sp>
    </p:spTree>
    <p:extLst>
      <p:ext uri="{BB962C8B-B14F-4D97-AF65-F5344CB8AC3E}">
        <p14:creationId xmlns:p14="http://schemas.microsoft.com/office/powerpoint/2010/main" val="1228247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6F831-9AC3-024C-529A-34818174700B}"/>
              </a:ext>
            </a:extLst>
          </p:cNvPr>
          <p:cNvPicPr/>
          <p:nvPr userDrawn="1"/>
        </p:nvPicPr>
        <p:blipFill rotWithShape="1">
          <a:blip r:embed="rId22"/>
          <a:srcRect l="40288" t="55151" r="40288" b="5432"/>
          <a:stretch/>
        </p:blipFill>
        <p:spPr bwMode="auto">
          <a:xfrm>
            <a:off x="1406677" y="12809"/>
            <a:ext cx="1371600" cy="1097280"/>
          </a:xfrm>
          <a:prstGeom prst="rect">
            <a:avLst/>
          </a:prstGeom>
          <a:ln w="12700">
            <a:solidFill>
              <a:sysClr val="windowText" lastClr="000000"/>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5A7110A-B7A8-A80C-D5A2-009F83DE505C}"/>
              </a:ext>
            </a:extLst>
          </p:cNvPr>
          <p:cNvSpPr txBox="1"/>
          <p:nvPr userDrawn="1"/>
        </p:nvSpPr>
        <p:spPr>
          <a:xfrm>
            <a:off x="5521477" y="-895"/>
            <a:ext cx="5303520" cy="1097280"/>
          </a:xfrm>
          <a:prstGeom prst="rect">
            <a:avLst/>
          </a:prstGeom>
          <a:gradFill flip="none" rotWithShape="1">
            <a:gsLst>
              <a:gs pos="0">
                <a:srgbClr val="5AA2AE"/>
              </a:gs>
              <a:gs pos="61000">
                <a:srgbClr val="4A66AC">
                  <a:shade val="67500"/>
                  <a:satMod val="115000"/>
                </a:srgbClr>
              </a:gs>
              <a:gs pos="100000">
                <a:srgbClr val="4A66AC">
                  <a:shade val="100000"/>
                  <a:satMod val="115000"/>
                </a:srgbClr>
              </a:gs>
            </a:gsLst>
            <a:lin ang="2700000" scaled="1"/>
            <a:tileRect/>
          </a:gradFill>
          <a:ln w="12700">
            <a:noFill/>
          </a:ln>
        </p:spPr>
        <p:txBody>
          <a:bodyPr wrap="square"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w="22225">
                  <a:solidFill>
                    <a:srgbClr val="629DD1"/>
                  </a:solidFill>
                  <a:prstDash val="solid"/>
                </a:ln>
                <a:solidFill>
                  <a:prstClr val="black"/>
                </a:solidFill>
                <a:effectLst/>
                <a:uLnTx/>
                <a:uFillTx/>
                <a:latin typeface="Stencil" panose="040409050D0802020404" pitchFamily="82" charset="0"/>
              </a:rPr>
              <a:t>QUALITY SCHOOL</a:t>
            </a:r>
          </a:p>
        </p:txBody>
      </p:sp>
      <p:pic>
        <p:nvPicPr>
          <p:cNvPr id="5" name="Picture 4">
            <a:extLst>
              <a:ext uri="{FF2B5EF4-FFF2-40B4-BE49-F238E27FC236}">
                <a16:creationId xmlns:a16="http://schemas.microsoft.com/office/drawing/2014/main" id="{D70328B1-6BF3-E8CB-6499-E7EB96FD9BF7}"/>
              </a:ext>
            </a:extLst>
          </p:cNvPr>
          <p:cNvPicPr/>
          <p:nvPr userDrawn="1"/>
        </p:nvPicPr>
        <p:blipFill rotWithShape="1">
          <a:blip r:embed="rId23"/>
          <a:srcRect l="17693" t="54731" r="63076" b="5586"/>
          <a:stretch/>
        </p:blipFill>
        <p:spPr bwMode="auto">
          <a:xfrm>
            <a:off x="15055" y="12545"/>
            <a:ext cx="1373732" cy="1097280"/>
          </a:xfrm>
          <a:prstGeom prst="rect">
            <a:avLst/>
          </a:prstGeom>
          <a:ln w="12700">
            <a:solidFill>
              <a:sysClr val="windowText" lastClr="000000"/>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8DCADA5-461F-6DD8-43BC-08C8467E6013}"/>
              </a:ext>
            </a:extLst>
          </p:cNvPr>
          <p:cNvPicPr/>
          <p:nvPr userDrawn="1"/>
        </p:nvPicPr>
        <p:blipFill rotWithShape="1">
          <a:blip r:embed="rId23"/>
          <a:srcRect l="40309" t="54731" r="40461" b="5586"/>
          <a:stretch/>
        </p:blipFill>
        <p:spPr bwMode="auto">
          <a:xfrm>
            <a:off x="4157053" y="12545"/>
            <a:ext cx="1371600" cy="1097280"/>
          </a:xfrm>
          <a:prstGeom prst="rect">
            <a:avLst/>
          </a:prstGeom>
          <a:ln w="12700">
            <a:solidFill>
              <a:sysClr val="windowText" lastClr="000000"/>
            </a:solid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2EDE948-C4B8-C96A-BFAF-D16D9CA98C7D}"/>
              </a:ext>
            </a:extLst>
          </p:cNvPr>
          <p:cNvPicPr/>
          <p:nvPr userDrawn="1"/>
        </p:nvPicPr>
        <p:blipFill rotWithShape="1">
          <a:blip r:embed="rId23"/>
          <a:srcRect l="63076" t="54731" r="17692" b="5586"/>
          <a:stretch/>
        </p:blipFill>
        <p:spPr bwMode="auto">
          <a:xfrm>
            <a:off x="2778277" y="12809"/>
            <a:ext cx="1371600" cy="1097280"/>
          </a:xfrm>
          <a:prstGeom prst="rect">
            <a:avLst/>
          </a:prstGeom>
          <a:ln w="12700">
            <a:solidFill>
              <a:sysClr val="windowText" lastClr="000000"/>
            </a:solid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3D8BAEB9-1D15-DA9E-B32B-76ABFD0AD0B0}"/>
              </a:ext>
            </a:extLst>
          </p:cNvPr>
          <p:cNvSpPr/>
          <p:nvPr userDrawn="1"/>
        </p:nvSpPr>
        <p:spPr>
          <a:xfrm>
            <a:off x="1" y="1099373"/>
            <a:ext cx="12192000" cy="45719"/>
          </a:xfrm>
          <a:prstGeom prst="rect">
            <a:avLst/>
          </a:prstGeom>
          <a:solidFill>
            <a:srgbClr val="CD6F2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DBA52E95-A824-9470-C04C-E18A4BD0DC94}"/>
              </a:ext>
            </a:extLst>
          </p:cNvPr>
          <p:cNvPicPr>
            <a:picLocks noChangeAspect="1"/>
          </p:cNvPicPr>
          <p:nvPr userDrawn="1"/>
        </p:nvPicPr>
        <p:blipFill>
          <a:blip r:embed="rId24"/>
          <a:srcRect/>
          <a:stretch/>
        </p:blipFill>
        <p:spPr>
          <a:xfrm>
            <a:off x="10982417" y="13052"/>
            <a:ext cx="1071439" cy="1058582"/>
          </a:xfrm>
          <a:prstGeom prst="rect">
            <a:avLst/>
          </a:prstGeom>
        </p:spPr>
      </p:pic>
      <p:sp>
        <p:nvSpPr>
          <p:cNvPr id="10" name="Isosceles Triangle 9">
            <a:extLst>
              <a:ext uri="{FF2B5EF4-FFF2-40B4-BE49-F238E27FC236}">
                <a16:creationId xmlns:a16="http://schemas.microsoft.com/office/drawing/2014/main" id="{AB8EA6A5-F927-068A-1535-1F7C5928BCB9}"/>
              </a:ext>
            </a:extLst>
          </p:cNvPr>
          <p:cNvSpPr/>
          <p:nvPr userDrawn="1"/>
        </p:nvSpPr>
        <p:spPr>
          <a:xfrm>
            <a:off x="0" y="5793470"/>
            <a:ext cx="3377045" cy="1064530"/>
          </a:xfrm>
          <a:prstGeom prst="triangle">
            <a:avLst>
              <a:gd name="adj" fmla="val 0"/>
            </a:avLst>
          </a:prstGeom>
          <a:solidFill>
            <a:schemeClr val="tx2">
              <a:lumMod val="90000"/>
              <a:lumOff val="10000"/>
              <a:alpha val="89804"/>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pic>
        <p:nvPicPr>
          <p:cNvPr id="11" name="Picture 10" descr="Icon&#10;&#10;Description automatically generated">
            <a:extLst>
              <a:ext uri="{FF2B5EF4-FFF2-40B4-BE49-F238E27FC236}">
                <a16:creationId xmlns:a16="http://schemas.microsoft.com/office/drawing/2014/main" id="{CE694AE3-2EC3-C8CA-B326-4A5D1613557E}"/>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11967" y="6092890"/>
            <a:ext cx="661861" cy="629282"/>
          </a:xfrm>
          <a:prstGeom prst="rect">
            <a:avLst/>
          </a:prstGeom>
        </p:spPr>
      </p:pic>
      <p:sp>
        <p:nvSpPr>
          <p:cNvPr id="3" name="TextBox 20">
            <a:extLst>
              <a:ext uri="{FF2B5EF4-FFF2-40B4-BE49-F238E27FC236}">
                <a16:creationId xmlns:a16="http://schemas.microsoft.com/office/drawing/2014/main" id="{BC5FB6BE-F76A-DBB7-D20E-E58EC0914E35}"/>
              </a:ext>
            </a:extLst>
          </p:cNvPr>
          <p:cNvSpPr txBox="1">
            <a:spLocks noChangeArrowheads="1"/>
          </p:cNvSpPr>
          <p:nvPr userDrawn="1"/>
        </p:nvSpPr>
        <p:spPr bwMode="auto">
          <a:xfrm>
            <a:off x="9596438" y="6473825"/>
            <a:ext cx="2595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en-US" sz="1800" dirty="0">
                <a:solidFill>
                  <a:schemeClr val="tx2">
                    <a:lumMod val="90000"/>
                    <a:lumOff val="10000"/>
                  </a:schemeClr>
                </a:solidFill>
              </a:rPr>
              <a:t>CONCRETEPIPE.ORG</a:t>
            </a:r>
          </a:p>
        </p:txBody>
      </p:sp>
    </p:spTree>
    <p:extLst>
      <p:ext uri="{BB962C8B-B14F-4D97-AF65-F5344CB8AC3E}">
        <p14:creationId xmlns:p14="http://schemas.microsoft.com/office/powerpoint/2010/main" val="298091740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hyperlink" Target="http://www.concrete-pip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28.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32.JP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E258378-9FBF-754B-A799-A5CDDEAB8D66}"/>
              </a:ext>
            </a:extLst>
          </p:cNvPr>
          <p:cNvSpPr>
            <a:spLocks noGrp="1" noChangeArrowheads="1"/>
          </p:cNvSpPr>
          <p:nvPr>
            <p:ph type="ctrTitle"/>
          </p:nvPr>
        </p:nvSpPr>
        <p:spPr>
          <a:xfrm>
            <a:off x="396751" y="459957"/>
            <a:ext cx="5005568" cy="1539764"/>
          </a:xfrm>
        </p:spPr>
        <p:txBody>
          <a:bodyPr anchor="t">
            <a:normAutofit fontScale="90000"/>
          </a:bodyPr>
          <a:lstStyle/>
          <a:p>
            <a:r>
              <a:rPr lang="de-CH" altLang="en-US" dirty="0">
                <a:latin typeface="Arial" panose="020B0604020202020204" pitchFamily="34" charset="0"/>
                <a:cs typeface="Arial" panose="020B0604020202020204" pitchFamily="34" charset="0"/>
              </a:rPr>
              <a:t>ACPA QCAST PLANT</a:t>
            </a:r>
            <a:br>
              <a:rPr lang="de-CH" altLang="en-US" dirty="0">
                <a:latin typeface="Arial" panose="020B0604020202020204" pitchFamily="34" charset="0"/>
                <a:cs typeface="Arial" panose="020B0604020202020204" pitchFamily="34" charset="0"/>
              </a:rPr>
            </a:br>
            <a:r>
              <a:rPr lang="de-CH" altLang="en-US" dirty="0">
                <a:latin typeface="Arial" panose="020B0604020202020204" pitchFamily="34" charset="0"/>
                <a:cs typeface="Arial" panose="020B0604020202020204" pitchFamily="34" charset="0"/>
              </a:rPr>
              <a:t>CERTIFICATION</a:t>
            </a:r>
            <a:br>
              <a:rPr lang="de-CH" altLang="en-US" dirty="0">
                <a:latin typeface="Arial" panose="020B0604020202020204" pitchFamily="34" charset="0"/>
                <a:cs typeface="Arial" panose="020B0604020202020204" pitchFamily="34" charset="0"/>
              </a:rPr>
            </a:br>
            <a:br>
              <a:rPr lang="de-CH" altLang="en-US" dirty="0">
                <a:latin typeface="Arial" panose="020B0604020202020204" pitchFamily="34" charset="0"/>
                <a:cs typeface="Arial" panose="020B0604020202020204" pitchFamily="34" charset="0"/>
              </a:rPr>
            </a:br>
            <a:r>
              <a:rPr kumimoji="0" lang="en-US" sz="3600" b="0" i="0" u="none" strike="noStrike" kern="0" cap="none" spc="0" normalizeH="0" baseline="0" noProof="0" dirty="0">
                <a:ln>
                  <a:noFill/>
                </a:ln>
                <a:solidFill>
                  <a:prstClr val="black"/>
                </a:solidFill>
                <a:effectLst/>
                <a:highlight>
                  <a:srgbClr val="FFFF00"/>
                </a:highlight>
                <a:uLnTx/>
                <a:uFillTx/>
                <a:latin typeface="Calibri" panose="020F0502020204030204"/>
                <a:ea typeface="+mn-ea"/>
                <a:cs typeface="+mn-cs"/>
              </a:rPr>
              <a:t>MADE EASY</a:t>
            </a:r>
            <a:endParaRPr lang="de-CH" altLang="en-US" dirty="0">
              <a:highlight>
                <a:srgbClr val="FFFF00"/>
              </a:highlight>
              <a:latin typeface="Arial" panose="020B0604020202020204" pitchFamily="34" charset="0"/>
              <a:cs typeface="Arial" panose="020B0604020202020204" pitchFamily="34" charset="0"/>
            </a:endParaRPr>
          </a:p>
        </p:txBody>
      </p:sp>
      <p:sp>
        <p:nvSpPr>
          <p:cNvPr id="2" name="Subtitle 1">
            <a:extLst>
              <a:ext uri="{FF2B5EF4-FFF2-40B4-BE49-F238E27FC236}">
                <a16:creationId xmlns:a16="http://schemas.microsoft.com/office/drawing/2014/main" id="{27243129-5B8D-7ACE-FBCB-664A3C5DDDE7}"/>
              </a:ext>
            </a:extLst>
          </p:cNvPr>
          <p:cNvSpPr>
            <a:spLocks noGrp="1"/>
          </p:cNvSpPr>
          <p:nvPr>
            <p:ph type="subTitle" idx="1"/>
          </p:nvPr>
        </p:nvSpPr>
        <p:spPr>
          <a:xfrm>
            <a:off x="396751" y="2502839"/>
            <a:ext cx="4141031" cy="613027"/>
          </a:xfrm>
        </p:spPr>
        <p:txBody>
          <a:bodyPr/>
          <a:lstStyle/>
          <a:p>
            <a:endParaRPr lang="en-US" dirty="0"/>
          </a:p>
        </p:txBody>
      </p:sp>
      <p:sp>
        <p:nvSpPr>
          <p:cNvPr id="14339" name="Text Box 4">
            <a:extLst>
              <a:ext uri="{FF2B5EF4-FFF2-40B4-BE49-F238E27FC236}">
                <a16:creationId xmlns:a16="http://schemas.microsoft.com/office/drawing/2014/main" id="{4F9B28CF-F096-CD47-8434-ED9DEF8874B2}"/>
              </a:ext>
            </a:extLst>
          </p:cNvPr>
          <p:cNvSpPr txBox="1">
            <a:spLocks noChangeArrowheads="1"/>
          </p:cNvSpPr>
          <p:nvPr/>
        </p:nvSpPr>
        <p:spPr bwMode="auto">
          <a:xfrm>
            <a:off x="6455570" y="3115866"/>
            <a:ext cx="136383" cy="3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7500" tIns="35100" rIns="67500" bIns="35100">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endParaRPr lang="en-US" altLang="en-US" sz="1800" dirty="0"/>
          </a:p>
        </p:txBody>
      </p:sp>
    </p:spTree>
    <p:extLst>
      <p:ext uri="{BB962C8B-B14F-4D97-AF65-F5344CB8AC3E}">
        <p14:creationId xmlns:p14="http://schemas.microsoft.com/office/powerpoint/2010/main" val="303310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D89B0EE-4CC0-E84A-9EF8-7E0D0E69BDEE}"/>
              </a:ext>
            </a:extLst>
          </p:cNvPr>
          <p:cNvSpPr>
            <a:spLocks noGrp="1" noChangeArrowheads="1"/>
          </p:cNvSpPr>
          <p:nvPr>
            <p:ph type="title"/>
          </p:nvPr>
        </p:nvSpPr>
        <p:spPr>
          <a:xfrm>
            <a:off x="838202" y="1371600"/>
            <a:ext cx="10206519" cy="662781"/>
          </a:xfrm>
        </p:spPr>
        <p:txBody>
          <a:bodyPr>
            <a:normAutofit/>
          </a:bodyPr>
          <a:lstStyle/>
          <a:p>
            <a:r>
              <a:rPr lang="en-US" altLang="en-US" dirty="0"/>
              <a:t>ACPA QCAST MANUAL</a:t>
            </a:r>
          </a:p>
        </p:txBody>
      </p:sp>
      <p:sp>
        <p:nvSpPr>
          <p:cNvPr id="23555" name="Rectangle 3">
            <a:extLst>
              <a:ext uri="{FF2B5EF4-FFF2-40B4-BE49-F238E27FC236}">
                <a16:creationId xmlns:a16="http://schemas.microsoft.com/office/drawing/2014/main" id="{586A53E5-134A-F84B-A8B8-DF38699E10C5}"/>
              </a:ext>
            </a:extLst>
          </p:cNvPr>
          <p:cNvSpPr>
            <a:spLocks noGrp="1" noChangeArrowheads="1"/>
          </p:cNvSpPr>
          <p:nvPr>
            <p:ph sz="half" idx="10"/>
          </p:nvPr>
        </p:nvSpPr>
        <p:spPr>
          <a:xfrm>
            <a:off x="1830513" y="1828800"/>
            <a:ext cx="10515599" cy="4351338"/>
          </a:xfrm>
          <a:noFill/>
        </p:spPr>
        <p:txBody>
          <a:bodyPr>
            <a:normAutofit fontScale="92500" lnSpcReduction="20000"/>
          </a:bodyPr>
          <a:lstStyle/>
          <a:p>
            <a:pPr algn="l"/>
            <a:r>
              <a:rPr lang="en-US" altLang="en-US" sz="2000" b="1" dirty="0"/>
              <a:t>Certification Bylaws</a:t>
            </a:r>
          </a:p>
          <a:p>
            <a:pPr algn="l"/>
            <a:r>
              <a:rPr lang="en-US" altLang="en-US" sz="2000" b="1" dirty="0"/>
              <a:t>Section I – Common Program Requirements</a:t>
            </a:r>
          </a:p>
          <a:p>
            <a:pPr algn="l"/>
            <a:r>
              <a:rPr lang="en-US" altLang="en-US" sz="2000" b="1" dirty="0"/>
              <a:t>Section II – Concrete Pipe Requirements</a:t>
            </a:r>
          </a:p>
          <a:p>
            <a:pPr algn="l"/>
            <a:r>
              <a:rPr lang="en-US" altLang="en-US" sz="2000" b="1" dirty="0"/>
              <a:t>Section III – Manhole Requirements</a:t>
            </a:r>
          </a:p>
          <a:p>
            <a:pPr algn="l"/>
            <a:r>
              <a:rPr lang="en-US" altLang="en-US" sz="2000" b="1" dirty="0"/>
              <a:t>Section IV – Engineered Precast Requirements</a:t>
            </a:r>
          </a:p>
          <a:p>
            <a:pPr algn="l"/>
            <a:r>
              <a:rPr lang="en-US" altLang="en-US" sz="2000" b="1" dirty="0"/>
              <a:t>Section V – Box Culvert and Three-sided Structures Requirements</a:t>
            </a:r>
          </a:p>
          <a:p>
            <a:pPr algn="l"/>
            <a:r>
              <a:rPr lang="en-US" altLang="en-US" sz="2000" b="1" dirty="0"/>
              <a:t>	Appendix A: Procedures and Sample forms</a:t>
            </a:r>
          </a:p>
          <a:p>
            <a:pPr algn="l"/>
            <a:r>
              <a:rPr lang="en-US" altLang="en-US" sz="2000" b="1" dirty="0"/>
              <a:t>	Appendix B: Audit Expectations</a:t>
            </a:r>
          </a:p>
          <a:p>
            <a:pPr algn="l"/>
            <a:r>
              <a:rPr lang="en-US" altLang="en-US" sz="2000" b="1" dirty="0"/>
              <a:t>*Visit ACPA website QCast Tools</a:t>
            </a:r>
          </a:p>
          <a:p>
            <a:pPr algn="l"/>
            <a:endParaRPr lang="en-US" altLang="en-US" sz="2000" b="1" dirty="0"/>
          </a:p>
          <a:p>
            <a:pPr algn="l"/>
            <a:endParaRPr lang="en-US" altLang="en-US" sz="2000" b="1" dirty="0"/>
          </a:p>
          <a:p>
            <a:pPr algn="l"/>
            <a:endParaRPr lang="en-US" altLang="en-US" sz="2000" b="1" dirty="0"/>
          </a:p>
          <a:p>
            <a:pPr algn="l"/>
            <a:endParaRPr lang="en-US" altLang="en-US" sz="1800" dirty="0"/>
          </a:p>
          <a:p>
            <a:pPr algn="l"/>
            <a:endParaRPr lang="en-US" altLang="en-US" dirty="0"/>
          </a:p>
          <a:p>
            <a:pPr algn="l"/>
            <a:endParaRPr lang="en-US" altLang="en-US" dirty="0"/>
          </a:p>
        </p:txBody>
      </p:sp>
    </p:spTree>
    <p:extLst>
      <p:ext uri="{BB962C8B-B14F-4D97-AF65-F5344CB8AC3E}">
        <p14:creationId xmlns:p14="http://schemas.microsoft.com/office/powerpoint/2010/main" val="345597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F865B1D-01D3-1648-BF31-B3CB9DB98146}"/>
              </a:ext>
            </a:extLst>
          </p:cNvPr>
          <p:cNvSpPr>
            <a:spLocks noGrp="1" noChangeArrowheads="1"/>
          </p:cNvSpPr>
          <p:nvPr>
            <p:ph type="title"/>
          </p:nvPr>
        </p:nvSpPr>
        <p:spPr>
          <a:xfrm>
            <a:off x="494127" y="1281065"/>
            <a:ext cx="10206519" cy="662781"/>
          </a:xfrm>
        </p:spPr>
        <p:txBody>
          <a:bodyPr>
            <a:normAutofit/>
          </a:bodyPr>
          <a:lstStyle/>
          <a:p>
            <a:r>
              <a:rPr lang="en-US" altLang="en-US" dirty="0"/>
              <a:t>ACPA QCast Manual Technical Subsections</a:t>
            </a:r>
          </a:p>
        </p:txBody>
      </p:sp>
      <p:sp>
        <p:nvSpPr>
          <p:cNvPr id="25603" name="Rectangle 3">
            <a:extLst>
              <a:ext uri="{FF2B5EF4-FFF2-40B4-BE49-F238E27FC236}">
                <a16:creationId xmlns:a16="http://schemas.microsoft.com/office/drawing/2014/main" id="{0E9CB527-F39B-4243-9421-2ED5F466E9B3}"/>
              </a:ext>
            </a:extLst>
          </p:cNvPr>
          <p:cNvSpPr>
            <a:spLocks noGrp="1" noChangeArrowheads="1"/>
          </p:cNvSpPr>
          <p:nvPr>
            <p:ph sz="half" idx="10"/>
          </p:nvPr>
        </p:nvSpPr>
        <p:spPr>
          <a:xfrm>
            <a:off x="838202" y="1828800"/>
            <a:ext cx="9518371" cy="4351338"/>
          </a:xfrm>
          <a:noFill/>
        </p:spPr>
        <p:txBody>
          <a:bodyPr numCol="2">
            <a:noAutofit/>
          </a:bodyPr>
          <a:lstStyle/>
          <a:p>
            <a:pPr algn="l"/>
            <a:r>
              <a:rPr lang="en-US" altLang="en-US" sz="1600" b="1" dirty="0"/>
              <a:t>1.0  Quality Control Documents</a:t>
            </a:r>
          </a:p>
          <a:p>
            <a:pPr algn="l"/>
            <a:r>
              <a:rPr lang="en-US" altLang="en-US" sz="1600" b="1" dirty="0"/>
              <a:t>2.0  Raw Materials</a:t>
            </a:r>
          </a:p>
          <a:p>
            <a:pPr algn="l"/>
            <a:r>
              <a:rPr lang="en-US" altLang="en-US" sz="1600" b="1" dirty="0"/>
              <a:t>	</a:t>
            </a:r>
            <a:r>
              <a:rPr lang="en-US" altLang="en-US" sz="1600" b="1" dirty="0">
                <a:solidFill>
                  <a:srgbClr val="0070C0"/>
                </a:solidFill>
              </a:rPr>
              <a:t>2.1 Drawn wire</a:t>
            </a:r>
          </a:p>
          <a:p>
            <a:pPr algn="l"/>
            <a:r>
              <a:rPr lang="en-US" altLang="en-US" sz="1600" b="1" dirty="0"/>
              <a:t>3.0  Calibration</a:t>
            </a:r>
          </a:p>
          <a:p>
            <a:pPr algn="l"/>
            <a:r>
              <a:rPr lang="en-US" altLang="en-US" sz="1600" b="1" dirty="0"/>
              <a:t>4.0   Mix Designs</a:t>
            </a:r>
          </a:p>
          <a:p>
            <a:pPr algn="l"/>
            <a:r>
              <a:rPr lang="en-US" altLang="en-US" sz="1600" b="1" dirty="0"/>
              <a:t>5.0  Joint Design Drawings and Testing</a:t>
            </a:r>
          </a:p>
          <a:p>
            <a:pPr algn="l"/>
            <a:r>
              <a:rPr lang="en-US" altLang="en-US" sz="1600" b="1" dirty="0"/>
              <a:t>6.0  Forms and Joint Forming Equipment</a:t>
            </a:r>
          </a:p>
          <a:p>
            <a:pPr algn="l"/>
            <a:r>
              <a:rPr lang="en-US" altLang="en-US" sz="1600" b="1" dirty="0"/>
              <a:t>7.0 Reinforcing</a:t>
            </a:r>
          </a:p>
          <a:p>
            <a:pPr algn="l"/>
            <a:endParaRPr lang="en-US" altLang="en-US" sz="1600" b="1" dirty="0">
              <a:solidFill>
                <a:srgbClr val="E7E6E6">
                  <a:lumMod val="10000"/>
                </a:srgbClr>
              </a:solidFill>
            </a:endParaRPr>
          </a:p>
          <a:p>
            <a:pPr algn="l"/>
            <a:endParaRPr lang="en-US" altLang="en-US" sz="1600" b="1" dirty="0">
              <a:solidFill>
                <a:srgbClr val="E7E6E6">
                  <a:lumMod val="10000"/>
                </a:srgbClr>
              </a:solidFill>
            </a:endParaRPr>
          </a:p>
          <a:p>
            <a:pPr algn="l"/>
            <a:endParaRPr lang="en-US" altLang="en-US" sz="1600" b="1" dirty="0">
              <a:solidFill>
                <a:srgbClr val="E7E6E6">
                  <a:lumMod val="10000"/>
                </a:srgbClr>
              </a:solidFill>
            </a:endParaRPr>
          </a:p>
          <a:p>
            <a:pPr algn="l"/>
            <a:endParaRPr lang="en-US" altLang="en-US" sz="1600" b="1" dirty="0">
              <a:solidFill>
                <a:srgbClr val="E7E6E6">
                  <a:lumMod val="10000"/>
                </a:srgbClr>
              </a:solidFill>
            </a:endParaRPr>
          </a:p>
          <a:p>
            <a:pPr algn="l"/>
            <a:r>
              <a:rPr lang="en-US" altLang="en-US" sz="1600" b="1" dirty="0">
                <a:solidFill>
                  <a:srgbClr val="E7E6E6">
                    <a:lumMod val="10000"/>
                  </a:srgbClr>
                </a:solidFill>
              </a:rPr>
              <a:t>8.0  Pre-Pour Inspection</a:t>
            </a:r>
          </a:p>
          <a:p>
            <a:pPr lvl="0">
              <a:defRPr/>
            </a:pPr>
            <a:r>
              <a:rPr lang="en-US" altLang="en-US" sz="1600" b="1" dirty="0">
                <a:solidFill>
                  <a:srgbClr val="E7E6E6">
                    <a:lumMod val="10000"/>
                  </a:srgbClr>
                </a:solidFill>
              </a:rPr>
              <a:t>9.0  Concrete Testing</a:t>
            </a:r>
          </a:p>
          <a:p>
            <a:pPr lvl="0">
              <a:defRPr/>
            </a:pPr>
            <a:r>
              <a:rPr lang="en-US" altLang="en-US" sz="1600" b="1" dirty="0">
                <a:solidFill>
                  <a:srgbClr val="E7E6E6">
                    <a:lumMod val="10000"/>
                  </a:srgbClr>
                </a:solidFill>
              </a:rPr>
              <a:t>10.0 Curing</a:t>
            </a:r>
          </a:p>
          <a:p>
            <a:pPr lvl="0">
              <a:defRPr/>
            </a:pPr>
            <a:r>
              <a:rPr lang="en-US" altLang="en-US" sz="1600" b="1" dirty="0">
                <a:solidFill>
                  <a:srgbClr val="E7E6E6">
                    <a:lumMod val="10000"/>
                  </a:srgbClr>
                </a:solidFill>
              </a:rPr>
              <a:t>11.0 Post-Pour Inspection and Repairs</a:t>
            </a:r>
          </a:p>
          <a:p>
            <a:pPr lvl="0">
              <a:defRPr/>
            </a:pPr>
            <a:r>
              <a:rPr lang="en-US" altLang="en-US" sz="1600" b="1" dirty="0">
                <a:solidFill>
                  <a:srgbClr val="E7E6E6">
                    <a:lumMod val="10000"/>
                  </a:srgbClr>
                </a:solidFill>
              </a:rPr>
              <a:t>12.0 Product Marking</a:t>
            </a:r>
          </a:p>
          <a:p>
            <a:pPr lvl="0">
              <a:defRPr/>
            </a:pPr>
            <a:r>
              <a:rPr lang="en-US" altLang="en-US" sz="1600" b="1" dirty="0">
                <a:solidFill>
                  <a:srgbClr val="E7E6E6">
                    <a:lumMod val="10000"/>
                  </a:srgbClr>
                </a:solidFill>
              </a:rPr>
              <a:t>13.0 Product Testing </a:t>
            </a:r>
          </a:p>
          <a:p>
            <a:pPr lvl="0">
              <a:defRPr/>
            </a:pPr>
            <a:r>
              <a:rPr lang="en-US" altLang="en-US" sz="1600" b="1" dirty="0">
                <a:solidFill>
                  <a:srgbClr val="E7E6E6">
                    <a:lumMod val="10000"/>
                  </a:srgbClr>
                </a:solidFill>
              </a:rPr>
              <a:t>14.0 Storage, Handling, Shipping and Final Inspection</a:t>
            </a:r>
          </a:p>
          <a:p>
            <a:pPr algn="l"/>
            <a:endParaRPr lang="en-US" altLang="en-US" sz="800" b="1" dirty="0"/>
          </a:p>
          <a:p>
            <a:pPr algn="l"/>
            <a:endParaRPr lang="en-US" altLang="en-US" sz="800" dirty="0"/>
          </a:p>
          <a:p>
            <a:pPr algn="l"/>
            <a:endParaRPr lang="en-US" altLang="en-US" sz="800" dirty="0"/>
          </a:p>
          <a:p>
            <a:pPr algn="l"/>
            <a:endParaRPr lang="en-US" altLang="en-US" dirty="0"/>
          </a:p>
        </p:txBody>
      </p:sp>
    </p:spTree>
    <p:extLst>
      <p:ext uri="{BB962C8B-B14F-4D97-AF65-F5344CB8AC3E}">
        <p14:creationId xmlns:p14="http://schemas.microsoft.com/office/powerpoint/2010/main" val="75502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id="{D64987B6-5C49-FB47-8865-0DDD09C1B4D3}"/>
              </a:ext>
            </a:extLst>
          </p:cNvPr>
          <p:cNvSpPr>
            <a:spLocks noGrp="1" noChangeArrowheads="1"/>
          </p:cNvSpPr>
          <p:nvPr>
            <p:ph sz="half" idx="10"/>
          </p:nvPr>
        </p:nvSpPr>
        <p:spPr>
          <a:xfrm>
            <a:off x="838200" y="1535837"/>
            <a:ext cx="10515599" cy="4351338"/>
          </a:xfrm>
        </p:spPr>
        <p:txBody>
          <a:bodyPr>
            <a:normAutofit fontScale="85000" lnSpcReduction="10000"/>
          </a:bodyPr>
          <a:lstStyle/>
          <a:p>
            <a:pPr algn="l"/>
            <a:r>
              <a:rPr lang="en-US" altLang="en-US" sz="2800" b="1" dirty="0"/>
              <a:t>All documentation files should contain program information for the </a:t>
            </a:r>
            <a:r>
              <a:rPr lang="en-US" altLang="en-US" sz="2800" b="1" u="sng" dirty="0"/>
              <a:t>previous 3 years</a:t>
            </a:r>
            <a:r>
              <a:rPr lang="en-US" altLang="en-US" sz="2800" b="1" dirty="0"/>
              <a:t> plus </a:t>
            </a:r>
            <a:r>
              <a:rPr lang="en-US" altLang="en-US" sz="2800" b="1" u="sng" dirty="0"/>
              <a:t>year-to-date</a:t>
            </a:r>
            <a:r>
              <a:rPr lang="en-US" altLang="en-US" sz="2800" b="1" dirty="0"/>
              <a:t>.</a:t>
            </a:r>
          </a:p>
          <a:p>
            <a:pPr algn="l"/>
            <a:r>
              <a:rPr lang="en-US" altLang="en-US" sz="2800" b="1" u="sng" dirty="0"/>
              <a:t>For new applicants</a:t>
            </a:r>
            <a:r>
              <a:rPr lang="en-US" altLang="en-US" sz="2800" b="1" dirty="0"/>
              <a:t>, files should contain all documentation generated since you adopted the Certification Program plus any previously accumulated information. </a:t>
            </a:r>
          </a:p>
          <a:p>
            <a:pPr algn="l"/>
            <a:r>
              <a:rPr lang="en-US" altLang="en-US" sz="2800" b="1" dirty="0"/>
              <a:t>	A </a:t>
            </a:r>
            <a:r>
              <a:rPr lang="en-US" altLang="en-US" sz="2800" b="1" u="sng" dirty="0"/>
              <a:t>minimum of two months </a:t>
            </a:r>
            <a:r>
              <a:rPr lang="en-US" altLang="en-US" sz="2800" b="1" dirty="0"/>
              <a:t>of documentation is required. </a:t>
            </a:r>
          </a:p>
          <a:p>
            <a:pPr algn="l"/>
            <a:r>
              <a:rPr lang="en-US" altLang="en-US" sz="2800" b="1" u="sng" dirty="0"/>
              <a:t>Documentation is important as can be legal record that products meet specifications and used to improve quality processes.</a:t>
            </a:r>
          </a:p>
          <a:p>
            <a:pPr algn="l"/>
            <a:endParaRPr lang="en-US" altLang="en-US" sz="1800" b="1" dirty="0"/>
          </a:p>
        </p:txBody>
      </p:sp>
    </p:spTree>
    <p:extLst>
      <p:ext uri="{BB962C8B-B14F-4D97-AF65-F5344CB8AC3E}">
        <p14:creationId xmlns:p14="http://schemas.microsoft.com/office/powerpoint/2010/main" val="77720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025914D0-4077-D542-81D0-B7A91E61DA21}"/>
              </a:ext>
            </a:extLst>
          </p:cNvPr>
          <p:cNvSpPr>
            <a:spLocks noGrp="1" noChangeArrowheads="1"/>
          </p:cNvSpPr>
          <p:nvPr>
            <p:ph type="title"/>
          </p:nvPr>
        </p:nvSpPr>
        <p:spPr>
          <a:xfrm>
            <a:off x="838202" y="1371600"/>
            <a:ext cx="10206519" cy="662781"/>
          </a:xfrm>
        </p:spPr>
        <p:txBody>
          <a:bodyPr>
            <a:normAutofit/>
          </a:bodyPr>
          <a:lstStyle/>
          <a:p>
            <a:r>
              <a:rPr lang="en-US" altLang="en-US" dirty="0"/>
              <a:t>ACPA QCAST MANUAL</a:t>
            </a:r>
          </a:p>
        </p:txBody>
      </p:sp>
      <p:sp>
        <p:nvSpPr>
          <p:cNvPr id="27651" name="Rectangle 3">
            <a:extLst>
              <a:ext uri="{FF2B5EF4-FFF2-40B4-BE49-F238E27FC236}">
                <a16:creationId xmlns:a16="http://schemas.microsoft.com/office/drawing/2014/main" id="{F11DBE86-4294-434F-A4C2-190AA3A2DB05}"/>
              </a:ext>
            </a:extLst>
          </p:cNvPr>
          <p:cNvSpPr>
            <a:spLocks noGrp="1" noChangeArrowheads="1"/>
          </p:cNvSpPr>
          <p:nvPr>
            <p:ph sz="half" idx="10"/>
          </p:nvPr>
        </p:nvSpPr>
        <p:spPr>
          <a:xfrm>
            <a:off x="838202" y="1828800"/>
            <a:ext cx="10515599" cy="4351338"/>
          </a:xfrm>
          <a:noFill/>
        </p:spPr>
        <p:txBody>
          <a:bodyPr>
            <a:normAutofit fontScale="77500" lnSpcReduction="20000"/>
          </a:bodyPr>
          <a:lstStyle/>
          <a:p>
            <a:pPr algn="l"/>
            <a:r>
              <a:rPr lang="en-US" altLang="en-US" sz="2000" b="1" u="sng" dirty="0"/>
              <a:t>SECTION 1 - COMMON PROGRAM REQUIREMENTS</a:t>
            </a:r>
          </a:p>
          <a:p>
            <a:pPr algn="l"/>
            <a:r>
              <a:rPr lang="en-US" altLang="en-US" sz="2400" b="1" dirty="0"/>
              <a:t>1.0    Quality Control Documents</a:t>
            </a:r>
          </a:p>
          <a:p>
            <a:pPr algn="l"/>
            <a:r>
              <a:rPr lang="en-US" altLang="en-US" sz="2400" b="1" dirty="0"/>
              <a:t>2.0    Raw Materials</a:t>
            </a:r>
          </a:p>
          <a:p>
            <a:pPr algn="l"/>
            <a:r>
              <a:rPr lang="en-US" altLang="en-US" sz="2400" b="1" dirty="0"/>
              <a:t>3.0    Calibration</a:t>
            </a:r>
          </a:p>
          <a:p>
            <a:pPr algn="l"/>
            <a:r>
              <a:rPr lang="en-US" altLang="en-US" sz="2400" b="1" dirty="0"/>
              <a:t>4.0    Mix Designs</a:t>
            </a:r>
          </a:p>
          <a:p>
            <a:pPr algn="l"/>
            <a:r>
              <a:rPr lang="en-US" altLang="en-US" sz="2400" b="1" dirty="0"/>
              <a:t>9.0    Concrete Testing</a:t>
            </a:r>
          </a:p>
          <a:p>
            <a:pPr algn="l"/>
            <a:r>
              <a:rPr lang="en-US" altLang="en-US" sz="2400" b="1" dirty="0"/>
              <a:t>10.0  Curing</a:t>
            </a:r>
          </a:p>
          <a:p>
            <a:pPr algn="l"/>
            <a:r>
              <a:rPr lang="en-US" altLang="en-US" sz="2400" b="1" dirty="0"/>
              <a:t>12.0  Product Marking</a:t>
            </a:r>
          </a:p>
          <a:p>
            <a:pPr algn="l"/>
            <a:r>
              <a:rPr lang="en-US" altLang="en-US" sz="2400" b="1" dirty="0"/>
              <a:t>14.0  Storage, Handling, Shipping and Final Inspection</a:t>
            </a:r>
          </a:p>
          <a:p>
            <a:pPr algn="l"/>
            <a:endParaRPr lang="en-US" altLang="en-US" sz="2400" b="1" dirty="0"/>
          </a:p>
          <a:p>
            <a:pPr algn="l"/>
            <a:endParaRPr lang="en-US" altLang="en-US" sz="1800" dirty="0"/>
          </a:p>
          <a:p>
            <a:pPr algn="l"/>
            <a:endParaRPr lang="en-US" altLang="en-US" dirty="0"/>
          </a:p>
          <a:p>
            <a:pPr algn="l"/>
            <a:endParaRPr lang="en-US" altLang="en-US" dirty="0"/>
          </a:p>
        </p:txBody>
      </p:sp>
    </p:spTree>
    <p:extLst>
      <p:ext uri="{BB962C8B-B14F-4D97-AF65-F5344CB8AC3E}">
        <p14:creationId xmlns:p14="http://schemas.microsoft.com/office/powerpoint/2010/main" val="2453928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6" descr="folder open">
            <a:extLst>
              <a:ext uri="{FF2B5EF4-FFF2-40B4-BE49-F238E27FC236}">
                <a16:creationId xmlns:a16="http://schemas.microsoft.com/office/drawing/2014/main" id="{5646627E-5938-1701-E36D-52C25141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027">
            <a:extLst>
              <a:ext uri="{FF2B5EF4-FFF2-40B4-BE49-F238E27FC236}">
                <a16:creationId xmlns:a16="http://schemas.microsoft.com/office/drawing/2014/main" id="{A16633E8-595E-9C41-87B6-6E59044886E6}"/>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1.0 Quality Control Documentation, Specifications, and</a:t>
            </a:r>
            <a:br>
              <a:rPr lang="en-US" sz="2000" b="1" dirty="0">
                <a:solidFill>
                  <a:srgbClr val="000000"/>
                </a:solidFill>
                <a:effectLst>
                  <a:outerShdw blurRad="38100" dist="38100" dir="2700000" algn="tl">
                    <a:srgbClr val="FFFFFF"/>
                  </a:outerShdw>
                </a:effectLst>
              </a:rPr>
            </a:br>
            <a:r>
              <a:rPr lang="en-US" sz="2000" b="1" dirty="0">
                <a:solidFill>
                  <a:srgbClr val="000000"/>
                </a:solidFill>
                <a:effectLst>
                  <a:outerShdw blurRad="38100" dist="38100" dir="2700000" algn="tl">
                    <a:srgbClr val="FFFFFF"/>
                  </a:outerShdw>
                </a:effectLst>
              </a:rPr>
              <a:t>      Information</a:t>
            </a:r>
          </a:p>
        </p:txBody>
      </p:sp>
      <p:sp>
        <p:nvSpPr>
          <p:cNvPr id="32772" name="Text Box 1043">
            <a:extLst>
              <a:ext uri="{FF2B5EF4-FFF2-40B4-BE49-F238E27FC236}">
                <a16:creationId xmlns:a16="http://schemas.microsoft.com/office/drawing/2014/main" id="{49D51A05-64B5-3D4B-B0BB-246771B917F9}"/>
              </a:ext>
            </a:extLst>
          </p:cNvPr>
          <p:cNvSpPr txBox="1">
            <a:spLocks noChangeArrowheads="1"/>
          </p:cNvSpPr>
          <p:nvPr/>
        </p:nvSpPr>
        <p:spPr bwMode="auto">
          <a:xfrm>
            <a:off x="2633472" y="2057400"/>
            <a:ext cx="67818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r>
              <a:rPr lang="en-US" altLang="en-US" sz="1600" dirty="0"/>
              <a:t> Company/Plant Quality Control Manual</a:t>
            </a:r>
          </a:p>
          <a:p>
            <a:pPr>
              <a:buNone/>
            </a:pPr>
            <a:endParaRPr lang="en-US" altLang="en-US" sz="1600" dirty="0"/>
          </a:p>
          <a:p>
            <a:r>
              <a:rPr lang="en-US" altLang="en-US" sz="1600" dirty="0"/>
              <a:t>Current ACPA Qcast Plant Certification Manual</a:t>
            </a:r>
          </a:p>
          <a:p>
            <a:pPr>
              <a:buNone/>
            </a:pPr>
            <a:endParaRPr lang="en-US" altLang="en-US" sz="1600" dirty="0"/>
          </a:p>
          <a:p>
            <a:r>
              <a:rPr lang="en-US" altLang="en-US" sz="1600" dirty="0"/>
              <a:t>Current Applicable ASTM Standards</a:t>
            </a:r>
          </a:p>
          <a:p>
            <a:pPr>
              <a:buNone/>
            </a:pPr>
            <a:endParaRPr lang="en-US" altLang="en-US" sz="1600" dirty="0"/>
          </a:p>
          <a:p>
            <a:r>
              <a:rPr lang="en-US" altLang="en-US" sz="1600" dirty="0"/>
              <a:t>Documentation of Special Project Specifications</a:t>
            </a:r>
          </a:p>
          <a:p>
            <a:pPr>
              <a:buNone/>
            </a:pPr>
            <a:endParaRPr lang="en-US" altLang="en-US" sz="1600" dirty="0"/>
          </a:p>
          <a:p>
            <a:r>
              <a:rPr lang="en-US" altLang="en-US" sz="1600" dirty="0"/>
              <a:t>Management Structure &amp; Quality Control Coordinator</a:t>
            </a:r>
          </a:p>
          <a:p>
            <a:pPr>
              <a:buNone/>
            </a:pPr>
            <a:endParaRPr lang="en-US" altLang="en-US" sz="1600" dirty="0"/>
          </a:p>
          <a:p>
            <a:r>
              <a:rPr lang="en-US" altLang="en-US" sz="1600" dirty="0"/>
              <a:t>Quality Authority/Hold Production Policy</a:t>
            </a:r>
          </a:p>
          <a:p>
            <a:pPr>
              <a:buNone/>
            </a:pPr>
            <a:endParaRPr lang="en-US" altLang="en-US" sz="1600" dirty="0"/>
          </a:p>
          <a:p>
            <a:r>
              <a:rPr lang="en-US" altLang="en-US" sz="1600" dirty="0"/>
              <a:t>QC Personnel Training</a:t>
            </a:r>
          </a:p>
          <a:p>
            <a:pPr>
              <a:buNone/>
            </a:pPr>
            <a:endParaRPr lang="en-US" altLang="en-US" sz="1600" dirty="0"/>
          </a:p>
          <a:p>
            <a:r>
              <a:rPr lang="en-US" altLang="en-US" sz="1600" dirty="0"/>
              <a:t>Quality Audits</a:t>
            </a:r>
          </a:p>
        </p:txBody>
      </p:sp>
    </p:spTree>
    <p:extLst>
      <p:ext uri="{BB962C8B-B14F-4D97-AF65-F5344CB8AC3E}">
        <p14:creationId xmlns:p14="http://schemas.microsoft.com/office/powerpoint/2010/main" val="4211358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7A2B6886-7438-DAC9-885C-56D1B2471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027">
            <a:extLst>
              <a:ext uri="{FF2B5EF4-FFF2-40B4-BE49-F238E27FC236}">
                <a16:creationId xmlns:a16="http://schemas.microsoft.com/office/drawing/2014/main" id="{A16633E8-595E-9C41-87B6-6E59044886E6}"/>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1.1 PLANT QUALITY MANUAL</a:t>
            </a:r>
          </a:p>
        </p:txBody>
      </p:sp>
      <p:sp>
        <p:nvSpPr>
          <p:cNvPr id="32772" name="Text Box 1043">
            <a:extLst>
              <a:ext uri="{FF2B5EF4-FFF2-40B4-BE49-F238E27FC236}">
                <a16:creationId xmlns:a16="http://schemas.microsoft.com/office/drawing/2014/main" id="{49D51A05-64B5-3D4B-B0BB-246771B917F9}"/>
              </a:ext>
            </a:extLst>
          </p:cNvPr>
          <p:cNvSpPr txBox="1">
            <a:spLocks noChangeArrowheads="1"/>
          </p:cNvSpPr>
          <p:nvPr/>
        </p:nvSpPr>
        <p:spPr bwMode="auto">
          <a:xfrm>
            <a:off x="2633472" y="2385629"/>
            <a:ext cx="6781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r>
              <a:rPr lang="en-US" altLang="en-US" sz="1600" dirty="0"/>
              <a:t> A description or reference to standard industry procedures which constitute the plant’s working quality system.</a:t>
            </a:r>
          </a:p>
          <a:p>
            <a:pPr>
              <a:buFontTx/>
              <a:buNone/>
            </a:pPr>
            <a:endParaRPr lang="en-US" altLang="en-US" sz="1600" dirty="0"/>
          </a:p>
          <a:p>
            <a:r>
              <a:rPr lang="en-US" altLang="en-US" sz="1600" dirty="0"/>
              <a:t> All necessary technical information for carrying out the plants quality systems or must make clear where the relevant information is to be found.</a:t>
            </a:r>
          </a:p>
          <a:p>
            <a:endParaRPr lang="en-US" altLang="en-US" sz="1600" dirty="0"/>
          </a:p>
          <a:p>
            <a:r>
              <a:rPr lang="en-US" altLang="en-US" sz="1600" dirty="0"/>
              <a:t> A document control system (version numbers).</a:t>
            </a:r>
          </a:p>
          <a:p>
            <a:endParaRPr lang="en-US" altLang="en-US" sz="1600" dirty="0"/>
          </a:p>
          <a:p>
            <a:r>
              <a:rPr lang="en-US" altLang="en-US" sz="1600" dirty="0"/>
              <a:t>Provide a copy of the plant’s Manual prior to the initial audit. </a:t>
            </a:r>
          </a:p>
        </p:txBody>
      </p:sp>
    </p:spTree>
    <p:extLst>
      <p:ext uri="{BB962C8B-B14F-4D97-AF65-F5344CB8AC3E}">
        <p14:creationId xmlns:p14="http://schemas.microsoft.com/office/powerpoint/2010/main" val="2627212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9FD4E2FB-3DCB-1556-01CB-49BC9F262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027">
            <a:extLst>
              <a:ext uri="{FF2B5EF4-FFF2-40B4-BE49-F238E27FC236}">
                <a16:creationId xmlns:a16="http://schemas.microsoft.com/office/drawing/2014/main" id="{D34A80AE-7892-4A42-9E37-E3C240CA854C}"/>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1.2  ACPA QCAST CERTIFICATION MANUAL</a:t>
            </a:r>
          </a:p>
        </p:txBody>
      </p:sp>
      <p:sp>
        <p:nvSpPr>
          <p:cNvPr id="34820" name="Text Box 1041">
            <a:extLst>
              <a:ext uri="{FF2B5EF4-FFF2-40B4-BE49-F238E27FC236}">
                <a16:creationId xmlns:a16="http://schemas.microsoft.com/office/drawing/2014/main" id="{DB927D8B-1C44-6D41-B6AC-228E3AC61D71}"/>
              </a:ext>
            </a:extLst>
          </p:cNvPr>
          <p:cNvSpPr txBox="1">
            <a:spLocks noChangeArrowheads="1"/>
          </p:cNvSpPr>
          <p:nvPr/>
        </p:nvSpPr>
        <p:spPr bwMode="auto">
          <a:xfrm>
            <a:off x="2578608" y="3429000"/>
            <a:ext cx="416052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20000"/>
              </a:spcBef>
              <a:spcAft>
                <a:spcPct val="0"/>
              </a:spcAft>
              <a:buFontTx/>
              <a:buNone/>
            </a:pPr>
            <a:r>
              <a:rPr lang="en-US" altLang="en-US" sz="1600" dirty="0">
                <a:solidFill>
                  <a:srgbClr val="000000"/>
                </a:solidFill>
              </a:rPr>
              <a:t>American Concrete Pipe Association</a:t>
            </a:r>
          </a:p>
          <a:p>
            <a:pPr>
              <a:lnSpc>
                <a:spcPct val="100000"/>
              </a:lnSpc>
              <a:spcBef>
                <a:spcPct val="20000"/>
              </a:spcBef>
              <a:spcAft>
                <a:spcPct val="0"/>
              </a:spcAft>
              <a:buFontTx/>
              <a:buNone/>
            </a:pPr>
            <a:r>
              <a:rPr lang="en-US" altLang="en-US" sz="1600" dirty="0">
                <a:solidFill>
                  <a:srgbClr val="000000"/>
                </a:solidFill>
              </a:rPr>
              <a:t>Web: </a:t>
            </a:r>
            <a:r>
              <a:rPr lang="en-US" altLang="en-US" sz="1600" dirty="0">
                <a:solidFill>
                  <a:srgbClr val="000000"/>
                </a:solidFill>
                <a:hlinkClick r:id="rId4"/>
              </a:rPr>
              <a:t>www.concrete-pipe.org</a:t>
            </a:r>
            <a:endParaRPr lang="en-US" altLang="en-US" sz="1600" dirty="0">
              <a:solidFill>
                <a:srgbClr val="000000"/>
              </a:solidFill>
            </a:endParaRPr>
          </a:p>
          <a:p>
            <a:pPr>
              <a:lnSpc>
                <a:spcPct val="100000"/>
              </a:lnSpc>
              <a:spcBef>
                <a:spcPct val="20000"/>
              </a:spcBef>
              <a:spcAft>
                <a:spcPct val="0"/>
              </a:spcAft>
              <a:buFontTx/>
              <a:buNone/>
            </a:pPr>
            <a:r>
              <a:rPr lang="en-US" altLang="en-US" sz="1600" dirty="0">
                <a:solidFill>
                  <a:srgbClr val="000000"/>
                </a:solidFill>
              </a:rPr>
              <a:t>Phone:  (972) 506-7216 with questions</a:t>
            </a:r>
          </a:p>
        </p:txBody>
      </p:sp>
      <p:sp>
        <p:nvSpPr>
          <p:cNvPr id="34821" name="Text Box 1043">
            <a:extLst>
              <a:ext uri="{FF2B5EF4-FFF2-40B4-BE49-F238E27FC236}">
                <a16:creationId xmlns:a16="http://schemas.microsoft.com/office/drawing/2014/main" id="{DE698288-E3D4-0D4E-8D71-B3B8FD992087}"/>
              </a:ext>
            </a:extLst>
          </p:cNvPr>
          <p:cNvSpPr txBox="1">
            <a:spLocks noChangeArrowheads="1"/>
          </p:cNvSpPr>
          <p:nvPr/>
        </p:nvSpPr>
        <p:spPr bwMode="auto">
          <a:xfrm>
            <a:off x="2578608" y="2057400"/>
            <a:ext cx="41605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Current version of ACPA Concrete Pipe, Manhole and Precast Products Plant Certification Manual</a:t>
            </a:r>
          </a:p>
        </p:txBody>
      </p:sp>
      <p:graphicFrame>
        <p:nvGraphicFramePr>
          <p:cNvPr id="34822" name="Object 1">
            <a:extLst>
              <a:ext uri="{FF2B5EF4-FFF2-40B4-BE49-F238E27FC236}">
                <a16:creationId xmlns:a16="http://schemas.microsoft.com/office/drawing/2014/main" id="{9EB33D31-6005-F84C-A7F4-89ED9EE5A87D}"/>
              </a:ext>
            </a:extLst>
          </p:cNvPr>
          <p:cNvGraphicFramePr>
            <a:graphicFrameLocks/>
          </p:cNvGraphicFramePr>
          <p:nvPr>
            <p:extLst>
              <p:ext uri="{D42A27DB-BD31-4B8C-83A1-F6EECF244321}">
                <p14:modId xmlns:p14="http://schemas.microsoft.com/office/powerpoint/2010/main" val="3178902036"/>
              </p:ext>
            </p:extLst>
          </p:nvPr>
        </p:nvGraphicFramePr>
        <p:xfrm>
          <a:off x="6739128" y="2290485"/>
          <a:ext cx="2999232" cy="4160520"/>
        </p:xfrm>
        <a:graphic>
          <a:graphicData uri="http://schemas.openxmlformats.org/presentationml/2006/ole">
            <mc:AlternateContent xmlns:mc="http://schemas.openxmlformats.org/markup-compatibility/2006">
              <mc:Choice xmlns:v="urn:schemas-microsoft-com:vml" Requires="v">
                <p:oleObj name="Acrobat Document" r:id="rId5" imgW="5829257" imgH="7543568" progId="Acrobat.Document.2017">
                  <p:embed/>
                </p:oleObj>
              </mc:Choice>
              <mc:Fallback>
                <p:oleObj name="Acrobat Document" r:id="rId5" imgW="5829257" imgH="7543568" progId="Acrobat.Document.2017">
                  <p:embed/>
                  <p:pic>
                    <p:nvPicPr>
                      <p:cNvPr id="34822" name="Object 1">
                        <a:extLst>
                          <a:ext uri="{FF2B5EF4-FFF2-40B4-BE49-F238E27FC236}">
                            <a16:creationId xmlns:a16="http://schemas.microsoft.com/office/drawing/2014/main" id="{9EB33D31-6005-F84C-A7F4-89ED9EE5A87D}"/>
                          </a:ext>
                        </a:extLst>
                      </p:cNvPr>
                      <p:cNvPicPr>
                        <a:picLocks noChangeAspect="1" noChangeArrowheads="1"/>
                      </p:cNvPicPr>
                      <p:nvPr/>
                    </p:nvPicPr>
                    <p:blipFill>
                      <a:blip r:embed="rId6"/>
                      <a:srcRect/>
                      <a:stretch>
                        <a:fillRect/>
                      </a:stretch>
                    </p:blipFill>
                    <p:spPr bwMode="auto">
                      <a:xfrm>
                        <a:off x="6739128" y="2290485"/>
                        <a:ext cx="2999232" cy="4160520"/>
                      </a:xfrm>
                      <a:prstGeom prst="rect">
                        <a:avLst/>
                      </a:prstGeom>
                      <a:noFill/>
                      <a:ln>
                        <a:solidFill>
                          <a:schemeClr val="tx1"/>
                        </a:solidFill>
                      </a:ln>
                    </p:spPr>
                  </p:pic>
                </p:oleObj>
              </mc:Fallback>
            </mc:AlternateContent>
          </a:graphicData>
        </a:graphic>
      </p:graphicFrame>
    </p:spTree>
    <p:extLst>
      <p:ext uri="{BB962C8B-B14F-4D97-AF65-F5344CB8AC3E}">
        <p14:creationId xmlns:p14="http://schemas.microsoft.com/office/powerpoint/2010/main" val="1457073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FB88B7F1-158C-7D6D-263B-CA4CFBA77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a:extLst>
              <a:ext uri="{FF2B5EF4-FFF2-40B4-BE49-F238E27FC236}">
                <a16:creationId xmlns:a16="http://schemas.microsoft.com/office/drawing/2014/main" id="{C5F164A5-BC01-1E44-8C65-9A91BE0FD388}"/>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1.3  CURRENT APPLICABLE ASTM STANDARDS</a:t>
            </a:r>
          </a:p>
        </p:txBody>
      </p:sp>
      <p:sp>
        <p:nvSpPr>
          <p:cNvPr id="36868" name="Text Box 7">
            <a:extLst>
              <a:ext uri="{FF2B5EF4-FFF2-40B4-BE49-F238E27FC236}">
                <a16:creationId xmlns:a16="http://schemas.microsoft.com/office/drawing/2014/main" id="{5A09BAA4-8D7C-894E-9ACC-6751AD7A41BB}"/>
              </a:ext>
            </a:extLst>
          </p:cNvPr>
          <p:cNvSpPr txBox="1">
            <a:spLocks noChangeArrowheads="1"/>
          </p:cNvSpPr>
          <p:nvPr/>
        </p:nvSpPr>
        <p:spPr bwMode="auto">
          <a:xfrm>
            <a:off x="2578608" y="2057400"/>
            <a:ext cx="7010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ASTM Standards. A list of required standards can be found in ACPA QCast manual.</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r>
              <a:rPr lang="en-US" altLang="en-US" sz="1600" u="sng" dirty="0">
                <a:solidFill>
                  <a:srgbClr val="000000"/>
                </a:solidFill>
              </a:rPr>
              <a:t>Check and update each year. </a:t>
            </a:r>
          </a:p>
        </p:txBody>
      </p:sp>
      <p:sp>
        <p:nvSpPr>
          <p:cNvPr id="36869" name="Text Box 14">
            <a:extLst>
              <a:ext uri="{FF2B5EF4-FFF2-40B4-BE49-F238E27FC236}">
                <a16:creationId xmlns:a16="http://schemas.microsoft.com/office/drawing/2014/main" id="{0FA45A5C-2E2E-FB44-BDD1-77923E45D9C0}"/>
              </a:ext>
            </a:extLst>
          </p:cNvPr>
          <p:cNvSpPr txBox="1">
            <a:spLocks noChangeArrowheads="1"/>
          </p:cNvSpPr>
          <p:nvPr/>
        </p:nvSpPr>
        <p:spPr bwMode="auto">
          <a:xfrm>
            <a:off x="2743200" y="33528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endParaRPr lang="en-US" altLang="en-US" sz="2000" dirty="0">
              <a:solidFill>
                <a:srgbClr val="000000"/>
              </a:solidFill>
            </a:endParaRPr>
          </a:p>
        </p:txBody>
      </p:sp>
      <p:sp>
        <p:nvSpPr>
          <p:cNvPr id="36870" name="Rectangle 15">
            <a:extLst>
              <a:ext uri="{FF2B5EF4-FFF2-40B4-BE49-F238E27FC236}">
                <a16:creationId xmlns:a16="http://schemas.microsoft.com/office/drawing/2014/main" id="{B002D22D-7704-594F-AFDE-73EA56C074F6}"/>
              </a:ext>
            </a:extLst>
          </p:cNvPr>
          <p:cNvSpPr>
            <a:spLocks noChangeArrowheads="1"/>
          </p:cNvSpPr>
          <p:nvPr/>
        </p:nvSpPr>
        <p:spPr bwMode="auto">
          <a:xfrm>
            <a:off x="2578608" y="4419574"/>
            <a:ext cx="69516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them?</a:t>
            </a:r>
          </a:p>
          <a:p>
            <a:pPr>
              <a:lnSpc>
                <a:spcPct val="100000"/>
              </a:lnSpc>
              <a:spcBef>
                <a:spcPct val="50000"/>
              </a:spcBef>
              <a:spcAft>
                <a:spcPct val="0"/>
              </a:spcAft>
              <a:buFontTx/>
              <a:buNone/>
            </a:pPr>
            <a:r>
              <a:rPr lang="en-US" altLang="en-US" sz="1600" dirty="0">
                <a:solidFill>
                  <a:srgbClr val="000000"/>
                </a:solidFill>
              </a:rPr>
              <a:t>On-line subscription service is most common method. Individual ASTM Standards can be purchased from ASTM (www.astm.org)  </a:t>
            </a:r>
          </a:p>
        </p:txBody>
      </p:sp>
    </p:spTree>
    <p:extLst>
      <p:ext uri="{BB962C8B-B14F-4D97-AF65-F5344CB8AC3E}">
        <p14:creationId xmlns:p14="http://schemas.microsoft.com/office/powerpoint/2010/main" val="3436937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A9A669CA-E797-F372-6E0C-785F1F23D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288DA10B-C807-D24F-9265-FEDA307D6DBD}"/>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1.4 DOCUMENTATION OF SPECIAL PROJECTS</a:t>
            </a:r>
          </a:p>
        </p:txBody>
      </p:sp>
      <p:sp>
        <p:nvSpPr>
          <p:cNvPr id="38916" name="Text Box 4">
            <a:extLst>
              <a:ext uri="{FF2B5EF4-FFF2-40B4-BE49-F238E27FC236}">
                <a16:creationId xmlns:a16="http://schemas.microsoft.com/office/drawing/2014/main" id="{F021D5C5-A9CA-274E-9010-F8A4924736A2}"/>
              </a:ext>
            </a:extLst>
          </p:cNvPr>
          <p:cNvSpPr txBox="1">
            <a:spLocks noChangeArrowheads="1"/>
          </p:cNvSpPr>
          <p:nvPr/>
        </p:nvSpPr>
        <p:spPr bwMode="auto">
          <a:xfrm>
            <a:off x="2578608" y="4033768"/>
            <a:ext cx="6705600"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20000"/>
              </a:spcBef>
              <a:spcAft>
                <a:spcPct val="0"/>
              </a:spcAft>
              <a:buFontTx/>
              <a:buNone/>
            </a:pPr>
            <a:r>
              <a:rPr lang="en-US" altLang="en-US" sz="1600" dirty="0">
                <a:solidFill>
                  <a:srgbClr val="000000"/>
                </a:solidFill>
              </a:rPr>
              <a:t>From your Project Specifications, Standard Specs, and Local Agencies.</a:t>
            </a:r>
          </a:p>
        </p:txBody>
      </p:sp>
      <p:sp>
        <p:nvSpPr>
          <p:cNvPr id="8" name="Text Box 6">
            <a:extLst>
              <a:ext uri="{FF2B5EF4-FFF2-40B4-BE49-F238E27FC236}">
                <a16:creationId xmlns:a16="http://schemas.microsoft.com/office/drawing/2014/main" id="{819FE49A-5F59-D447-A6E7-2F36DB96C83B}"/>
              </a:ext>
            </a:extLst>
          </p:cNvPr>
          <p:cNvSpPr txBox="1">
            <a:spLocks noChangeArrowheads="1"/>
          </p:cNvSpPr>
          <p:nvPr/>
        </p:nvSpPr>
        <p:spPr bwMode="auto">
          <a:xfrm>
            <a:off x="2578608" y="2057400"/>
            <a:ext cx="6781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Any special projects specifications that exceed minimum ACPA requirements or have different test methods or criteria.</a:t>
            </a:r>
          </a:p>
          <a:p>
            <a:pPr>
              <a:lnSpc>
                <a:spcPct val="100000"/>
              </a:lnSpc>
              <a:spcBef>
                <a:spcPct val="50000"/>
              </a:spcBef>
              <a:spcAft>
                <a:spcPct val="0"/>
              </a:spcAft>
              <a:buFontTx/>
              <a:buNone/>
            </a:pPr>
            <a:r>
              <a:rPr lang="en-US" altLang="en-US" sz="1600" dirty="0">
                <a:solidFill>
                  <a:srgbClr val="000000"/>
                </a:solidFill>
              </a:rPr>
              <a:t>Note:  if no special projects exist, it may be of value to insert a sheet of paper dated to the current year that says “No special project specifications for the 20XX year-to-date”.</a:t>
            </a:r>
          </a:p>
        </p:txBody>
      </p:sp>
    </p:spTree>
    <p:extLst>
      <p:ext uri="{BB962C8B-B14F-4D97-AF65-F5344CB8AC3E}">
        <p14:creationId xmlns:p14="http://schemas.microsoft.com/office/powerpoint/2010/main" val="1069808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6FF1994C-CE98-B3A0-AB1C-0260A1692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61" y="1702990"/>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1C6A1459-6C45-7A40-9B61-8F7C3B47BA48}"/>
              </a:ext>
            </a:extLst>
          </p:cNvPr>
          <p:cNvSpPr>
            <a:spLocks noGrp="1" noChangeArrowheads="1"/>
          </p:cNvSpPr>
          <p:nvPr>
            <p:ph type="title"/>
          </p:nvPr>
        </p:nvSpPr>
        <p:spPr>
          <a:xfrm>
            <a:off x="91440" y="1371600"/>
            <a:ext cx="10206519" cy="662781"/>
          </a:xfrm>
        </p:spPr>
        <p:txBody>
          <a:bodyPr>
            <a:normAutofit/>
          </a:bodyPr>
          <a:lstStyle/>
          <a:p>
            <a:pPr>
              <a:defRPr/>
            </a:pPr>
            <a:r>
              <a:rPr lang="en-US" sz="1600" b="1" dirty="0">
                <a:solidFill>
                  <a:srgbClr val="000000"/>
                </a:solidFill>
                <a:effectLst>
                  <a:outerShdw blurRad="38100" dist="38100" dir="2700000" algn="tl">
                    <a:srgbClr val="FFFFFF"/>
                  </a:outerShdw>
                </a:effectLst>
              </a:rPr>
              <a:t>1.5 MANAGEMENT STRUCTURE AND QUALITY CONTROL COORDINATOR</a:t>
            </a:r>
          </a:p>
        </p:txBody>
      </p:sp>
      <p:sp>
        <p:nvSpPr>
          <p:cNvPr id="40964" name="Text Box 17">
            <a:extLst>
              <a:ext uri="{FF2B5EF4-FFF2-40B4-BE49-F238E27FC236}">
                <a16:creationId xmlns:a16="http://schemas.microsoft.com/office/drawing/2014/main" id="{E32406F5-B014-D94B-A452-3B2E00168525}"/>
              </a:ext>
            </a:extLst>
          </p:cNvPr>
          <p:cNvSpPr txBox="1">
            <a:spLocks noChangeArrowheads="1"/>
          </p:cNvSpPr>
          <p:nvPr/>
        </p:nvSpPr>
        <p:spPr bwMode="auto">
          <a:xfrm>
            <a:off x="1628024" y="2286990"/>
            <a:ext cx="6432899"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marL="342900" indent="-342900">
              <a:lnSpc>
                <a:spcPct val="100000"/>
              </a:lnSpc>
              <a:spcBef>
                <a:spcPct val="50000"/>
              </a:spcBef>
              <a:spcAft>
                <a:spcPct val="0"/>
              </a:spcAft>
              <a:buFontTx/>
              <a:buChar char="-"/>
            </a:pPr>
            <a:r>
              <a:rPr lang="en-US" altLang="en-US" sz="1600" b="1" dirty="0">
                <a:solidFill>
                  <a:srgbClr val="000000"/>
                </a:solidFill>
              </a:rPr>
              <a:t>QC Coordinator and Back-Up </a:t>
            </a:r>
          </a:p>
          <a:p>
            <a:pPr marL="342900" indent="-342900">
              <a:lnSpc>
                <a:spcPct val="100000"/>
              </a:lnSpc>
              <a:spcBef>
                <a:spcPct val="50000"/>
              </a:spcBef>
              <a:spcAft>
                <a:spcPct val="0"/>
              </a:spcAft>
              <a:buFontTx/>
              <a:buChar char="-"/>
            </a:pPr>
            <a:r>
              <a:rPr lang="en-US" altLang="en-US" sz="1600" u="sng" dirty="0">
                <a:solidFill>
                  <a:srgbClr val="000000"/>
                </a:solidFill>
              </a:rPr>
              <a:t>Full authority to correct and stop production when quality issue arise and to reject products. </a:t>
            </a:r>
          </a:p>
          <a:p>
            <a:pPr lvl="1" indent="0">
              <a:lnSpc>
                <a:spcPct val="100000"/>
              </a:lnSpc>
              <a:spcBef>
                <a:spcPct val="50000"/>
              </a:spcBef>
              <a:spcAft>
                <a:spcPct val="0"/>
              </a:spcAft>
              <a:buNone/>
            </a:pPr>
            <a:r>
              <a:rPr lang="en-US" altLang="en-US" sz="1600" dirty="0">
                <a:solidFill>
                  <a:srgbClr val="000000"/>
                </a:solidFill>
              </a:rPr>
              <a:t>[notify ACPA within 20 days of changes in primary QC staff]</a:t>
            </a:r>
          </a:p>
          <a:p>
            <a:pPr marL="342900" indent="-342900">
              <a:lnSpc>
                <a:spcPct val="100000"/>
              </a:lnSpc>
              <a:spcBef>
                <a:spcPct val="50000"/>
              </a:spcBef>
              <a:spcAft>
                <a:spcPct val="0"/>
              </a:spcAft>
              <a:buFontTx/>
              <a:buChar char="-"/>
            </a:pPr>
            <a:r>
              <a:rPr lang="en-US" altLang="en-US" sz="1600" dirty="0">
                <a:solidFill>
                  <a:srgbClr val="000000"/>
                </a:solidFill>
              </a:rPr>
              <a:t>Organization Chart - Key personnel involved with production, quality and the Certification Program to assign responsibilities</a:t>
            </a:r>
          </a:p>
          <a:p>
            <a:pPr marL="342900" indent="-342900">
              <a:lnSpc>
                <a:spcPct val="100000"/>
              </a:lnSpc>
              <a:spcBef>
                <a:spcPct val="50000"/>
              </a:spcBef>
              <a:spcAft>
                <a:spcPct val="0"/>
              </a:spcAft>
              <a:buFontTx/>
              <a:buChar char="-"/>
            </a:pPr>
            <a:r>
              <a:rPr lang="en-US" altLang="en-US" sz="1600" u="sng" dirty="0">
                <a:solidFill>
                  <a:srgbClr val="000000"/>
                </a:solidFill>
              </a:rPr>
              <a:t>Primary QC Inspectors should not report to Production Managers</a:t>
            </a:r>
          </a:p>
          <a:p>
            <a:pPr marL="342900" indent="-342900">
              <a:lnSpc>
                <a:spcPct val="100000"/>
              </a:lnSpc>
              <a:spcBef>
                <a:spcPct val="50000"/>
              </a:spcBef>
              <a:spcAft>
                <a:spcPct val="0"/>
              </a:spcAft>
              <a:buFontTx/>
              <a:buChar char="-"/>
            </a:pPr>
            <a:r>
              <a:rPr lang="en-US" altLang="en-US" sz="1600" dirty="0">
                <a:solidFill>
                  <a:srgbClr val="000000"/>
                </a:solidFill>
              </a:rPr>
              <a:t>Update annually and whenever changes in staff responsibilities occur</a:t>
            </a:r>
          </a:p>
          <a:p>
            <a:pPr marL="342900" indent="-342900">
              <a:lnSpc>
                <a:spcPct val="100000"/>
              </a:lnSpc>
              <a:spcBef>
                <a:spcPct val="50000"/>
              </a:spcBef>
              <a:spcAft>
                <a:spcPct val="0"/>
              </a:spcAft>
              <a:buFontTx/>
              <a:buChar char="-"/>
            </a:pPr>
            <a:endParaRPr lang="en-US" altLang="en-US" sz="1600" dirty="0">
              <a:solidFill>
                <a:srgbClr val="000000"/>
              </a:solidFill>
            </a:endParaRPr>
          </a:p>
          <a:p>
            <a:pPr>
              <a:lnSpc>
                <a:spcPct val="100000"/>
              </a:lnSpc>
              <a:spcBef>
                <a:spcPct val="50000"/>
              </a:spcBef>
              <a:spcAft>
                <a:spcPct val="0"/>
              </a:spcAft>
              <a:buFontTx/>
              <a:buNone/>
            </a:pPr>
            <a:endParaRPr lang="en-US" altLang="en-US" sz="2000" dirty="0">
              <a:solidFill>
                <a:srgbClr val="000000"/>
              </a:solidFill>
            </a:endParaRPr>
          </a:p>
        </p:txBody>
      </p:sp>
      <p:pic>
        <p:nvPicPr>
          <p:cNvPr id="40965" name="Picture 1">
            <a:extLst>
              <a:ext uri="{FF2B5EF4-FFF2-40B4-BE49-F238E27FC236}">
                <a16:creationId xmlns:a16="http://schemas.microsoft.com/office/drawing/2014/main" id="{6BCD98F4-B4E6-0248-A230-4B8126BDB6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1970" y="1324621"/>
            <a:ext cx="3662051" cy="50761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91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5C7A034-3945-7C45-8FA8-C69AB817F234}"/>
              </a:ext>
            </a:extLst>
          </p:cNvPr>
          <p:cNvSpPr>
            <a:spLocks noGrp="1" noChangeArrowheads="1"/>
          </p:cNvSpPr>
          <p:nvPr>
            <p:ph type="title"/>
          </p:nvPr>
        </p:nvSpPr>
        <p:spPr>
          <a:xfrm>
            <a:off x="838202" y="1371600"/>
            <a:ext cx="10206519" cy="662781"/>
          </a:xfrm>
        </p:spPr>
        <p:txBody>
          <a:bodyPr/>
          <a:lstStyle/>
          <a:p>
            <a:r>
              <a:rPr lang="en-US" altLang="en-US" dirty="0"/>
              <a:t>Learning Objectives</a:t>
            </a:r>
          </a:p>
        </p:txBody>
      </p:sp>
      <p:sp>
        <p:nvSpPr>
          <p:cNvPr id="10243" name="Rectangle 3">
            <a:extLst>
              <a:ext uri="{FF2B5EF4-FFF2-40B4-BE49-F238E27FC236}">
                <a16:creationId xmlns:a16="http://schemas.microsoft.com/office/drawing/2014/main" id="{85FFB239-2537-9D46-8A71-679925DCE745}"/>
              </a:ext>
            </a:extLst>
          </p:cNvPr>
          <p:cNvSpPr>
            <a:spLocks noGrp="1" noChangeArrowheads="1"/>
          </p:cNvSpPr>
          <p:nvPr>
            <p:ph sz="half" idx="10"/>
          </p:nvPr>
        </p:nvSpPr>
        <p:spPr>
          <a:xfrm>
            <a:off x="1147279" y="1864311"/>
            <a:ext cx="10515599" cy="4351338"/>
          </a:xfrm>
        </p:spPr>
        <p:txBody>
          <a:bodyPr>
            <a:normAutofit fontScale="92500"/>
          </a:bodyPr>
          <a:lstStyle/>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Recognize the benefit of obtaining the ACPA QCast Certification</a:t>
            </a:r>
          </a:p>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Recall the product options for QCast Certification</a:t>
            </a:r>
          </a:p>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Recall the components of the certification program</a:t>
            </a:r>
          </a:p>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Recall the qualification requirements for the QC person on-site</a:t>
            </a:r>
          </a:p>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State the scoring requirements for passing for overall and for critical items </a:t>
            </a:r>
          </a:p>
          <a:p>
            <a:pPr>
              <a:spcBef>
                <a:spcPts val="600"/>
              </a:spcBef>
              <a:spcAft>
                <a:spcPts val="600"/>
              </a:spcAft>
              <a:buClr>
                <a:srgbClr val="C00000"/>
              </a:buClr>
              <a:buSzPts val="1400"/>
              <a:buFont typeface="Wingdings" panose="05000000000000000000" pitchFamily="2" charset="2"/>
              <a:buChar char=""/>
              <a:defRPr/>
            </a:pPr>
            <a:r>
              <a:rPr lang="en-US" sz="2400" kern="1100" dirty="0">
                <a:latin typeface="Calibri" panose="020F0502020204030204" pitchFamily="34" charset="0"/>
                <a:ea typeface="Times New Roman" panose="02020603050405020304" pitchFamily="18" charset="0"/>
                <a:cs typeface="Segoe UI" panose="020B0502040204020203" pitchFamily="34" charset="0"/>
              </a:rPr>
              <a:t>Recall the minimum documentation requirements for initial certification of first time plants</a:t>
            </a:r>
          </a:p>
        </p:txBody>
      </p:sp>
    </p:spTree>
    <p:extLst>
      <p:ext uri="{BB962C8B-B14F-4D97-AF65-F5344CB8AC3E}">
        <p14:creationId xmlns:p14="http://schemas.microsoft.com/office/powerpoint/2010/main" val="15935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FAAFE5E8-8C7D-EF7F-0BF9-33A6B7750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Rectangle 3">
            <a:extLst>
              <a:ext uri="{FF2B5EF4-FFF2-40B4-BE49-F238E27FC236}">
                <a16:creationId xmlns:a16="http://schemas.microsoft.com/office/drawing/2014/main" id="{45416782-ED85-B44A-88D9-EC51615504FB}"/>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1.6  QUALITY AUTHORITY/HOLD PRODUCTION POLICY</a:t>
            </a:r>
          </a:p>
        </p:txBody>
      </p:sp>
      <p:sp>
        <p:nvSpPr>
          <p:cNvPr id="43012" name="Text Box 4">
            <a:extLst>
              <a:ext uri="{FF2B5EF4-FFF2-40B4-BE49-F238E27FC236}">
                <a16:creationId xmlns:a16="http://schemas.microsoft.com/office/drawing/2014/main" id="{B2C72EB8-CABD-6742-8680-0439C7376DA8}"/>
              </a:ext>
            </a:extLst>
          </p:cNvPr>
          <p:cNvSpPr txBox="1">
            <a:spLocks noChangeArrowheads="1"/>
          </p:cNvSpPr>
          <p:nvPr/>
        </p:nvSpPr>
        <p:spPr bwMode="auto">
          <a:xfrm>
            <a:off x="2578608" y="2210864"/>
            <a:ext cx="624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dirty="0">
                <a:solidFill>
                  <a:srgbClr val="000000"/>
                </a:solidFill>
              </a:rPr>
              <a:t>A statement describing the authority of personnel to correct and/stop production when quality issues arise and to reject products not meeting requirements.</a:t>
            </a:r>
          </a:p>
        </p:txBody>
      </p:sp>
      <p:sp>
        <p:nvSpPr>
          <p:cNvPr id="43013" name="Text Box 5">
            <a:extLst>
              <a:ext uri="{FF2B5EF4-FFF2-40B4-BE49-F238E27FC236}">
                <a16:creationId xmlns:a16="http://schemas.microsoft.com/office/drawing/2014/main" id="{A40E2E4E-70D8-644D-93DF-FBC913282299}"/>
              </a:ext>
            </a:extLst>
          </p:cNvPr>
          <p:cNvSpPr txBox="1">
            <a:spLocks noChangeArrowheads="1"/>
          </p:cNvSpPr>
          <p:nvPr/>
        </p:nvSpPr>
        <p:spPr bwMode="auto">
          <a:xfrm>
            <a:off x="2578608" y="3282199"/>
            <a:ext cx="624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dirty="0">
                <a:solidFill>
                  <a:srgbClr val="000000"/>
                </a:solidFill>
              </a:rPr>
              <a:t>Policy should be written by plant/company quality director and approved by the company president.</a:t>
            </a:r>
          </a:p>
        </p:txBody>
      </p:sp>
      <p:sp>
        <p:nvSpPr>
          <p:cNvPr id="43014" name="Rectangle 6">
            <a:extLst>
              <a:ext uri="{FF2B5EF4-FFF2-40B4-BE49-F238E27FC236}">
                <a16:creationId xmlns:a16="http://schemas.microsoft.com/office/drawing/2014/main" id="{5250D004-1121-B544-A2A8-7B5F05A4664D}"/>
              </a:ext>
            </a:extLst>
          </p:cNvPr>
          <p:cNvSpPr>
            <a:spLocks noChangeArrowheads="1"/>
          </p:cNvSpPr>
          <p:nvPr/>
        </p:nvSpPr>
        <p:spPr bwMode="auto">
          <a:xfrm>
            <a:off x="2578608" y="3969602"/>
            <a:ext cx="6324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dirty="0"/>
              <a:t>Once policy is written it should be shared with the entire plant.</a:t>
            </a:r>
          </a:p>
          <a:p>
            <a:pPr>
              <a:lnSpc>
                <a:spcPct val="100000"/>
              </a:lnSpc>
              <a:spcBef>
                <a:spcPct val="50000"/>
              </a:spcBef>
              <a:spcAft>
                <a:spcPct val="0"/>
              </a:spcAft>
              <a:buFontTx/>
              <a:buNone/>
            </a:pPr>
            <a:endParaRPr lang="en-US" altLang="en-US" sz="1800" dirty="0"/>
          </a:p>
          <a:p>
            <a:pPr>
              <a:lnSpc>
                <a:spcPct val="100000"/>
              </a:lnSpc>
              <a:spcBef>
                <a:spcPct val="50000"/>
              </a:spcBef>
              <a:spcAft>
                <a:spcPct val="0"/>
              </a:spcAft>
              <a:buFontTx/>
              <a:buNone/>
            </a:pPr>
            <a:r>
              <a:rPr lang="en-US" altLang="en-US" sz="1800" dirty="0">
                <a:solidFill>
                  <a:srgbClr val="00B050"/>
                </a:solidFill>
              </a:rPr>
              <a:t>Hint: make sure its signed and distribute or include in meetings</a:t>
            </a:r>
          </a:p>
        </p:txBody>
      </p:sp>
    </p:spTree>
    <p:extLst>
      <p:ext uri="{BB962C8B-B14F-4D97-AF65-F5344CB8AC3E}">
        <p14:creationId xmlns:p14="http://schemas.microsoft.com/office/powerpoint/2010/main" val="179335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7D455E1F-A3FF-FDFE-4D74-840E25532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9CFFEB61-CFC7-2042-9611-4AA2A6404C1D}"/>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1.7  Q.C. MEETINGS</a:t>
            </a:r>
          </a:p>
        </p:txBody>
      </p:sp>
      <p:sp>
        <p:nvSpPr>
          <p:cNvPr id="45060" name="Text Box 6">
            <a:extLst>
              <a:ext uri="{FF2B5EF4-FFF2-40B4-BE49-F238E27FC236}">
                <a16:creationId xmlns:a16="http://schemas.microsoft.com/office/drawing/2014/main" id="{37A53A14-9D16-424C-8809-FB5C618B5592}"/>
              </a:ext>
            </a:extLst>
          </p:cNvPr>
          <p:cNvSpPr txBox="1">
            <a:spLocks noChangeArrowheads="1"/>
          </p:cNvSpPr>
          <p:nvPr/>
        </p:nvSpPr>
        <p:spPr bwMode="auto">
          <a:xfrm>
            <a:off x="2578608" y="2509463"/>
            <a:ext cx="6781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None/>
            </a:pPr>
            <a:r>
              <a:rPr lang="en-US" altLang="en-US" sz="2000" dirty="0">
                <a:solidFill>
                  <a:srgbClr val="000000"/>
                </a:solidFill>
              </a:rPr>
              <a:t>Hold meetings that include </a:t>
            </a:r>
            <a:r>
              <a:rPr lang="en-US" altLang="en-US" sz="2000" u="sng" dirty="0">
                <a:solidFill>
                  <a:srgbClr val="000000"/>
                </a:solidFill>
              </a:rPr>
              <a:t>production, quality and management</a:t>
            </a:r>
            <a:r>
              <a:rPr lang="en-US" altLang="en-US" sz="2000" dirty="0">
                <a:solidFill>
                  <a:srgbClr val="000000"/>
                </a:solidFill>
              </a:rPr>
              <a:t> staff a minimum of once every </a:t>
            </a:r>
            <a:r>
              <a:rPr lang="en-US" altLang="en-US" sz="2000" u="sng" dirty="0">
                <a:solidFill>
                  <a:srgbClr val="000000"/>
                </a:solidFill>
              </a:rPr>
              <a:t>six months </a:t>
            </a:r>
            <a:r>
              <a:rPr lang="en-US" altLang="en-US" sz="2000" dirty="0">
                <a:solidFill>
                  <a:srgbClr val="000000"/>
                </a:solidFill>
              </a:rPr>
              <a:t>to discuss Quality topics and performance. </a:t>
            </a:r>
          </a:p>
          <a:p>
            <a:pPr>
              <a:lnSpc>
                <a:spcPct val="100000"/>
              </a:lnSpc>
              <a:spcBef>
                <a:spcPct val="50000"/>
              </a:spcBef>
              <a:spcAft>
                <a:spcPct val="0"/>
              </a:spcAft>
              <a:buNone/>
            </a:pPr>
            <a:r>
              <a:rPr lang="en-US" altLang="en-US" sz="2000" dirty="0">
                <a:solidFill>
                  <a:srgbClr val="000000"/>
                </a:solidFill>
              </a:rPr>
              <a:t>- Document Attendance and Quality Topics.</a:t>
            </a:r>
          </a:p>
        </p:txBody>
      </p:sp>
    </p:spTree>
    <p:extLst>
      <p:ext uri="{BB962C8B-B14F-4D97-AF65-F5344CB8AC3E}">
        <p14:creationId xmlns:p14="http://schemas.microsoft.com/office/powerpoint/2010/main" val="2419191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67A3B4F5-0176-B462-AAD2-530C1FEAC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9CFFEB61-CFC7-2042-9611-4AA2A6404C1D}"/>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1.8  Q.C. PERSONNEL TRAINING RECORDS</a:t>
            </a:r>
          </a:p>
        </p:txBody>
      </p:sp>
      <p:sp>
        <p:nvSpPr>
          <p:cNvPr id="45060" name="Text Box 6">
            <a:extLst>
              <a:ext uri="{FF2B5EF4-FFF2-40B4-BE49-F238E27FC236}">
                <a16:creationId xmlns:a16="http://schemas.microsoft.com/office/drawing/2014/main" id="{37A53A14-9D16-424C-8809-FB5C618B5592}"/>
              </a:ext>
            </a:extLst>
          </p:cNvPr>
          <p:cNvSpPr txBox="1">
            <a:spLocks noChangeArrowheads="1"/>
          </p:cNvSpPr>
          <p:nvPr/>
        </p:nvSpPr>
        <p:spPr bwMode="auto">
          <a:xfrm>
            <a:off x="2578608" y="2244221"/>
            <a:ext cx="6781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 </a:t>
            </a:r>
            <a:r>
              <a:rPr lang="en-US" altLang="en-US" sz="1800" dirty="0">
                <a:solidFill>
                  <a:srgbClr val="000000"/>
                </a:solidFill>
              </a:rPr>
              <a:t>Primary QC Coordinator and Backup QC Coordinator must complete and be accredited in ACPA Quality School, or ACI Concrete Field Testing Technician Grade 1, ACI Concrete Laboratory Testing Technician Level 1 or equivalent (such as DOT-certified training)</a:t>
            </a:r>
          </a:p>
          <a:p>
            <a:pPr marL="285750" indent="-285750">
              <a:lnSpc>
                <a:spcPct val="100000"/>
              </a:lnSpc>
              <a:spcBef>
                <a:spcPct val="50000"/>
              </a:spcBef>
              <a:spcAft>
                <a:spcPct val="0"/>
              </a:spcAft>
              <a:buFontTx/>
              <a:buChar char="-"/>
            </a:pPr>
            <a:r>
              <a:rPr lang="en-US" altLang="en-US" sz="1800" u="sng" dirty="0">
                <a:solidFill>
                  <a:srgbClr val="000000"/>
                </a:solidFill>
              </a:rPr>
              <a:t>One of these trained individuals must be on staff during all 	production hours   </a:t>
            </a:r>
          </a:p>
          <a:p>
            <a:pPr marL="285750" indent="-285750">
              <a:lnSpc>
                <a:spcPct val="100000"/>
              </a:lnSpc>
              <a:spcBef>
                <a:spcPct val="50000"/>
              </a:spcBef>
              <a:spcAft>
                <a:spcPct val="0"/>
              </a:spcAft>
              <a:buFontTx/>
              <a:buChar char="-"/>
            </a:pPr>
            <a:r>
              <a:rPr lang="en-US" altLang="en-US" sz="1800" dirty="0">
                <a:solidFill>
                  <a:srgbClr val="000000"/>
                </a:solidFill>
              </a:rPr>
              <a:t>Keep training files on QC Staff up-to-date</a:t>
            </a:r>
          </a:p>
          <a:p>
            <a:pPr marL="285750" indent="-285750">
              <a:lnSpc>
                <a:spcPct val="100000"/>
              </a:lnSpc>
              <a:spcBef>
                <a:spcPct val="50000"/>
              </a:spcBef>
              <a:spcAft>
                <a:spcPct val="0"/>
              </a:spcAft>
              <a:buFontTx/>
              <a:buChar char="-"/>
            </a:pPr>
            <a:endParaRPr lang="en-US" altLang="en-US" sz="1800" dirty="0">
              <a:solidFill>
                <a:srgbClr val="000000"/>
              </a:solidFill>
            </a:endParaRPr>
          </a:p>
          <a:p>
            <a:pPr marL="285750" indent="-285750">
              <a:lnSpc>
                <a:spcPct val="100000"/>
              </a:lnSpc>
              <a:spcBef>
                <a:spcPct val="50000"/>
              </a:spcBef>
              <a:spcAft>
                <a:spcPct val="0"/>
              </a:spcAft>
              <a:buFontTx/>
              <a:buChar char="-"/>
            </a:pPr>
            <a:endParaRPr lang="en-US" altLang="en-US" sz="1800" dirty="0">
              <a:solidFill>
                <a:srgbClr val="000000"/>
              </a:solidFill>
            </a:endParaRPr>
          </a:p>
          <a:p>
            <a:pPr marL="285750" indent="-285750">
              <a:lnSpc>
                <a:spcPct val="100000"/>
              </a:lnSpc>
              <a:spcBef>
                <a:spcPct val="50000"/>
              </a:spcBef>
              <a:spcAft>
                <a:spcPct val="0"/>
              </a:spcAft>
              <a:buFontTx/>
              <a:buChar char="-"/>
            </a:pPr>
            <a:r>
              <a:rPr lang="en-US" altLang="en-US" sz="1800" dirty="0">
                <a:solidFill>
                  <a:srgbClr val="00B050"/>
                </a:solidFill>
              </a:rPr>
              <a:t>Hint: include any related training, in-house, DOT etc.</a:t>
            </a:r>
          </a:p>
          <a:p>
            <a:pPr marL="285750" indent="-285750">
              <a:lnSpc>
                <a:spcPct val="100000"/>
              </a:lnSpc>
              <a:spcBef>
                <a:spcPct val="50000"/>
              </a:spcBef>
              <a:spcAft>
                <a:spcPct val="0"/>
              </a:spcAft>
              <a:buFontTx/>
              <a:buChar char="-"/>
            </a:pPr>
            <a:endParaRPr lang="en-US" altLang="en-US" sz="1800" dirty="0">
              <a:solidFill>
                <a:srgbClr val="000000"/>
              </a:solidFill>
            </a:endParaRPr>
          </a:p>
        </p:txBody>
      </p:sp>
    </p:spTree>
    <p:extLst>
      <p:ext uri="{BB962C8B-B14F-4D97-AF65-F5344CB8AC3E}">
        <p14:creationId xmlns:p14="http://schemas.microsoft.com/office/powerpoint/2010/main" val="4274033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folder open">
            <a:extLst>
              <a:ext uri="{FF2B5EF4-FFF2-40B4-BE49-F238E27FC236}">
                <a16:creationId xmlns:a16="http://schemas.microsoft.com/office/drawing/2014/main" id="{EE1CA4AC-BEC4-2A75-FE53-3C796BD45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9CFFEB61-CFC7-2042-9611-4AA2A6404C1D}"/>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1.9 QUALITY AUDITS</a:t>
            </a:r>
          </a:p>
        </p:txBody>
      </p:sp>
      <p:sp>
        <p:nvSpPr>
          <p:cNvPr id="45060" name="Text Box 6">
            <a:extLst>
              <a:ext uri="{FF2B5EF4-FFF2-40B4-BE49-F238E27FC236}">
                <a16:creationId xmlns:a16="http://schemas.microsoft.com/office/drawing/2014/main" id="{37A53A14-9D16-424C-8809-FB5C618B5592}"/>
              </a:ext>
            </a:extLst>
          </p:cNvPr>
          <p:cNvSpPr txBox="1">
            <a:spLocks noChangeArrowheads="1"/>
          </p:cNvSpPr>
          <p:nvPr/>
        </p:nvSpPr>
        <p:spPr bwMode="auto">
          <a:xfrm>
            <a:off x="2578608" y="2057400"/>
            <a:ext cx="6781800"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marL="342900" indent="-342900">
              <a:lnSpc>
                <a:spcPct val="100000"/>
              </a:lnSpc>
              <a:spcBef>
                <a:spcPct val="50000"/>
              </a:spcBef>
              <a:spcAft>
                <a:spcPct val="0"/>
              </a:spcAft>
              <a:buFontTx/>
              <a:buChar char="-"/>
            </a:pPr>
            <a:r>
              <a:rPr lang="en-US" altLang="en-US" sz="2000" dirty="0">
                <a:solidFill>
                  <a:srgbClr val="000000"/>
                </a:solidFill>
              </a:rPr>
              <a:t>Plant Manager or designee shall </a:t>
            </a:r>
            <a:r>
              <a:rPr lang="en-US" altLang="en-US" sz="2000" u="sng" dirty="0">
                <a:solidFill>
                  <a:srgbClr val="000000"/>
                </a:solidFill>
              </a:rPr>
              <a:t>review QC documentation</a:t>
            </a:r>
            <a:r>
              <a:rPr lang="en-US" altLang="en-US" sz="2000" dirty="0">
                <a:solidFill>
                  <a:srgbClr val="000000"/>
                </a:solidFill>
              </a:rPr>
              <a:t> at least once </a:t>
            </a:r>
            <a:r>
              <a:rPr lang="en-US" altLang="en-US" sz="2000" u="sng" dirty="0">
                <a:solidFill>
                  <a:srgbClr val="000000"/>
                </a:solidFill>
              </a:rPr>
              <a:t>every 30 days</a:t>
            </a:r>
            <a:r>
              <a:rPr lang="en-US" altLang="en-US" sz="2000" dirty="0">
                <a:solidFill>
                  <a:srgbClr val="000000"/>
                </a:solidFill>
              </a:rPr>
              <a:t>.</a:t>
            </a:r>
          </a:p>
          <a:p>
            <a:pPr marL="1085850" lvl="1" indent="-342900">
              <a:lnSpc>
                <a:spcPct val="100000"/>
              </a:lnSpc>
              <a:spcBef>
                <a:spcPct val="50000"/>
              </a:spcBef>
              <a:spcAft>
                <a:spcPct val="0"/>
              </a:spcAft>
              <a:buFontTx/>
              <a:buChar char="-"/>
            </a:pPr>
            <a:r>
              <a:rPr lang="en-US" altLang="en-US" sz="1600" u="sng" dirty="0">
                <a:solidFill>
                  <a:srgbClr val="FF0000"/>
                </a:solidFill>
              </a:rPr>
              <a:t>Highlight/circle values  </a:t>
            </a:r>
            <a:r>
              <a:rPr lang="en-US" altLang="en-US" sz="1600" dirty="0">
                <a:solidFill>
                  <a:srgbClr val="000000"/>
                </a:solidFill>
              </a:rPr>
              <a:t>that are out of specification tolerances</a:t>
            </a:r>
          </a:p>
          <a:p>
            <a:pPr marL="342900" indent="-342900">
              <a:lnSpc>
                <a:spcPct val="100000"/>
              </a:lnSpc>
              <a:spcBef>
                <a:spcPct val="50000"/>
              </a:spcBef>
              <a:spcAft>
                <a:spcPct val="0"/>
              </a:spcAft>
              <a:buFontTx/>
              <a:buChar char="-"/>
            </a:pPr>
            <a:r>
              <a:rPr lang="en-US" altLang="en-US" sz="2000" dirty="0">
                <a:solidFill>
                  <a:srgbClr val="000000"/>
                </a:solidFill>
              </a:rPr>
              <a:t>Perform </a:t>
            </a:r>
            <a:r>
              <a:rPr lang="en-US" altLang="en-US" sz="2000" u="sng" dirty="0">
                <a:solidFill>
                  <a:srgbClr val="000000"/>
                </a:solidFill>
              </a:rPr>
              <a:t>internal audits </a:t>
            </a:r>
            <a:r>
              <a:rPr lang="en-US" altLang="en-US" sz="2000" dirty="0">
                <a:solidFill>
                  <a:srgbClr val="000000"/>
                </a:solidFill>
              </a:rPr>
              <a:t>of the plant’s quality system </a:t>
            </a:r>
            <a:r>
              <a:rPr lang="en-US" altLang="en-US" sz="2000" u="sng" dirty="0">
                <a:solidFill>
                  <a:srgbClr val="000000"/>
                </a:solidFill>
              </a:rPr>
              <a:t>annually</a:t>
            </a:r>
            <a:r>
              <a:rPr lang="en-US" altLang="en-US" sz="2000" dirty="0">
                <a:solidFill>
                  <a:srgbClr val="000000"/>
                </a:solidFill>
              </a:rPr>
              <a:t>.  This can be done on a rolling basis. </a:t>
            </a:r>
          </a:p>
          <a:p>
            <a:pPr marL="1085850" lvl="1" indent="-342900">
              <a:lnSpc>
                <a:spcPct val="100000"/>
              </a:lnSpc>
              <a:spcBef>
                <a:spcPct val="50000"/>
              </a:spcBef>
              <a:spcAft>
                <a:spcPct val="0"/>
              </a:spcAft>
              <a:buFontTx/>
              <a:buChar char="-"/>
            </a:pPr>
            <a:r>
              <a:rPr lang="en-US" altLang="en-US" sz="2000" dirty="0">
                <a:solidFill>
                  <a:srgbClr val="000000"/>
                </a:solidFill>
              </a:rPr>
              <a:t>Maintain internal audit reports and QCast audit reports and corrective actions (3 years minimum)</a:t>
            </a:r>
          </a:p>
          <a:p>
            <a:pPr marL="342900" indent="-342900">
              <a:lnSpc>
                <a:spcPct val="100000"/>
              </a:lnSpc>
              <a:spcBef>
                <a:spcPct val="50000"/>
              </a:spcBef>
              <a:spcAft>
                <a:spcPct val="0"/>
              </a:spcAft>
              <a:buFontTx/>
              <a:buChar char="-"/>
            </a:pPr>
            <a:endParaRPr lang="en-US" altLang="en-US" sz="2000" u="sng" dirty="0">
              <a:solidFill>
                <a:srgbClr val="000000"/>
              </a:solidFill>
            </a:endParaRPr>
          </a:p>
          <a:p>
            <a:pPr marL="342900" indent="-342900">
              <a:lnSpc>
                <a:spcPct val="100000"/>
              </a:lnSpc>
              <a:spcBef>
                <a:spcPct val="50000"/>
              </a:spcBef>
              <a:spcAft>
                <a:spcPct val="0"/>
              </a:spcAft>
              <a:buFontTx/>
              <a:buChar char="-"/>
            </a:pPr>
            <a:r>
              <a:rPr lang="en-US" altLang="en-US" sz="2000" dirty="0">
                <a:solidFill>
                  <a:srgbClr val="000000"/>
                </a:solidFill>
              </a:rPr>
              <a:t>Maintain records on customer complaints or quality issues and corrective actions.</a:t>
            </a:r>
          </a:p>
          <a:p>
            <a:pPr marL="1085850" lvl="1" indent="-342900">
              <a:lnSpc>
                <a:spcPct val="100000"/>
              </a:lnSpc>
              <a:spcBef>
                <a:spcPct val="50000"/>
              </a:spcBef>
              <a:spcAft>
                <a:spcPct val="0"/>
              </a:spcAft>
              <a:buFontTx/>
              <a:buChar char="-"/>
            </a:pPr>
            <a:endParaRPr lang="en-US" altLang="en-US" sz="2000" u="sng" dirty="0">
              <a:solidFill>
                <a:srgbClr val="000000"/>
              </a:solidFill>
            </a:endParaRPr>
          </a:p>
          <a:p>
            <a:pPr marL="1485900" lvl="2" indent="-342900">
              <a:lnSpc>
                <a:spcPct val="100000"/>
              </a:lnSpc>
              <a:spcBef>
                <a:spcPct val="50000"/>
              </a:spcBef>
              <a:spcAft>
                <a:spcPct val="0"/>
              </a:spcAft>
              <a:buFontTx/>
              <a:buChar char="-"/>
            </a:pPr>
            <a:endParaRPr lang="en-US" altLang="en-US" sz="1600" u="sng" dirty="0">
              <a:solidFill>
                <a:srgbClr val="000000"/>
              </a:solidFill>
            </a:endParaRPr>
          </a:p>
          <a:p>
            <a:pPr marL="1485900" lvl="2" indent="-342900">
              <a:lnSpc>
                <a:spcPct val="100000"/>
              </a:lnSpc>
              <a:spcBef>
                <a:spcPct val="50000"/>
              </a:spcBef>
              <a:spcAft>
                <a:spcPct val="0"/>
              </a:spcAft>
              <a:buFontTx/>
              <a:buChar char="-"/>
            </a:pPr>
            <a:endParaRPr lang="en-US" altLang="en-US" sz="1600" u="sng" dirty="0">
              <a:solidFill>
                <a:srgbClr val="000000"/>
              </a:solidFill>
            </a:endParaRPr>
          </a:p>
          <a:p>
            <a:pPr marL="1485900" lvl="2" indent="-342900">
              <a:lnSpc>
                <a:spcPct val="100000"/>
              </a:lnSpc>
              <a:spcBef>
                <a:spcPct val="50000"/>
              </a:spcBef>
              <a:spcAft>
                <a:spcPct val="0"/>
              </a:spcAft>
              <a:buFontTx/>
              <a:buChar char="-"/>
            </a:pPr>
            <a:endParaRPr lang="en-US" altLang="en-US" sz="1600" u="sng" dirty="0">
              <a:solidFill>
                <a:srgbClr val="000000"/>
              </a:solidFill>
            </a:endParaRPr>
          </a:p>
        </p:txBody>
      </p:sp>
      <p:sp>
        <p:nvSpPr>
          <p:cNvPr id="2" name="Oval 1">
            <a:extLst>
              <a:ext uri="{FF2B5EF4-FFF2-40B4-BE49-F238E27FC236}">
                <a16:creationId xmlns:a16="http://schemas.microsoft.com/office/drawing/2014/main" id="{8CA88DD7-CB00-FA37-0615-F4C86C2A2A0F}"/>
              </a:ext>
            </a:extLst>
          </p:cNvPr>
          <p:cNvSpPr/>
          <p:nvPr/>
        </p:nvSpPr>
        <p:spPr>
          <a:xfrm>
            <a:off x="3419986" y="2692650"/>
            <a:ext cx="2432482" cy="488272"/>
          </a:xfrm>
          <a:prstGeom prst="ellipse">
            <a:avLst/>
          </a:prstGeom>
          <a:noFill/>
          <a:ln w="38100">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7068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A092D0CF-341C-FCAF-7932-5BAC1E4AC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D26DA55F-A9D2-1A4A-8277-957599510442}"/>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2.0  MATERIALS</a:t>
            </a:r>
          </a:p>
        </p:txBody>
      </p:sp>
      <p:sp>
        <p:nvSpPr>
          <p:cNvPr id="47108" name="Text Box 6">
            <a:extLst>
              <a:ext uri="{FF2B5EF4-FFF2-40B4-BE49-F238E27FC236}">
                <a16:creationId xmlns:a16="http://schemas.microsoft.com/office/drawing/2014/main" id="{2B578852-A5D5-4349-8735-FAAB1C15D66A}"/>
              </a:ext>
            </a:extLst>
          </p:cNvPr>
          <p:cNvSpPr txBox="1">
            <a:spLocks noChangeArrowheads="1"/>
          </p:cNvSpPr>
          <p:nvPr/>
        </p:nvSpPr>
        <p:spPr bwMode="auto">
          <a:xfrm>
            <a:off x="2578608" y="2395805"/>
            <a:ext cx="6858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Files should be kept containing the following materials certifications:</a:t>
            </a:r>
          </a:p>
          <a:p>
            <a:pPr>
              <a:lnSpc>
                <a:spcPct val="100000"/>
              </a:lnSpc>
              <a:spcBef>
                <a:spcPct val="50000"/>
              </a:spcBef>
              <a:spcAft>
                <a:spcPct val="0"/>
              </a:spcAft>
              <a:buNone/>
            </a:pPr>
            <a:r>
              <a:rPr lang="en-US" altLang="en-US" sz="1600" b="1" dirty="0">
                <a:solidFill>
                  <a:srgbClr val="000000"/>
                </a:solidFill>
              </a:rPr>
              <a:t>Cement </a:t>
            </a:r>
            <a:r>
              <a:rPr lang="en-US" altLang="en-US" sz="1600" dirty="0">
                <a:solidFill>
                  <a:srgbClr val="000000"/>
                </a:solidFill>
              </a:rPr>
              <a:t>– Cement mill certs received from the cement company </a:t>
            </a:r>
            <a:r>
              <a:rPr lang="en-US" altLang="en-US" sz="1600" u="sng" dirty="0">
                <a:solidFill>
                  <a:srgbClr val="000000"/>
                </a:solidFill>
              </a:rPr>
              <a:t>once/mo</a:t>
            </a:r>
            <a:r>
              <a:rPr lang="en-US" altLang="en-US" sz="1600" dirty="0">
                <a:solidFill>
                  <a:srgbClr val="000000"/>
                </a:solidFill>
              </a:rPr>
              <a:t>. for each type of cement being used. </a:t>
            </a:r>
          </a:p>
          <a:p>
            <a:pPr>
              <a:lnSpc>
                <a:spcPct val="100000"/>
              </a:lnSpc>
              <a:spcBef>
                <a:spcPct val="50000"/>
              </a:spcBef>
              <a:spcAft>
                <a:spcPct val="0"/>
              </a:spcAft>
              <a:buNone/>
            </a:pPr>
            <a:r>
              <a:rPr lang="en-US" altLang="en-US" sz="1600" b="1" dirty="0">
                <a:solidFill>
                  <a:srgbClr val="000000"/>
                </a:solidFill>
              </a:rPr>
              <a:t>Fly Ash &amp; Other Cementitious Materials </a:t>
            </a:r>
            <a:r>
              <a:rPr lang="en-US" altLang="en-US" sz="1600" dirty="0">
                <a:solidFill>
                  <a:srgbClr val="000000"/>
                </a:solidFill>
              </a:rPr>
              <a:t>– A test report should be supplied by the supplier </a:t>
            </a:r>
            <a:r>
              <a:rPr lang="en-US" altLang="en-US" sz="1600" u="sng" dirty="0">
                <a:solidFill>
                  <a:srgbClr val="000000"/>
                </a:solidFill>
              </a:rPr>
              <a:t>once per month</a:t>
            </a:r>
            <a:r>
              <a:rPr lang="en-US" altLang="en-US" sz="1600" dirty="0">
                <a:solidFill>
                  <a:srgbClr val="000000"/>
                </a:solidFill>
              </a:rPr>
              <a:t>.</a:t>
            </a:r>
          </a:p>
          <a:p>
            <a:pPr>
              <a:lnSpc>
                <a:spcPct val="100000"/>
              </a:lnSpc>
              <a:spcBef>
                <a:spcPct val="50000"/>
              </a:spcBef>
              <a:spcAft>
                <a:spcPct val="0"/>
              </a:spcAft>
              <a:buFontTx/>
              <a:buNone/>
            </a:pPr>
            <a:r>
              <a:rPr lang="en-US" altLang="en-US" sz="1600" b="1" dirty="0">
                <a:solidFill>
                  <a:srgbClr val="000000"/>
                </a:solidFill>
              </a:rPr>
              <a:t>Aggregate</a:t>
            </a:r>
            <a:r>
              <a:rPr lang="en-US" altLang="en-US" sz="1600" dirty="0">
                <a:solidFill>
                  <a:srgbClr val="000000"/>
                </a:solidFill>
              </a:rPr>
              <a:t> – A Certificate of Compliance (ASTM C33) should be received </a:t>
            </a:r>
            <a:r>
              <a:rPr lang="en-US" altLang="en-US" sz="1600" u="sng" dirty="0">
                <a:solidFill>
                  <a:srgbClr val="000000"/>
                </a:solidFill>
              </a:rPr>
              <a:t>once/yr</a:t>
            </a:r>
            <a:r>
              <a:rPr lang="en-US" altLang="en-US" sz="1600" dirty="0">
                <a:solidFill>
                  <a:srgbClr val="000000"/>
                </a:solidFill>
              </a:rPr>
              <a:t>. for each material from your aggregate supplier.</a:t>
            </a:r>
          </a:p>
          <a:p>
            <a:pPr>
              <a:lnSpc>
                <a:spcPct val="100000"/>
              </a:lnSpc>
              <a:spcBef>
                <a:spcPct val="50000"/>
              </a:spcBef>
              <a:spcAft>
                <a:spcPct val="0"/>
              </a:spcAft>
              <a:buFontTx/>
              <a:buNone/>
            </a:pPr>
            <a:r>
              <a:rPr lang="en-US" altLang="en-US" sz="1600" b="1" dirty="0">
                <a:solidFill>
                  <a:srgbClr val="000000"/>
                </a:solidFill>
              </a:rPr>
              <a:t>Aggregate Gradations </a:t>
            </a:r>
            <a:r>
              <a:rPr lang="en-US" altLang="en-US" sz="1600" dirty="0">
                <a:solidFill>
                  <a:srgbClr val="000000"/>
                </a:solidFill>
              </a:rPr>
              <a:t>– Need gradations for each aggregate </a:t>
            </a:r>
            <a:r>
              <a:rPr lang="en-US" altLang="en-US" sz="1600" u="sng" dirty="0">
                <a:solidFill>
                  <a:srgbClr val="000000"/>
                </a:solidFill>
              </a:rPr>
              <a:t>quarterly </a:t>
            </a:r>
            <a:r>
              <a:rPr lang="en-US" altLang="en-US" sz="1600" dirty="0">
                <a:solidFill>
                  <a:srgbClr val="000000"/>
                </a:solidFill>
              </a:rPr>
              <a:t>as per Pipe, Manhole and Precast Products and </a:t>
            </a:r>
            <a:r>
              <a:rPr lang="en-US" altLang="en-US" sz="1600" u="sng" dirty="0">
                <a:solidFill>
                  <a:srgbClr val="000000"/>
                </a:solidFill>
              </a:rPr>
              <a:t>monthly</a:t>
            </a:r>
            <a:r>
              <a:rPr lang="en-US" altLang="en-US" sz="1600" dirty="0">
                <a:solidFill>
                  <a:srgbClr val="000000"/>
                </a:solidFill>
              </a:rPr>
              <a:t> for Box Certification.</a:t>
            </a:r>
          </a:p>
        </p:txBody>
      </p:sp>
    </p:spTree>
    <p:extLst>
      <p:ext uri="{BB962C8B-B14F-4D97-AF65-F5344CB8AC3E}">
        <p14:creationId xmlns:p14="http://schemas.microsoft.com/office/powerpoint/2010/main" val="3015932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86DDA6C2-6574-0DFC-8A6E-D13B5BDF3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a:extLst>
              <a:ext uri="{FF2B5EF4-FFF2-40B4-BE49-F238E27FC236}">
                <a16:creationId xmlns:a16="http://schemas.microsoft.com/office/drawing/2014/main" id="{B25C3CA5-D4F9-1B4C-BFFB-DAC5B447D680}"/>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2.0  MATERIALS (Cont)</a:t>
            </a:r>
          </a:p>
        </p:txBody>
      </p:sp>
      <p:sp>
        <p:nvSpPr>
          <p:cNvPr id="49156" name="Text Box 5">
            <a:extLst>
              <a:ext uri="{FF2B5EF4-FFF2-40B4-BE49-F238E27FC236}">
                <a16:creationId xmlns:a16="http://schemas.microsoft.com/office/drawing/2014/main" id="{4FC9E8D3-7063-C248-8019-32615BEE2957}"/>
              </a:ext>
            </a:extLst>
          </p:cNvPr>
          <p:cNvSpPr txBox="1">
            <a:spLocks noChangeArrowheads="1"/>
          </p:cNvSpPr>
          <p:nvPr/>
        </p:nvSpPr>
        <p:spPr bwMode="auto">
          <a:xfrm>
            <a:off x="2578608" y="2478641"/>
            <a:ext cx="6781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b="1" dirty="0">
                <a:solidFill>
                  <a:srgbClr val="000000"/>
                </a:solidFill>
              </a:rPr>
              <a:t>Additives</a:t>
            </a:r>
            <a:r>
              <a:rPr lang="en-US" altLang="en-US" sz="1600" dirty="0">
                <a:solidFill>
                  <a:srgbClr val="000000"/>
                </a:solidFill>
              </a:rPr>
              <a:t> – Certificates by the additive supplier </a:t>
            </a:r>
            <a:r>
              <a:rPr lang="en-US" altLang="en-US" sz="1600" u="sng" dirty="0">
                <a:solidFill>
                  <a:srgbClr val="000000"/>
                </a:solidFill>
              </a:rPr>
              <a:t>once/yr</a:t>
            </a:r>
            <a:r>
              <a:rPr lang="en-US" altLang="en-US" sz="1600" dirty="0">
                <a:solidFill>
                  <a:srgbClr val="000000"/>
                </a:solidFill>
              </a:rPr>
              <a:t>. for each material.  </a:t>
            </a:r>
          </a:p>
          <a:p>
            <a:pPr>
              <a:lnSpc>
                <a:spcPct val="100000"/>
              </a:lnSpc>
              <a:spcBef>
                <a:spcPct val="50000"/>
              </a:spcBef>
              <a:spcAft>
                <a:spcPct val="0"/>
              </a:spcAft>
              <a:buFontTx/>
              <a:buNone/>
            </a:pPr>
            <a:r>
              <a:rPr lang="en-US" altLang="en-US" sz="1600" b="1" dirty="0">
                <a:solidFill>
                  <a:srgbClr val="000000"/>
                </a:solidFill>
              </a:rPr>
              <a:t>Reinforcing</a:t>
            </a:r>
            <a:r>
              <a:rPr lang="en-US" altLang="en-US" sz="1600" dirty="0">
                <a:solidFill>
                  <a:srgbClr val="000000"/>
                </a:solidFill>
              </a:rPr>
              <a:t> – Mill certs should be supplied by the supplier </a:t>
            </a:r>
            <a:r>
              <a:rPr lang="en-US" altLang="en-US" sz="1600" u="sng" dirty="0">
                <a:solidFill>
                  <a:srgbClr val="000000"/>
                </a:solidFill>
              </a:rPr>
              <a:t>once/mo</a:t>
            </a:r>
            <a:r>
              <a:rPr lang="en-US" altLang="en-US" sz="1600" dirty="0">
                <a:solidFill>
                  <a:srgbClr val="000000"/>
                </a:solidFill>
              </a:rPr>
              <a:t>. for each type of product.</a:t>
            </a:r>
          </a:p>
          <a:p>
            <a:pPr>
              <a:lnSpc>
                <a:spcPct val="100000"/>
              </a:lnSpc>
              <a:spcBef>
                <a:spcPct val="50000"/>
              </a:spcBef>
              <a:spcAft>
                <a:spcPct val="0"/>
              </a:spcAft>
              <a:buFontTx/>
              <a:buNone/>
            </a:pPr>
            <a:r>
              <a:rPr lang="en-US" altLang="en-US" sz="1600" b="1" dirty="0">
                <a:solidFill>
                  <a:srgbClr val="000000"/>
                </a:solidFill>
              </a:rPr>
              <a:t>Gasket Material/Joint Sealants/Pipe to Manhole Seals </a:t>
            </a:r>
            <a:r>
              <a:rPr lang="en-US" altLang="en-US" sz="1600" dirty="0">
                <a:solidFill>
                  <a:srgbClr val="000000"/>
                </a:solidFill>
              </a:rPr>
              <a:t>– Cert. should be supplied by the manufacturer </a:t>
            </a:r>
            <a:r>
              <a:rPr lang="en-US" altLang="en-US" sz="1600" u="sng" dirty="0">
                <a:solidFill>
                  <a:srgbClr val="000000"/>
                </a:solidFill>
              </a:rPr>
              <a:t>once per year </a:t>
            </a:r>
            <a:r>
              <a:rPr lang="en-US" altLang="en-US" sz="1600" dirty="0">
                <a:solidFill>
                  <a:srgbClr val="000000"/>
                </a:solidFill>
              </a:rPr>
              <a:t>for each type of gasket, material or seal.</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endParaRPr lang="en-US" altLang="en-US" sz="1600" dirty="0">
              <a:solidFill>
                <a:srgbClr val="000000"/>
              </a:solidFill>
            </a:endParaRPr>
          </a:p>
        </p:txBody>
      </p:sp>
    </p:spTree>
    <p:extLst>
      <p:ext uri="{BB962C8B-B14F-4D97-AF65-F5344CB8AC3E}">
        <p14:creationId xmlns:p14="http://schemas.microsoft.com/office/powerpoint/2010/main" val="1671144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1587D65B-6718-E7EC-AABE-F21ED4C06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a:extLst>
              <a:ext uri="{FF2B5EF4-FFF2-40B4-BE49-F238E27FC236}">
                <a16:creationId xmlns:a16="http://schemas.microsoft.com/office/drawing/2014/main" id="{5721D966-0CCC-8B46-8EED-C4810FF06DF9}"/>
              </a:ext>
            </a:extLst>
          </p:cNvPr>
          <p:cNvSpPr>
            <a:spLocks noGrp="1" noChangeArrowheads="1"/>
          </p:cNvSpPr>
          <p:nvPr>
            <p:ph type="title"/>
          </p:nvPr>
        </p:nvSpPr>
        <p:spPr>
          <a:xfrm>
            <a:off x="91440" y="1371600"/>
            <a:ext cx="10206519" cy="662781"/>
          </a:xfrm>
        </p:spPr>
        <p:txBody>
          <a:bodyPr/>
          <a:lstStyle/>
          <a:p>
            <a:pPr>
              <a:lnSpc>
                <a:spcPct val="100000"/>
              </a:lnSpc>
              <a:spcBef>
                <a:spcPct val="50000"/>
              </a:spcBef>
              <a:spcAft>
                <a:spcPct val="0"/>
              </a:spcAft>
              <a:buFontTx/>
              <a:buNone/>
            </a:pPr>
            <a:r>
              <a:rPr lang="en-US" altLang="en-US" sz="2000" b="1" dirty="0">
                <a:solidFill>
                  <a:srgbClr val="0070C0"/>
                </a:solidFill>
              </a:rPr>
              <a:t>2.1 In-Plant Drawn Wire</a:t>
            </a:r>
          </a:p>
        </p:txBody>
      </p:sp>
      <p:sp>
        <p:nvSpPr>
          <p:cNvPr id="98310" name="Text Box 6">
            <a:extLst>
              <a:ext uri="{FF2B5EF4-FFF2-40B4-BE49-F238E27FC236}">
                <a16:creationId xmlns:a16="http://schemas.microsoft.com/office/drawing/2014/main" id="{1CA4FEF7-E214-8445-BDD5-5CA26D30B336}"/>
              </a:ext>
            </a:extLst>
          </p:cNvPr>
          <p:cNvSpPr txBox="1">
            <a:spLocks noChangeArrowheads="1"/>
          </p:cNvSpPr>
          <p:nvPr/>
        </p:nvSpPr>
        <p:spPr bwMode="auto">
          <a:xfrm>
            <a:off x="2578608" y="2385629"/>
            <a:ext cx="67818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b="1" dirty="0">
                <a:solidFill>
                  <a:srgbClr val="0070C0"/>
                </a:solidFill>
              </a:rPr>
              <a:t> In-Plant Drawn Wire </a:t>
            </a:r>
          </a:p>
          <a:p>
            <a:pPr>
              <a:lnSpc>
                <a:spcPct val="100000"/>
              </a:lnSpc>
              <a:spcBef>
                <a:spcPct val="50000"/>
              </a:spcBef>
              <a:spcAft>
                <a:spcPct val="0"/>
              </a:spcAft>
              <a:buFontTx/>
              <a:buNone/>
            </a:pPr>
            <a:r>
              <a:rPr lang="en-US" altLang="en-US" sz="1600" dirty="0">
                <a:solidFill>
                  <a:srgbClr val="0070C0"/>
                </a:solidFill>
              </a:rPr>
              <a:t>- Incoming certificates for stock per lot</a:t>
            </a:r>
          </a:p>
          <a:p>
            <a:pPr>
              <a:lnSpc>
                <a:spcPct val="100000"/>
              </a:lnSpc>
              <a:spcBef>
                <a:spcPct val="50000"/>
              </a:spcBef>
              <a:spcAft>
                <a:spcPct val="0"/>
              </a:spcAft>
              <a:buFontTx/>
              <a:buNone/>
            </a:pPr>
            <a:r>
              <a:rPr lang="en-US" altLang="en-US" sz="1600" dirty="0">
                <a:solidFill>
                  <a:srgbClr val="0070C0"/>
                </a:solidFill>
              </a:rPr>
              <a:t>- Drawn Wire Testing (ASTM A1064) per 20,000 lbs. wire drawn.  </a:t>
            </a:r>
          </a:p>
          <a:p>
            <a:pPr>
              <a:lnSpc>
                <a:spcPct val="100000"/>
              </a:lnSpc>
              <a:spcBef>
                <a:spcPct val="50000"/>
              </a:spcBef>
              <a:spcAft>
                <a:spcPct val="0"/>
              </a:spcAft>
              <a:buFontTx/>
              <a:buNone/>
            </a:pPr>
            <a:r>
              <a:rPr lang="en-US" altLang="en-US" sz="1600" dirty="0">
                <a:solidFill>
                  <a:srgbClr val="000000"/>
                </a:solidFill>
              </a:rPr>
              <a:t>ASTM A1064: </a:t>
            </a:r>
          </a:p>
          <a:p>
            <a:pPr>
              <a:lnSpc>
                <a:spcPct val="100000"/>
              </a:lnSpc>
              <a:spcBef>
                <a:spcPct val="50000"/>
              </a:spcBef>
              <a:spcAft>
                <a:spcPct val="0"/>
              </a:spcAft>
              <a:buFontTx/>
              <a:buNone/>
            </a:pPr>
            <a:r>
              <a:rPr lang="en-US" altLang="en-US" sz="1600" dirty="0">
                <a:solidFill>
                  <a:srgbClr val="000000"/>
                </a:solidFill>
              </a:rPr>
              <a:t>	- Meet required Tensile, Yield, and Reduction of Area</a:t>
            </a:r>
          </a:p>
          <a:p>
            <a:pPr>
              <a:lnSpc>
                <a:spcPct val="100000"/>
              </a:lnSpc>
              <a:spcBef>
                <a:spcPct val="50000"/>
              </a:spcBef>
              <a:spcAft>
                <a:spcPct val="0"/>
              </a:spcAft>
              <a:buFontTx/>
              <a:buNone/>
            </a:pPr>
            <a:r>
              <a:rPr lang="en-US" altLang="en-US" sz="1600" dirty="0">
                <a:solidFill>
                  <a:srgbClr val="000000"/>
                </a:solidFill>
              </a:rPr>
              <a:t> 	- Meet bend test without cracking</a:t>
            </a:r>
          </a:p>
          <a:p>
            <a:pPr>
              <a:lnSpc>
                <a:spcPct val="100000"/>
              </a:lnSpc>
              <a:spcBef>
                <a:spcPct val="50000"/>
              </a:spcBef>
              <a:spcAft>
                <a:spcPct val="0"/>
              </a:spcAft>
              <a:buFontTx/>
              <a:buNone/>
            </a:pPr>
            <a:r>
              <a:rPr lang="en-US" altLang="en-US" sz="1600" dirty="0">
                <a:solidFill>
                  <a:srgbClr val="000000"/>
                </a:solidFill>
              </a:rPr>
              <a:t>		180</a:t>
            </a:r>
            <a:r>
              <a:rPr lang="en-US" altLang="en-US" sz="1600" baseline="30000" dirty="0">
                <a:solidFill>
                  <a:srgbClr val="000000"/>
                </a:solidFill>
              </a:rPr>
              <a:t>o</a:t>
            </a:r>
            <a:r>
              <a:rPr lang="en-US" altLang="en-US" sz="1600" dirty="0">
                <a:solidFill>
                  <a:srgbClr val="000000"/>
                </a:solidFill>
              </a:rPr>
              <a:t> for smooth and 90</a:t>
            </a:r>
            <a:r>
              <a:rPr lang="en-US" altLang="en-US" sz="1600" baseline="30000" dirty="0">
                <a:solidFill>
                  <a:srgbClr val="000000"/>
                </a:solidFill>
              </a:rPr>
              <a:t>o</a:t>
            </a:r>
            <a:r>
              <a:rPr lang="en-US" altLang="en-US" sz="1600" dirty="0">
                <a:solidFill>
                  <a:srgbClr val="000000"/>
                </a:solidFill>
              </a:rPr>
              <a:t> for deformed</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r>
              <a:rPr lang="en-US" altLang="en-US" sz="1600" dirty="0">
                <a:solidFill>
                  <a:srgbClr val="000000"/>
                </a:solidFill>
              </a:rPr>
              <a:t>One test for each 10 tons (20,000 lbs or 9000 kg)</a:t>
            </a:r>
          </a:p>
          <a:p>
            <a:pPr>
              <a:lnSpc>
                <a:spcPct val="100000"/>
              </a:lnSpc>
              <a:spcBef>
                <a:spcPct val="50000"/>
              </a:spcBef>
              <a:spcAft>
                <a:spcPct val="0"/>
              </a:spcAft>
              <a:buFontTx/>
              <a:buNone/>
            </a:pPr>
            <a:r>
              <a:rPr lang="en-US" altLang="en-US" sz="1600" dirty="0">
                <a:solidFill>
                  <a:srgbClr val="000000"/>
                </a:solidFill>
              </a:rPr>
              <a:t>	- Need to track tonnage drawn</a:t>
            </a:r>
          </a:p>
        </p:txBody>
      </p:sp>
    </p:spTree>
    <p:extLst>
      <p:ext uri="{BB962C8B-B14F-4D97-AF65-F5344CB8AC3E}">
        <p14:creationId xmlns:p14="http://schemas.microsoft.com/office/powerpoint/2010/main" val="994145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77C2BF99-E031-36A7-725B-77384D3F4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3">
            <a:extLst>
              <a:ext uri="{FF2B5EF4-FFF2-40B4-BE49-F238E27FC236}">
                <a16:creationId xmlns:a16="http://schemas.microsoft.com/office/drawing/2014/main" id="{3A7337BA-0EF7-0149-842A-E06508211597}"/>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3.0  CALIBRATIONS</a:t>
            </a:r>
          </a:p>
        </p:txBody>
      </p:sp>
      <p:sp>
        <p:nvSpPr>
          <p:cNvPr id="51204" name="Text Box 6">
            <a:extLst>
              <a:ext uri="{FF2B5EF4-FFF2-40B4-BE49-F238E27FC236}">
                <a16:creationId xmlns:a16="http://schemas.microsoft.com/office/drawing/2014/main" id="{68637A97-662C-5047-B696-E1860DDCB460}"/>
              </a:ext>
            </a:extLst>
          </p:cNvPr>
          <p:cNvSpPr txBox="1">
            <a:spLocks noChangeArrowheads="1"/>
          </p:cNvSpPr>
          <p:nvPr/>
        </p:nvSpPr>
        <p:spPr bwMode="auto">
          <a:xfrm>
            <a:off x="2578608" y="2232042"/>
            <a:ext cx="6781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Documents showing the following calibrations at specified frequency.</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Concrete Batching Equipment</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Must be </a:t>
            </a:r>
            <a:r>
              <a:rPr lang="en-US" altLang="en-US" sz="1600" u="sng" dirty="0">
                <a:solidFill>
                  <a:srgbClr val="000000"/>
                </a:solidFill>
              </a:rPr>
              <a:t>properly</a:t>
            </a:r>
            <a:r>
              <a:rPr lang="en-US" altLang="en-US" sz="1600" dirty="0">
                <a:solidFill>
                  <a:srgbClr val="000000"/>
                </a:solidFill>
              </a:rPr>
              <a:t> calibrated and certified by independent agency </a:t>
            </a:r>
          </a:p>
          <a:p>
            <a:pPr>
              <a:lnSpc>
                <a:spcPct val="100000"/>
              </a:lnSpc>
              <a:spcAft>
                <a:spcPct val="0"/>
              </a:spcAft>
              <a:buFontTx/>
              <a:buNone/>
            </a:pPr>
            <a:r>
              <a:rPr lang="en-US" altLang="en-US" sz="1600" dirty="0">
                <a:solidFill>
                  <a:srgbClr val="00B050"/>
                </a:solidFill>
              </a:rPr>
              <a:t>[HINT: </a:t>
            </a:r>
            <a:r>
              <a:rPr lang="en-US" altLang="en-US" sz="1600" i="1" dirty="0">
                <a:solidFill>
                  <a:srgbClr val="00B050"/>
                </a:solidFill>
              </a:rPr>
              <a:t>see ACPA Members Site for Guide document</a:t>
            </a:r>
            <a:r>
              <a:rPr lang="en-US" altLang="en-US" sz="1600" dirty="0">
                <a:solidFill>
                  <a:srgbClr val="00B050"/>
                </a:solidFill>
              </a:rPr>
              <a:t>].</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Water Meter</a:t>
            </a:r>
            <a:r>
              <a:rPr lang="en-US" altLang="en-US" sz="1600" i="1"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 calibration using volumetrically calibrated 55 gallon barrel or water weight works well.	</a:t>
            </a:r>
          </a:p>
          <a:p>
            <a:pPr>
              <a:lnSpc>
                <a:spcPct val="100000"/>
              </a:lnSpc>
              <a:spcAft>
                <a:spcPct val="0"/>
              </a:spcAft>
              <a:buFontTx/>
              <a:buNone/>
            </a:pPr>
            <a:r>
              <a:rPr lang="en-US" altLang="en-US" sz="1600" dirty="0">
                <a:solidFill>
                  <a:srgbClr val="000000"/>
                </a:solidFill>
              </a:rPr>
              <a:t>	</a:t>
            </a:r>
          </a:p>
          <a:p>
            <a:pPr>
              <a:lnSpc>
                <a:spcPct val="100000"/>
              </a:lnSpc>
              <a:spcAft>
                <a:spcPct val="0"/>
              </a:spcAft>
              <a:buFontTx/>
              <a:buNone/>
            </a:pPr>
            <a:r>
              <a:rPr lang="en-US" altLang="en-US" sz="1600" b="1" i="1" dirty="0">
                <a:solidFill>
                  <a:srgbClr val="000000"/>
                </a:solidFill>
              </a:rPr>
              <a:t>Additive Dispensing Equipment</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In-house/supplier volumetric calibration using graduated cylinders works well.  </a:t>
            </a:r>
          </a:p>
          <a:p>
            <a:pPr>
              <a:lnSpc>
                <a:spcPct val="100000"/>
              </a:lnSpc>
              <a:spcAft>
                <a:spcPct val="0"/>
              </a:spcAft>
              <a:buFontTx/>
              <a:buNone/>
            </a:pPr>
            <a:endParaRPr lang="en-US" altLang="en-US" sz="1800" dirty="0">
              <a:solidFill>
                <a:srgbClr val="000000"/>
              </a:solidFill>
            </a:endParaRPr>
          </a:p>
          <a:p>
            <a:pPr>
              <a:lnSpc>
                <a:spcPct val="100000"/>
              </a:lnSpc>
              <a:spcAft>
                <a:spcPct val="0"/>
              </a:spcAft>
              <a:buFontTx/>
              <a:buNone/>
            </a:pPr>
            <a:r>
              <a:rPr lang="en-US" altLang="en-US" sz="1800" dirty="0">
                <a:solidFill>
                  <a:srgbClr val="000000"/>
                </a:solidFill>
              </a:rPr>
              <a:t>		</a:t>
            </a:r>
          </a:p>
        </p:txBody>
      </p:sp>
    </p:spTree>
    <p:extLst>
      <p:ext uri="{BB962C8B-B14F-4D97-AF65-F5344CB8AC3E}">
        <p14:creationId xmlns:p14="http://schemas.microsoft.com/office/powerpoint/2010/main" val="2047467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09E320B0-9DF7-B33A-DDBE-971A30FE0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3">
            <a:extLst>
              <a:ext uri="{FF2B5EF4-FFF2-40B4-BE49-F238E27FC236}">
                <a16:creationId xmlns:a16="http://schemas.microsoft.com/office/drawing/2014/main" id="{65F25951-0E95-214A-80E3-D615D6218982}"/>
              </a:ext>
            </a:extLst>
          </p:cNvPr>
          <p:cNvSpPr>
            <a:spLocks noGrp="1" noChangeArrowheads="1"/>
          </p:cNvSpPr>
          <p:nvPr>
            <p:ph type="title"/>
          </p:nvPr>
        </p:nvSpPr>
        <p:spPr>
          <a:xfrm>
            <a:off x="91440" y="1371600"/>
            <a:ext cx="10206519" cy="662781"/>
          </a:xfrm>
        </p:spPr>
        <p:txBody>
          <a:bodyPr>
            <a:noAutofit/>
          </a:bodyPr>
          <a:lstStyle/>
          <a:p>
            <a:pPr>
              <a:defRPr/>
            </a:pPr>
            <a:r>
              <a:rPr lang="en-US" sz="2000" b="1" dirty="0">
                <a:solidFill>
                  <a:srgbClr val="000000"/>
                </a:solidFill>
                <a:effectLst>
                  <a:outerShdw blurRad="38100" dist="38100" dir="2700000" algn="tl">
                    <a:srgbClr val="FFFFFF"/>
                  </a:outerShdw>
                </a:effectLst>
              </a:rPr>
              <a:t>3.0  CALIBRATIONS - CONT.</a:t>
            </a:r>
          </a:p>
        </p:txBody>
      </p:sp>
      <p:sp>
        <p:nvSpPr>
          <p:cNvPr id="53252" name="Text Box 4">
            <a:extLst>
              <a:ext uri="{FF2B5EF4-FFF2-40B4-BE49-F238E27FC236}">
                <a16:creationId xmlns:a16="http://schemas.microsoft.com/office/drawing/2014/main" id="{2F8F39F2-71D3-0240-9AAF-AC6D88294C1B}"/>
              </a:ext>
            </a:extLst>
          </p:cNvPr>
          <p:cNvSpPr txBox="1">
            <a:spLocks noChangeArrowheads="1"/>
          </p:cNvSpPr>
          <p:nvPr/>
        </p:nvSpPr>
        <p:spPr bwMode="auto">
          <a:xfrm>
            <a:off x="2578608" y="2057400"/>
            <a:ext cx="8138849"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600" b="1" i="1" dirty="0">
                <a:solidFill>
                  <a:srgbClr val="000000"/>
                </a:solidFill>
              </a:rPr>
              <a:t>Concrete Compression Tester</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Must be calibrated and certified by independent agency.	</a:t>
            </a:r>
          </a:p>
          <a:p>
            <a:pPr>
              <a:lnSpc>
                <a:spcPct val="100000"/>
              </a:lnSpc>
              <a:spcAft>
                <a:spcPct val="0"/>
              </a:spcAft>
              <a:buFontTx/>
              <a:buNone/>
            </a:pPr>
            <a:r>
              <a:rPr lang="en-US" altLang="en-US" sz="1600" dirty="0">
                <a:solidFill>
                  <a:srgbClr val="000000"/>
                </a:solidFill>
              </a:rPr>
              <a:t>	</a:t>
            </a:r>
          </a:p>
          <a:p>
            <a:pPr>
              <a:lnSpc>
                <a:spcPct val="100000"/>
              </a:lnSpc>
              <a:spcAft>
                <a:spcPct val="0"/>
              </a:spcAft>
              <a:buFontTx/>
              <a:buNone/>
            </a:pPr>
            <a:r>
              <a:rPr lang="en-US" altLang="en-US" sz="1600" b="1" i="1" dirty="0">
                <a:solidFill>
                  <a:srgbClr val="000000"/>
                </a:solidFill>
              </a:rPr>
              <a:t>3-Edge Bearing Tester</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Must be calibrated and certified by independent agency</a:t>
            </a:r>
          </a:p>
          <a:p>
            <a:pPr>
              <a:lnSpc>
                <a:spcPct val="100000"/>
              </a:lnSpc>
              <a:spcAft>
                <a:spcPct val="0"/>
              </a:spcAft>
              <a:buFontTx/>
              <a:buNone/>
            </a:pPr>
            <a:r>
              <a:rPr lang="en-US" altLang="en-US" sz="1600" b="1" i="1" dirty="0">
                <a:solidFill>
                  <a:srgbClr val="000000"/>
                </a:solidFill>
              </a:rPr>
              <a:t>	</a:t>
            </a:r>
          </a:p>
          <a:p>
            <a:pPr>
              <a:lnSpc>
                <a:spcPct val="100000"/>
              </a:lnSpc>
              <a:spcAft>
                <a:spcPct val="0"/>
              </a:spcAft>
              <a:buFontTx/>
              <a:buNone/>
            </a:pPr>
            <a:r>
              <a:rPr lang="en-US" altLang="en-US" sz="1600" b="1" i="1" dirty="0">
                <a:solidFill>
                  <a:srgbClr val="000000"/>
                </a:solidFill>
              </a:rPr>
              <a:t>Go-No-Go Gages</a:t>
            </a:r>
            <a:r>
              <a:rPr lang="en-US" altLang="en-US" sz="1600" dirty="0">
                <a:solidFill>
                  <a:srgbClr val="000000"/>
                </a:solidFill>
              </a:rPr>
              <a:t>				</a:t>
            </a:r>
            <a:r>
              <a:rPr lang="en-US" altLang="en-US" sz="1600" b="1" u="sng" dirty="0">
                <a:solidFill>
                  <a:srgbClr val="000000"/>
                </a:solidFill>
              </a:rPr>
              <a:t>min. 1/yr</a:t>
            </a:r>
          </a:p>
          <a:p>
            <a:pPr>
              <a:lnSpc>
                <a:spcPct val="100000"/>
              </a:lnSpc>
              <a:spcAft>
                <a:spcPct val="0"/>
              </a:spcAft>
              <a:buFontTx/>
              <a:buNone/>
            </a:pPr>
            <a:r>
              <a:rPr lang="en-US" altLang="en-US" sz="1600" dirty="0">
                <a:solidFill>
                  <a:srgbClr val="000000"/>
                </a:solidFill>
              </a:rPr>
              <a:t>In-house or independent agency calibration with micrometer or calibrated bars.</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Laboratory Scales</a:t>
            </a:r>
            <a:r>
              <a:rPr lang="en-US" altLang="en-US" sz="1600" i="1"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 or independent calibration with certified test weights.	</a:t>
            </a:r>
          </a:p>
          <a:p>
            <a:pPr>
              <a:lnSpc>
                <a:spcPct val="100000"/>
              </a:lnSpc>
              <a:spcAft>
                <a:spcPct val="0"/>
              </a:spcAft>
              <a:buFontTx/>
              <a:buNone/>
            </a:pPr>
            <a:r>
              <a:rPr lang="en-US" altLang="en-US" sz="1600" dirty="0">
                <a:solidFill>
                  <a:srgbClr val="000000"/>
                </a:solidFill>
              </a:rPr>
              <a:t>	</a:t>
            </a:r>
          </a:p>
          <a:p>
            <a:pPr>
              <a:lnSpc>
                <a:spcPct val="100000"/>
              </a:lnSpc>
              <a:spcAft>
                <a:spcPct val="0"/>
              </a:spcAft>
              <a:buFontTx/>
              <a:buNone/>
            </a:pPr>
            <a:r>
              <a:rPr lang="en-US" altLang="en-US" sz="1600" b="1" i="1" dirty="0">
                <a:solidFill>
                  <a:srgbClr val="000000"/>
                </a:solidFill>
              </a:rPr>
              <a:t>Micrometers and Calipers</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 or independent calibration with certified micrometer or calibration bars.</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Vacuum Test Equipment	</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 or independent calibration with manometer column height using a </a:t>
            </a:r>
            <a:br>
              <a:rPr lang="en-US" altLang="en-US" sz="1600" dirty="0">
                <a:solidFill>
                  <a:srgbClr val="000000"/>
                </a:solidFill>
              </a:rPr>
            </a:br>
            <a:r>
              <a:rPr lang="en-US" altLang="en-US" sz="1600" dirty="0">
                <a:solidFill>
                  <a:srgbClr val="000000"/>
                </a:solidFill>
              </a:rPr>
              <a:t>liquid with a verified specific gravity or certified test gage.		</a:t>
            </a:r>
          </a:p>
        </p:txBody>
      </p:sp>
    </p:spTree>
    <p:extLst>
      <p:ext uri="{BB962C8B-B14F-4D97-AF65-F5344CB8AC3E}">
        <p14:creationId xmlns:p14="http://schemas.microsoft.com/office/powerpoint/2010/main" val="3060954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4ECE1EEE-C1D4-B096-A601-A62EE2525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a:extLst>
              <a:ext uri="{FF2B5EF4-FFF2-40B4-BE49-F238E27FC236}">
                <a16:creationId xmlns:a16="http://schemas.microsoft.com/office/drawing/2014/main" id="{4F9BCAD3-F0EC-1844-8D35-69E5C8417059}"/>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3.0 CALIBRATIONS - CONT.</a:t>
            </a:r>
          </a:p>
        </p:txBody>
      </p:sp>
      <p:sp>
        <p:nvSpPr>
          <p:cNvPr id="55300" name="Text Box 4">
            <a:extLst>
              <a:ext uri="{FF2B5EF4-FFF2-40B4-BE49-F238E27FC236}">
                <a16:creationId xmlns:a16="http://schemas.microsoft.com/office/drawing/2014/main" id="{60020B03-96E1-E54E-88DA-7E2FB16A984B}"/>
              </a:ext>
            </a:extLst>
          </p:cNvPr>
          <p:cNvSpPr txBox="1">
            <a:spLocks noChangeArrowheads="1"/>
          </p:cNvSpPr>
          <p:nvPr/>
        </p:nvSpPr>
        <p:spPr bwMode="auto">
          <a:xfrm>
            <a:off x="2578608" y="2032162"/>
            <a:ext cx="6926899"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600" b="1" i="1" dirty="0">
                <a:solidFill>
                  <a:srgbClr val="000000"/>
                </a:solidFill>
              </a:rPr>
              <a:t>Pipe Test Equipment</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Hydraulic Rams used for QCast testing (sanitary).</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Hydro Test  Equipment</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FontTx/>
              <a:buNone/>
            </a:pPr>
            <a:r>
              <a:rPr lang="en-US" altLang="en-US" sz="1600" dirty="0">
                <a:solidFill>
                  <a:srgbClr val="000000"/>
                </a:solidFill>
              </a:rPr>
              <a:t>In-house calibration with manometer or independent calibration with certified test gage.</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Air Content  (PCC) Test Equipment  </a:t>
            </a:r>
            <a:r>
              <a:rPr lang="en-US" altLang="en-US" sz="1600" b="1" u="sng" dirty="0">
                <a:solidFill>
                  <a:srgbClr val="000000"/>
                </a:solidFill>
              </a:rPr>
              <a:t>min. 1/yr or  1/mo. Wetcast Box</a:t>
            </a:r>
          </a:p>
          <a:p>
            <a:pPr>
              <a:lnSpc>
                <a:spcPct val="100000"/>
              </a:lnSpc>
              <a:spcAft>
                <a:spcPct val="0"/>
              </a:spcAft>
              <a:buFontTx/>
              <a:buNone/>
            </a:pPr>
            <a:r>
              <a:rPr lang="en-US" altLang="en-US" sz="1600" dirty="0">
                <a:solidFill>
                  <a:srgbClr val="000000"/>
                </a:solidFill>
              </a:rPr>
              <a:t>In-house calibration allowed. </a:t>
            </a:r>
          </a:p>
          <a:p>
            <a:pPr>
              <a:lnSpc>
                <a:spcPct val="100000"/>
              </a:lnSpc>
              <a:spcAft>
                <a:spcPct val="0"/>
              </a:spcAft>
              <a:buFontTx/>
              <a:buNone/>
            </a:pPr>
            <a:r>
              <a:rPr lang="en-US" altLang="en-US" sz="1600" dirty="0">
                <a:solidFill>
                  <a:srgbClr val="000000"/>
                </a:solidFill>
              </a:rPr>
              <a:t>	</a:t>
            </a:r>
          </a:p>
          <a:p>
            <a:pPr>
              <a:lnSpc>
                <a:spcPct val="100000"/>
              </a:lnSpc>
              <a:spcAft>
                <a:spcPct val="0"/>
              </a:spcAft>
              <a:buFontTx/>
              <a:buNone/>
            </a:pPr>
            <a:r>
              <a:rPr lang="en-US" altLang="en-US" sz="1600" b="1" i="1" dirty="0">
                <a:solidFill>
                  <a:srgbClr val="000000"/>
                </a:solidFill>
              </a:rPr>
              <a:t>Curing Temperature Loggers 			</a:t>
            </a:r>
            <a:r>
              <a:rPr lang="en-US" altLang="en-US" sz="1600" b="1" u="sng" dirty="0">
                <a:solidFill>
                  <a:srgbClr val="000000"/>
                </a:solidFill>
              </a:rPr>
              <a:t>1/yr.</a:t>
            </a:r>
            <a:endParaRPr lang="en-US" altLang="en-US" sz="1600" b="1" i="1" u="sng" dirty="0">
              <a:solidFill>
                <a:srgbClr val="000000"/>
              </a:solidFill>
            </a:endParaRPr>
          </a:p>
          <a:p>
            <a:pPr>
              <a:lnSpc>
                <a:spcPct val="100000"/>
              </a:lnSpc>
              <a:spcAft>
                <a:spcPct val="0"/>
              </a:spcAft>
              <a:buFontTx/>
              <a:buNone/>
            </a:pPr>
            <a:r>
              <a:rPr lang="en-US" altLang="en-US" sz="1600" dirty="0">
                <a:solidFill>
                  <a:srgbClr val="000000"/>
                </a:solidFill>
              </a:rPr>
              <a:t>In-house calibration allowed. </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Concrete Thermometer			</a:t>
            </a:r>
            <a:r>
              <a:rPr lang="en-US" altLang="en-US" sz="1600" b="1" u="sng" dirty="0">
                <a:solidFill>
                  <a:srgbClr val="000000"/>
                </a:solidFill>
              </a:rPr>
              <a:t>1/yr.</a:t>
            </a:r>
          </a:p>
          <a:p>
            <a:pPr>
              <a:lnSpc>
                <a:spcPct val="100000"/>
              </a:lnSpc>
              <a:spcAft>
                <a:spcPct val="0"/>
              </a:spcAft>
              <a:buNone/>
            </a:pPr>
            <a:r>
              <a:rPr lang="en-US" altLang="en-US" sz="1600" dirty="0">
                <a:solidFill>
                  <a:srgbClr val="000000"/>
                </a:solidFill>
              </a:rPr>
              <a:t>In-house calibration allowed. </a:t>
            </a:r>
          </a:p>
          <a:p>
            <a:pPr>
              <a:lnSpc>
                <a:spcPct val="100000"/>
              </a:lnSpc>
              <a:spcAft>
                <a:spcPct val="0"/>
              </a:spcAft>
              <a:buFontTx/>
              <a:buNone/>
            </a:pPr>
            <a:endParaRPr lang="en-US" altLang="en-US" sz="1600" dirty="0">
              <a:solidFill>
                <a:srgbClr val="000000"/>
              </a:solidFill>
            </a:endParaRPr>
          </a:p>
          <a:p>
            <a:pPr>
              <a:lnSpc>
                <a:spcPct val="100000"/>
              </a:lnSpc>
              <a:spcAft>
                <a:spcPct val="0"/>
              </a:spcAft>
              <a:buFontTx/>
              <a:buNone/>
            </a:pPr>
            <a:r>
              <a:rPr lang="en-US" altLang="en-US" sz="1600" b="1" i="1" dirty="0">
                <a:solidFill>
                  <a:srgbClr val="000000"/>
                </a:solidFill>
              </a:rPr>
              <a:t>Durometer (gasket testing)		</a:t>
            </a:r>
            <a:r>
              <a:rPr lang="en-US" altLang="en-US" sz="1600" dirty="0">
                <a:solidFill>
                  <a:srgbClr val="000000"/>
                </a:solidFill>
              </a:rPr>
              <a:t>	 </a:t>
            </a:r>
            <a:r>
              <a:rPr lang="en-US" altLang="en-US" sz="1600" b="1" u="sng" dirty="0">
                <a:solidFill>
                  <a:srgbClr val="000000"/>
                </a:solidFill>
              </a:rPr>
              <a:t>1/yr.</a:t>
            </a:r>
          </a:p>
          <a:p>
            <a:pPr>
              <a:lnSpc>
                <a:spcPct val="100000"/>
              </a:lnSpc>
              <a:spcAft>
                <a:spcPct val="0"/>
              </a:spcAft>
              <a:buNone/>
            </a:pPr>
            <a:r>
              <a:rPr lang="en-US" altLang="en-US" sz="1600" dirty="0">
                <a:solidFill>
                  <a:srgbClr val="000000"/>
                </a:solidFill>
              </a:rPr>
              <a:t>In-house calibration allowed. </a:t>
            </a:r>
          </a:p>
          <a:p>
            <a:pPr>
              <a:lnSpc>
                <a:spcPct val="100000"/>
              </a:lnSpc>
              <a:spcAft>
                <a:spcPct val="0"/>
              </a:spcAft>
              <a:buFontTx/>
              <a:buNone/>
            </a:pPr>
            <a:endParaRPr lang="en-US" altLang="en-US" sz="1800" dirty="0">
              <a:solidFill>
                <a:srgbClr val="000000"/>
              </a:solidFill>
            </a:endParaRPr>
          </a:p>
          <a:p>
            <a:pPr>
              <a:lnSpc>
                <a:spcPct val="100000"/>
              </a:lnSpc>
              <a:spcAft>
                <a:spcPct val="0"/>
              </a:spcAft>
              <a:buFontTx/>
              <a:buNone/>
            </a:pPr>
            <a:r>
              <a:rPr lang="en-US" altLang="en-US" sz="1800" dirty="0">
                <a:solidFill>
                  <a:srgbClr val="000000"/>
                </a:solidFill>
              </a:rPr>
              <a:t>		</a:t>
            </a:r>
          </a:p>
        </p:txBody>
      </p:sp>
    </p:spTree>
    <p:extLst>
      <p:ext uri="{BB962C8B-B14F-4D97-AF65-F5344CB8AC3E}">
        <p14:creationId xmlns:p14="http://schemas.microsoft.com/office/powerpoint/2010/main" val="1483464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485E93F-DA64-6849-83A6-531E77267E6B}"/>
              </a:ext>
            </a:extLst>
          </p:cNvPr>
          <p:cNvSpPr>
            <a:spLocks noGrp="1" noChangeArrowheads="1"/>
          </p:cNvSpPr>
          <p:nvPr>
            <p:ph type="title"/>
          </p:nvPr>
        </p:nvSpPr>
        <p:spPr>
          <a:xfrm>
            <a:off x="838202" y="1371600"/>
            <a:ext cx="10206519" cy="662781"/>
          </a:xfrm>
        </p:spPr>
        <p:txBody>
          <a:bodyPr/>
          <a:lstStyle/>
          <a:p>
            <a:r>
              <a:rPr lang="en-US" altLang="en-US" dirty="0"/>
              <a:t>Outline</a:t>
            </a:r>
          </a:p>
        </p:txBody>
      </p:sp>
      <p:sp>
        <p:nvSpPr>
          <p:cNvPr id="12291" name="Rectangle 3">
            <a:extLst>
              <a:ext uri="{FF2B5EF4-FFF2-40B4-BE49-F238E27FC236}">
                <a16:creationId xmlns:a16="http://schemas.microsoft.com/office/drawing/2014/main" id="{5B5C11ED-9EB1-E54C-BAC0-8073DB511C1E}"/>
              </a:ext>
            </a:extLst>
          </p:cNvPr>
          <p:cNvSpPr>
            <a:spLocks noGrp="1" noChangeArrowheads="1"/>
          </p:cNvSpPr>
          <p:nvPr>
            <p:ph sz="half" idx="10"/>
          </p:nvPr>
        </p:nvSpPr>
        <p:spPr>
          <a:xfrm>
            <a:off x="838202" y="1828800"/>
            <a:ext cx="10515599" cy="4351338"/>
          </a:xfrm>
        </p:spPr>
        <p:txBody>
          <a:bodyPr>
            <a:normAutofit/>
          </a:bodyPr>
          <a:lstStyle/>
          <a:p>
            <a:pPr marL="514350" indent="-514350">
              <a:buFont typeface="Wingdings" pitchFamily="2" charset="2"/>
              <a:buAutoNum type="arabicPeriod"/>
            </a:pPr>
            <a:r>
              <a:rPr lang="en-US" altLang="en-US" sz="2800" dirty="0"/>
              <a:t>Understand how to become QCast certified</a:t>
            </a:r>
          </a:p>
          <a:p>
            <a:pPr marL="514350" indent="-514350">
              <a:buFont typeface="Wingdings" pitchFamily="2" charset="2"/>
              <a:buAutoNum type="arabicPeriod"/>
            </a:pPr>
            <a:r>
              <a:rPr lang="en-US" altLang="en-US" sz="2800" dirty="0"/>
              <a:t>Introduction to plant certification requirements</a:t>
            </a:r>
          </a:p>
          <a:p>
            <a:pPr marL="514350" indent="-514350">
              <a:buFont typeface="Wingdings" pitchFamily="2" charset="2"/>
              <a:buAutoNum type="arabicPeriod"/>
            </a:pPr>
            <a:r>
              <a:rPr lang="en-US" altLang="en-US" sz="2800" dirty="0"/>
              <a:t>Provide suggestions to organize paperwork</a:t>
            </a:r>
          </a:p>
          <a:p>
            <a:pPr marL="514350" indent="-514350">
              <a:buFont typeface="Wingdings" pitchFamily="2" charset="2"/>
              <a:buAutoNum type="arabicPeriod"/>
            </a:pPr>
            <a:r>
              <a:rPr lang="en-US" altLang="en-US" sz="2800" dirty="0"/>
              <a:t>How to avoid common deficiencies</a:t>
            </a:r>
          </a:p>
        </p:txBody>
      </p:sp>
    </p:spTree>
    <p:extLst>
      <p:ext uri="{BB962C8B-B14F-4D97-AF65-F5344CB8AC3E}">
        <p14:creationId xmlns:p14="http://schemas.microsoft.com/office/powerpoint/2010/main" val="3454813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EB77EB3E-24F5-D378-A914-4B5324894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41"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3">
            <a:extLst>
              <a:ext uri="{FF2B5EF4-FFF2-40B4-BE49-F238E27FC236}">
                <a16:creationId xmlns:a16="http://schemas.microsoft.com/office/drawing/2014/main" id="{A7591EB2-9EF2-1E47-AE94-732A49AB2C07}"/>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4.0  CONCRETE MIX DESIGNS</a:t>
            </a:r>
          </a:p>
        </p:txBody>
      </p:sp>
      <p:pic>
        <p:nvPicPr>
          <p:cNvPr id="57349" name="Picture 1">
            <a:extLst>
              <a:ext uri="{FF2B5EF4-FFF2-40B4-BE49-F238E27FC236}">
                <a16:creationId xmlns:a16="http://schemas.microsoft.com/office/drawing/2014/main" id="{62F01E42-709A-1D4D-A30B-33ECD86AE1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67887" y="3949534"/>
            <a:ext cx="3260144" cy="244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a:extLst>
              <a:ext uri="{FF2B5EF4-FFF2-40B4-BE49-F238E27FC236}">
                <a16:creationId xmlns:a16="http://schemas.microsoft.com/office/drawing/2014/main" id="{0EF3876C-E60E-7E62-29D4-14A7F09397A2}"/>
              </a:ext>
            </a:extLst>
          </p:cNvPr>
          <p:cNvSpPr txBox="1">
            <a:spLocks noChangeArrowheads="1"/>
          </p:cNvSpPr>
          <p:nvPr/>
        </p:nvSpPr>
        <p:spPr bwMode="auto">
          <a:xfrm>
            <a:off x="2390305" y="2460058"/>
            <a:ext cx="6781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None/>
              <a:defRPr/>
            </a:pPr>
            <a:r>
              <a:rPr lang="en-US" altLang="en-US" sz="1600" dirty="0">
                <a:solidFill>
                  <a:srgbClr val="000000"/>
                </a:solidFill>
              </a:rPr>
              <a:t> </a:t>
            </a:r>
            <a:r>
              <a:rPr lang="en-US" altLang="en-US" sz="1600" u="sng" dirty="0">
                <a:solidFill>
                  <a:srgbClr val="000000"/>
                </a:solidFill>
              </a:rPr>
              <a:t>What goes in here?</a:t>
            </a:r>
          </a:p>
          <a:p>
            <a:pPr>
              <a:lnSpc>
                <a:spcPct val="100000"/>
              </a:lnSpc>
              <a:spcBef>
                <a:spcPct val="50000"/>
              </a:spcBef>
              <a:spcAft>
                <a:spcPct val="0"/>
              </a:spcAft>
              <a:buFontTx/>
              <a:buNone/>
              <a:defRPr/>
            </a:pPr>
            <a:r>
              <a:rPr lang="en-US" altLang="en-US" sz="1600" dirty="0">
                <a:solidFill>
                  <a:srgbClr val="000000"/>
                </a:solidFill>
              </a:rPr>
              <a:t>Need a copy of </a:t>
            </a:r>
            <a:r>
              <a:rPr lang="en-US" altLang="en-US" sz="1600" u="sng" dirty="0">
                <a:solidFill>
                  <a:srgbClr val="000000"/>
                </a:solidFill>
              </a:rPr>
              <a:t>all concrete mix designs used in production </a:t>
            </a:r>
            <a:r>
              <a:rPr lang="en-US" altLang="en-US" sz="1600" dirty="0">
                <a:solidFill>
                  <a:srgbClr val="000000"/>
                </a:solidFill>
              </a:rPr>
              <a:t>(shows 	sources and target Water/Cementitious (W/Cm) ratio).</a:t>
            </a:r>
          </a:p>
          <a:p>
            <a:pPr>
              <a:lnSpc>
                <a:spcPct val="100000"/>
              </a:lnSpc>
              <a:spcBef>
                <a:spcPct val="50000"/>
              </a:spcBef>
              <a:spcAft>
                <a:spcPct val="0"/>
              </a:spcAft>
              <a:buNone/>
              <a:defRPr/>
            </a:pPr>
            <a:r>
              <a:rPr lang="en-US" altLang="en-US" sz="1600" dirty="0">
                <a:solidFill>
                  <a:srgbClr val="000000"/>
                </a:solidFill>
              </a:rPr>
              <a:t>Water – either potable or meets ASTM C1602.</a:t>
            </a:r>
          </a:p>
          <a:p>
            <a:pPr>
              <a:lnSpc>
                <a:spcPct val="100000"/>
              </a:lnSpc>
              <a:spcBef>
                <a:spcPct val="50000"/>
              </a:spcBef>
              <a:spcAft>
                <a:spcPct val="0"/>
              </a:spcAft>
              <a:buNone/>
              <a:defRPr/>
            </a:pPr>
            <a:r>
              <a:rPr lang="en-US" altLang="en-US" sz="1600" dirty="0">
                <a:solidFill>
                  <a:srgbClr val="000000"/>
                </a:solidFill>
              </a:rPr>
              <a:t>Concrete Batch Reports (also for ready-mix if used).</a:t>
            </a:r>
          </a:p>
          <a:p>
            <a:pPr>
              <a:lnSpc>
                <a:spcPct val="100000"/>
              </a:lnSpc>
              <a:spcBef>
                <a:spcPct val="50000"/>
              </a:spcBef>
              <a:spcAft>
                <a:spcPct val="0"/>
              </a:spcAft>
              <a:buNone/>
              <a:defRPr/>
            </a:pPr>
            <a:r>
              <a:rPr lang="en-US" altLang="en-US" sz="1600" dirty="0">
                <a:solidFill>
                  <a:srgbClr val="000000"/>
                </a:solidFill>
              </a:rPr>
              <a:t>Self-Consolidating Concrete (SCC) requires a QC Plan.</a:t>
            </a:r>
          </a:p>
          <a:p>
            <a:pPr marL="342900" indent="-342900">
              <a:lnSpc>
                <a:spcPct val="100000"/>
              </a:lnSpc>
              <a:spcBef>
                <a:spcPct val="50000"/>
              </a:spcBef>
              <a:spcAft>
                <a:spcPct val="0"/>
              </a:spcAft>
              <a:buFontTx/>
              <a:buChar char="-"/>
              <a:defRPr/>
            </a:pPr>
            <a:endParaRPr lang="en-US" altLang="en-US" sz="1600" dirty="0">
              <a:solidFill>
                <a:srgbClr val="000000"/>
              </a:solidFill>
            </a:endParaRPr>
          </a:p>
          <a:p>
            <a:pPr marL="342900" indent="-342900">
              <a:lnSpc>
                <a:spcPct val="100000"/>
              </a:lnSpc>
              <a:spcBef>
                <a:spcPct val="50000"/>
              </a:spcBef>
              <a:spcAft>
                <a:spcPct val="0"/>
              </a:spcAft>
              <a:buFontTx/>
              <a:buChar char="-"/>
              <a:defRPr/>
            </a:pPr>
            <a:r>
              <a:rPr lang="en-US" altLang="en-US" sz="1600" dirty="0">
                <a:solidFill>
                  <a:srgbClr val="000000"/>
                </a:solidFill>
              </a:rPr>
              <a:t>Electronic files ok as long as you can access </a:t>
            </a:r>
            <a:br>
              <a:rPr lang="en-US" altLang="en-US" sz="1600" dirty="0">
                <a:solidFill>
                  <a:srgbClr val="000000"/>
                </a:solidFill>
              </a:rPr>
            </a:br>
            <a:r>
              <a:rPr lang="en-US" altLang="en-US" sz="1600" dirty="0">
                <a:solidFill>
                  <a:srgbClr val="000000"/>
                </a:solidFill>
              </a:rPr>
              <a:t>them easily. 	</a:t>
            </a:r>
          </a:p>
        </p:txBody>
      </p:sp>
    </p:spTree>
    <p:extLst>
      <p:ext uri="{BB962C8B-B14F-4D97-AF65-F5344CB8AC3E}">
        <p14:creationId xmlns:p14="http://schemas.microsoft.com/office/powerpoint/2010/main" val="844190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20302305-1129-BE35-6392-022409EE78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a:extLst>
              <a:ext uri="{FF2B5EF4-FFF2-40B4-BE49-F238E27FC236}">
                <a16:creationId xmlns:a16="http://schemas.microsoft.com/office/drawing/2014/main" id="{88202384-F47E-A641-8E9C-93F8251B9F54}"/>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4.2  WATER/CEMENTIOUS MATERIAL CONFIRMATION</a:t>
            </a:r>
          </a:p>
        </p:txBody>
      </p:sp>
      <p:sp>
        <p:nvSpPr>
          <p:cNvPr id="59396" name="Text Box 4">
            <a:extLst>
              <a:ext uri="{FF2B5EF4-FFF2-40B4-BE49-F238E27FC236}">
                <a16:creationId xmlns:a16="http://schemas.microsoft.com/office/drawing/2014/main" id="{5FF1EF60-A81C-6048-B142-1DC464E926F5}"/>
              </a:ext>
            </a:extLst>
          </p:cNvPr>
          <p:cNvSpPr txBox="1">
            <a:spLocks noChangeArrowheads="1"/>
          </p:cNvSpPr>
          <p:nvPr/>
        </p:nvSpPr>
        <p:spPr bwMode="auto">
          <a:xfrm>
            <a:off x="2578608" y="3971506"/>
            <a:ext cx="67056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Tests should be done at least monthly by QC personnel for each mix used and demonstrated during an audit.</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r>
              <a:rPr lang="en-US" altLang="en-US" sz="1600" dirty="0">
                <a:solidFill>
                  <a:srgbClr val="00B050"/>
                </a:solidFill>
              </a:rPr>
              <a:t>Hint: use W/C spreadsheet from ACPA website QCast.</a:t>
            </a:r>
          </a:p>
        </p:txBody>
      </p:sp>
      <p:sp>
        <p:nvSpPr>
          <p:cNvPr id="59397" name="Text Box 6">
            <a:extLst>
              <a:ext uri="{FF2B5EF4-FFF2-40B4-BE49-F238E27FC236}">
                <a16:creationId xmlns:a16="http://schemas.microsoft.com/office/drawing/2014/main" id="{A39CBFE9-50CD-7340-8C3C-66AD1A2E82BF}"/>
              </a:ext>
            </a:extLst>
          </p:cNvPr>
          <p:cNvSpPr txBox="1">
            <a:spLocks noChangeArrowheads="1"/>
          </p:cNvSpPr>
          <p:nvPr/>
        </p:nvSpPr>
        <p:spPr bwMode="auto">
          <a:xfrm>
            <a:off x="2578608" y="2207937"/>
            <a:ext cx="6781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Confirmation of the W/C ratio for each mix design once per month for each mix design used.</a:t>
            </a:r>
          </a:p>
          <a:p>
            <a:pPr>
              <a:lnSpc>
                <a:spcPct val="100000"/>
              </a:lnSpc>
              <a:spcBef>
                <a:spcPct val="50000"/>
              </a:spcBef>
              <a:spcAft>
                <a:spcPct val="0"/>
              </a:spcAft>
              <a:buFontTx/>
              <a:buNone/>
            </a:pPr>
            <a:r>
              <a:rPr lang="en-US" altLang="en-US" sz="1600" dirty="0">
                <a:solidFill>
                  <a:srgbClr val="000000"/>
                </a:solidFill>
              </a:rPr>
              <a:t>No mix design should have a W/C ratio higher than 0.50 for pipe, manhole and precast and 0.45 for Box and Three-sided structures.</a:t>
            </a:r>
          </a:p>
        </p:txBody>
      </p:sp>
    </p:spTree>
    <p:extLst>
      <p:ext uri="{BB962C8B-B14F-4D97-AF65-F5344CB8AC3E}">
        <p14:creationId xmlns:p14="http://schemas.microsoft.com/office/powerpoint/2010/main" val="2311804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116F59E1-DE18-E2C9-2002-9D3EC8CDC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654545"/>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a:extLst>
              <a:ext uri="{FF2B5EF4-FFF2-40B4-BE49-F238E27FC236}">
                <a16:creationId xmlns:a16="http://schemas.microsoft.com/office/drawing/2014/main" id="{E804ED9B-5938-5A42-8C8A-F1D6F0488FF4}"/>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5.4 GASKET QUALITY </a:t>
            </a:r>
          </a:p>
        </p:txBody>
      </p:sp>
      <p:sp>
        <p:nvSpPr>
          <p:cNvPr id="81926" name="Text Box 6">
            <a:extLst>
              <a:ext uri="{FF2B5EF4-FFF2-40B4-BE49-F238E27FC236}">
                <a16:creationId xmlns:a16="http://schemas.microsoft.com/office/drawing/2014/main" id="{A596F36F-9D70-C04C-A313-3899349F3BF3}"/>
              </a:ext>
            </a:extLst>
          </p:cNvPr>
          <p:cNvSpPr txBox="1">
            <a:spLocks noChangeArrowheads="1"/>
          </p:cNvSpPr>
          <p:nvPr/>
        </p:nvSpPr>
        <p:spPr bwMode="auto">
          <a:xfrm>
            <a:off x="2578608" y="2317326"/>
            <a:ext cx="6781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Maintain Critical Dimensions and Tolerances for Gaskets.</a:t>
            </a:r>
          </a:p>
          <a:p>
            <a:pPr>
              <a:lnSpc>
                <a:spcPct val="100000"/>
              </a:lnSpc>
              <a:spcBef>
                <a:spcPct val="50000"/>
              </a:spcBef>
              <a:spcAft>
                <a:spcPct val="0"/>
              </a:spcAft>
              <a:buFontTx/>
              <a:buNone/>
            </a:pPr>
            <a:r>
              <a:rPr lang="en-US" altLang="en-US" sz="1600" dirty="0">
                <a:solidFill>
                  <a:srgbClr val="000000"/>
                </a:solidFill>
              </a:rPr>
              <a:t>Reports of gasket tests per frequency in QCast Manual – performed in-house or obtained from a QCast-certified supplier:</a:t>
            </a:r>
          </a:p>
          <a:p>
            <a:pPr>
              <a:lnSpc>
                <a:spcPct val="100000"/>
              </a:lnSpc>
              <a:spcBef>
                <a:spcPct val="50000"/>
              </a:spcBef>
              <a:spcAft>
                <a:spcPct val="0"/>
              </a:spcAft>
              <a:buFontTx/>
              <a:buNone/>
            </a:pPr>
            <a:r>
              <a:rPr lang="en-US" altLang="en-US" sz="1600" dirty="0">
                <a:solidFill>
                  <a:srgbClr val="000000"/>
                </a:solidFill>
              </a:rPr>
              <a:t>	- Pipe less 36” 		1/300</a:t>
            </a:r>
          </a:p>
          <a:p>
            <a:pPr>
              <a:lnSpc>
                <a:spcPct val="100000"/>
              </a:lnSpc>
              <a:spcBef>
                <a:spcPct val="50000"/>
              </a:spcBef>
              <a:spcAft>
                <a:spcPct val="0"/>
              </a:spcAft>
              <a:buFontTx/>
              <a:buNone/>
            </a:pPr>
            <a:r>
              <a:rPr lang="en-US" altLang="en-US" sz="1600" dirty="0">
                <a:solidFill>
                  <a:srgbClr val="000000"/>
                </a:solidFill>
              </a:rPr>
              <a:t>	- Pipe 36” and larger 	1/100  </a:t>
            </a:r>
          </a:p>
          <a:p>
            <a:pPr>
              <a:lnSpc>
                <a:spcPct val="100000"/>
              </a:lnSpc>
              <a:spcBef>
                <a:spcPct val="50000"/>
              </a:spcBef>
              <a:spcAft>
                <a:spcPct val="0"/>
              </a:spcAft>
              <a:buFontTx/>
              <a:buNone/>
            </a:pPr>
            <a:r>
              <a:rPr lang="en-US" altLang="en-US" sz="1600" dirty="0">
                <a:solidFill>
                  <a:srgbClr val="000000"/>
                </a:solidFill>
              </a:rPr>
              <a:t>	- Manholes		1/100</a:t>
            </a:r>
          </a:p>
          <a:p>
            <a:pPr>
              <a:lnSpc>
                <a:spcPct val="100000"/>
              </a:lnSpc>
              <a:spcBef>
                <a:spcPct val="50000"/>
              </a:spcBef>
              <a:spcAft>
                <a:spcPct val="0"/>
              </a:spcAft>
              <a:buFontTx/>
              <a:buNone/>
            </a:pPr>
            <a:r>
              <a:rPr lang="en-US" altLang="en-US" sz="1600" dirty="0">
                <a:solidFill>
                  <a:srgbClr val="000000"/>
                </a:solidFill>
              </a:rPr>
              <a:t>	- Box Gaskets		1/25	</a:t>
            </a:r>
          </a:p>
        </p:txBody>
      </p:sp>
    </p:spTree>
    <p:extLst>
      <p:ext uri="{BB962C8B-B14F-4D97-AF65-F5344CB8AC3E}">
        <p14:creationId xmlns:p14="http://schemas.microsoft.com/office/powerpoint/2010/main" val="119138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116F59E1-DE18-E2C9-2002-9D3EC8CDC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654545"/>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3">
            <a:extLst>
              <a:ext uri="{FF2B5EF4-FFF2-40B4-BE49-F238E27FC236}">
                <a16:creationId xmlns:a16="http://schemas.microsoft.com/office/drawing/2014/main" id="{E804ED9B-5938-5A42-8C8A-F1D6F0488FF4}"/>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5.4 GASKET QUALITY </a:t>
            </a:r>
          </a:p>
        </p:txBody>
      </p:sp>
      <p:sp>
        <p:nvSpPr>
          <p:cNvPr id="81924" name="Text Box 4">
            <a:extLst>
              <a:ext uri="{FF2B5EF4-FFF2-40B4-BE49-F238E27FC236}">
                <a16:creationId xmlns:a16="http://schemas.microsoft.com/office/drawing/2014/main" id="{279BEFBD-4AE8-B84E-8C3F-1E91EC9711CA}"/>
              </a:ext>
            </a:extLst>
          </p:cNvPr>
          <p:cNvSpPr txBox="1">
            <a:spLocks noChangeArrowheads="1"/>
          </p:cNvSpPr>
          <p:nvPr/>
        </p:nvSpPr>
        <p:spPr bwMode="auto">
          <a:xfrm>
            <a:off x="2502408" y="2180275"/>
            <a:ext cx="6705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Check with gasket suppliers for dimensions and tolerances. </a:t>
            </a:r>
          </a:p>
          <a:p>
            <a:pPr>
              <a:lnSpc>
                <a:spcPct val="100000"/>
              </a:lnSpc>
              <a:spcBef>
                <a:spcPct val="50000"/>
              </a:spcBef>
              <a:spcAft>
                <a:spcPct val="0"/>
              </a:spcAft>
              <a:buFontTx/>
              <a:buNone/>
            </a:pPr>
            <a:r>
              <a:rPr lang="en-US" altLang="en-US" sz="1600" dirty="0">
                <a:solidFill>
                  <a:srgbClr val="000000"/>
                </a:solidFill>
              </a:rPr>
              <a:t>Test methods in QCast Manual.</a:t>
            </a:r>
          </a:p>
          <a:p>
            <a:pPr>
              <a:lnSpc>
                <a:spcPct val="100000"/>
              </a:lnSpc>
              <a:spcBef>
                <a:spcPct val="50000"/>
              </a:spcBef>
              <a:spcAft>
                <a:spcPct val="0"/>
              </a:spcAft>
              <a:buFontTx/>
              <a:buNone/>
            </a:pPr>
            <a:r>
              <a:rPr lang="en-US" altLang="en-US" sz="1600" dirty="0">
                <a:solidFill>
                  <a:srgbClr val="000000"/>
                </a:solidFill>
              </a:rPr>
              <a:t>Work with suppliers to file or maintain access to gasket test reports.</a:t>
            </a:r>
          </a:p>
          <a:p>
            <a:pPr>
              <a:lnSpc>
                <a:spcPct val="100000"/>
              </a:lnSpc>
              <a:spcBef>
                <a:spcPct val="50000"/>
              </a:spcBef>
              <a:spcAft>
                <a:spcPct val="0"/>
              </a:spcAft>
              <a:buFontTx/>
              <a:buNone/>
            </a:pPr>
            <a:r>
              <a:rPr lang="en-US" altLang="en-US" sz="1600" dirty="0">
                <a:solidFill>
                  <a:srgbClr val="00B050"/>
                </a:solidFill>
              </a:rPr>
              <a:t>HINT: Keep storage area well organized and protected.</a:t>
            </a:r>
          </a:p>
        </p:txBody>
      </p:sp>
      <p:sp>
        <p:nvSpPr>
          <p:cNvPr id="81925" name="Text Box 5">
            <a:extLst>
              <a:ext uri="{FF2B5EF4-FFF2-40B4-BE49-F238E27FC236}">
                <a16:creationId xmlns:a16="http://schemas.microsoft.com/office/drawing/2014/main" id="{63F132DB-50E2-294C-97AB-91883FCE22A6}"/>
              </a:ext>
            </a:extLst>
          </p:cNvPr>
          <p:cNvSpPr txBox="1">
            <a:spLocks noChangeArrowheads="1"/>
          </p:cNvSpPr>
          <p:nvPr/>
        </p:nvSpPr>
        <p:spPr bwMode="auto">
          <a:xfrm>
            <a:off x="2578608" y="4267712"/>
            <a:ext cx="6705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Post gasket dimensions and tolerances.</a:t>
            </a:r>
          </a:p>
          <a:p>
            <a:pPr>
              <a:lnSpc>
                <a:spcPct val="100000"/>
              </a:lnSpc>
              <a:spcBef>
                <a:spcPct val="50000"/>
              </a:spcBef>
              <a:spcAft>
                <a:spcPct val="0"/>
              </a:spcAft>
              <a:buFontTx/>
              <a:buNone/>
            </a:pPr>
            <a:r>
              <a:rPr lang="en-US" altLang="en-US" sz="1600" dirty="0">
                <a:solidFill>
                  <a:srgbClr val="000000"/>
                </a:solidFill>
              </a:rPr>
              <a:t>Demonstrate easy access to gasket test reports.</a:t>
            </a:r>
          </a:p>
          <a:p>
            <a:pPr>
              <a:lnSpc>
                <a:spcPct val="100000"/>
              </a:lnSpc>
              <a:spcBef>
                <a:spcPct val="50000"/>
              </a:spcBef>
              <a:spcAft>
                <a:spcPct val="0"/>
              </a:spcAft>
              <a:buFontTx/>
              <a:buNone/>
            </a:pPr>
            <a:r>
              <a:rPr lang="en-US" altLang="en-US" sz="1600" dirty="0">
                <a:solidFill>
                  <a:srgbClr val="000000"/>
                </a:solidFill>
              </a:rPr>
              <a:t>If done in-house - Demonstrate gasket QC tests during audit and compare results with acceptable dimensions. </a:t>
            </a:r>
          </a:p>
          <a:p>
            <a:pPr>
              <a:lnSpc>
                <a:spcPct val="100000"/>
              </a:lnSpc>
              <a:spcBef>
                <a:spcPct val="50000"/>
              </a:spcBef>
              <a:spcAft>
                <a:spcPct val="0"/>
              </a:spcAft>
              <a:buFontTx/>
              <a:buNone/>
            </a:pPr>
            <a:r>
              <a:rPr lang="en-US" altLang="en-US" sz="1600" dirty="0">
                <a:solidFill>
                  <a:srgbClr val="00B0F0"/>
                </a:solidFill>
              </a:rPr>
              <a:t>Notify ACPA if find problems with gaskets from QCast certified supplier.</a:t>
            </a:r>
          </a:p>
        </p:txBody>
      </p:sp>
    </p:spTree>
    <p:extLst>
      <p:ext uri="{BB962C8B-B14F-4D97-AF65-F5344CB8AC3E}">
        <p14:creationId xmlns:p14="http://schemas.microsoft.com/office/powerpoint/2010/main" val="3966549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t1">
            <a:extLst>
              <a:ext uri="{FF2B5EF4-FFF2-40B4-BE49-F238E27FC236}">
                <a16:creationId xmlns:a16="http://schemas.microsoft.com/office/drawing/2014/main" id="{112786FF-2F39-6A45-96CE-D8EEA9599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325" y="1301839"/>
            <a:ext cx="7235349" cy="54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930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t2">
            <a:extLst>
              <a:ext uri="{FF2B5EF4-FFF2-40B4-BE49-F238E27FC236}">
                <a16:creationId xmlns:a16="http://schemas.microsoft.com/office/drawing/2014/main" id="{F1138ACA-B26A-FA4C-B330-C67173506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0834" y="1257300"/>
            <a:ext cx="7230331" cy="543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945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98B04-7A21-DC98-B761-AE162826D738}"/>
              </a:ext>
            </a:extLst>
          </p:cNvPr>
          <p:cNvPicPr>
            <a:picLocks noChangeAspect="1"/>
          </p:cNvPicPr>
          <p:nvPr/>
        </p:nvPicPr>
        <p:blipFill>
          <a:blip r:embed="rId3"/>
          <a:stretch>
            <a:fillRect/>
          </a:stretch>
        </p:blipFill>
        <p:spPr>
          <a:xfrm>
            <a:off x="2631959" y="1322576"/>
            <a:ext cx="7224829" cy="5026853"/>
          </a:xfrm>
          <a:prstGeom prst="rect">
            <a:avLst/>
          </a:prstGeom>
        </p:spPr>
      </p:pic>
      <p:sp>
        <p:nvSpPr>
          <p:cNvPr id="6" name="TextBox 5">
            <a:extLst>
              <a:ext uri="{FF2B5EF4-FFF2-40B4-BE49-F238E27FC236}">
                <a16:creationId xmlns:a16="http://schemas.microsoft.com/office/drawing/2014/main" id="{BF4E3BCA-C7AC-BC2A-CBAC-4B4B879C719E}"/>
              </a:ext>
            </a:extLst>
          </p:cNvPr>
          <p:cNvSpPr txBox="1"/>
          <p:nvPr/>
        </p:nvSpPr>
        <p:spPr>
          <a:xfrm>
            <a:off x="523982" y="1931542"/>
            <a:ext cx="1582220" cy="400110"/>
          </a:xfrm>
          <a:prstGeom prst="rect">
            <a:avLst/>
          </a:prstGeom>
          <a:noFill/>
        </p:spPr>
        <p:txBody>
          <a:bodyPr wrap="square" rtlCol="0">
            <a:spAutoFit/>
          </a:bodyPr>
          <a:lstStyle/>
          <a:p>
            <a:r>
              <a:rPr lang="en-US" sz="2000" dirty="0">
                <a:solidFill>
                  <a:srgbClr val="00B050"/>
                </a:solidFill>
              </a:rPr>
              <a:t>Hint:</a:t>
            </a:r>
          </a:p>
        </p:txBody>
      </p:sp>
    </p:spTree>
    <p:extLst>
      <p:ext uri="{BB962C8B-B14F-4D97-AF65-F5344CB8AC3E}">
        <p14:creationId xmlns:p14="http://schemas.microsoft.com/office/powerpoint/2010/main" val="3101432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D0CFDC6F-8120-579F-E66D-D4CDD6821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44807"/>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D66E924B-8230-E348-9332-C5996D833FEA}"/>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9.0  CONCRETE TESTING</a:t>
            </a:r>
          </a:p>
        </p:txBody>
      </p:sp>
      <p:sp>
        <p:nvSpPr>
          <p:cNvPr id="61445" name="Text Box 6">
            <a:extLst>
              <a:ext uri="{FF2B5EF4-FFF2-40B4-BE49-F238E27FC236}">
                <a16:creationId xmlns:a16="http://schemas.microsoft.com/office/drawing/2014/main" id="{29865B79-7AB4-CB48-80B4-9E9B3B36D721}"/>
              </a:ext>
            </a:extLst>
          </p:cNvPr>
          <p:cNvSpPr txBox="1">
            <a:spLocks noChangeArrowheads="1"/>
          </p:cNvSpPr>
          <p:nvPr/>
        </p:nvSpPr>
        <p:spPr bwMode="auto">
          <a:xfrm>
            <a:off x="2578608" y="2314254"/>
            <a:ext cx="678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  </a:t>
            </a:r>
            <a:r>
              <a:rPr lang="en-US" altLang="en-US" sz="1600" dirty="0">
                <a:solidFill>
                  <a:srgbClr val="000000"/>
                </a:solidFill>
              </a:rPr>
              <a:t>       </a:t>
            </a:r>
          </a:p>
          <a:p>
            <a:pPr>
              <a:lnSpc>
                <a:spcPct val="100000"/>
              </a:lnSpc>
              <a:spcBef>
                <a:spcPct val="50000"/>
              </a:spcBef>
              <a:spcAft>
                <a:spcPct val="0"/>
              </a:spcAft>
              <a:buFontTx/>
              <a:buNone/>
            </a:pPr>
            <a:r>
              <a:rPr lang="en-US" altLang="en-US" sz="1600" dirty="0">
                <a:solidFill>
                  <a:srgbClr val="000000"/>
                </a:solidFill>
              </a:rPr>
              <a:t>Reports documenting:</a:t>
            </a:r>
          </a:p>
          <a:p>
            <a:pPr marL="342900" indent="-342900">
              <a:lnSpc>
                <a:spcPct val="100000"/>
              </a:lnSpc>
              <a:spcBef>
                <a:spcPct val="50000"/>
              </a:spcBef>
              <a:spcAft>
                <a:spcPct val="0"/>
              </a:spcAft>
              <a:buFontTx/>
              <a:buChar char="-"/>
            </a:pPr>
            <a:r>
              <a:rPr lang="en-US" altLang="en-US" sz="1600" dirty="0">
                <a:solidFill>
                  <a:srgbClr val="000000"/>
                </a:solidFill>
              </a:rPr>
              <a:t>Slump (daily) or SCC flow,T20 and VSI (0 or 1) </a:t>
            </a:r>
            <a:r>
              <a:rPr lang="en-US" altLang="en-US" sz="1600" dirty="0">
                <a:solidFill>
                  <a:srgbClr val="FF0000"/>
                </a:solidFill>
              </a:rPr>
              <a:t>(*</a:t>
            </a:r>
            <a:r>
              <a:rPr lang="en-US" altLang="en-US" sz="1600" i="1" dirty="0">
                <a:solidFill>
                  <a:srgbClr val="FF0000"/>
                </a:solidFill>
              </a:rPr>
              <a:t>first batch and every 4 thereafter for continuous pour (less than one hour – </a:t>
            </a:r>
            <a:r>
              <a:rPr lang="en-US" altLang="en-US" sz="1600" i="1" dirty="0">
                <a:solidFill>
                  <a:srgbClr val="0070C0"/>
                </a:solidFill>
              </a:rPr>
              <a:t>unless documentation exists switching batches does not affect results</a:t>
            </a:r>
            <a:r>
              <a:rPr lang="en-US" altLang="en-US" sz="1600" i="1" dirty="0">
                <a:solidFill>
                  <a:srgbClr val="FF0000"/>
                </a:solidFill>
              </a:rPr>
              <a:t>).  </a:t>
            </a:r>
          </a:p>
          <a:p>
            <a:pPr marL="342900" indent="-342900">
              <a:lnSpc>
                <a:spcPct val="100000"/>
              </a:lnSpc>
              <a:spcBef>
                <a:spcPct val="50000"/>
              </a:spcBef>
              <a:spcAft>
                <a:spcPct val="0"/>
              </a:spcAft>
              <a:buFontTx/>
              <a:buChar char="-"/>
            </a:pPr>
            <a:r>
              <a:rPr lang="en-US" altLang="en-US" sz="1600" dirty="0">
                <a:solidFill>
                  <a:srgbClr val="000000"/>
                </a:solidFill>
              </a:rPr>
              <a:t>Temperature (wet-cast – beginning of continuous pour / dry-cast with cylinders) </a:t>
            </a:r>
          </a:p>
          <a:p>
            <a:pPr marL="342900" indent="-342900">
              <a:lnSpc>
                <a:spcPct val="100000"/>
              </a:lnSpc>
              <a:spcBef>
                <a:spcPct val="50000"/>
              </a:spcBef>
              <a:spcAft>
                <a:spcPct val="0"/>
              </a:spcAft>
              <a:buFontTx/>
              <a:buChar char="-"/>
            </a:pPr>
            <a:r>
              <a:rPr lang="en-US" altLang="en-US" sz="1600" dirty="0">
                <a:solidFill>
                  <a:srgbClr val="000000"/>
                </a:solidFill>
              </a:rPr>
              <a:t>Air content of wet-cast (</a:t>
            </a:r>
            <a:r>
              <a:rPr lang="en-US" altLang="en-US" sz="1600" u="sng" dirty="0">
                <a:solidFill>
                  <a:srgbClr val="000000"/>
                </a:solidFill>
              </a:rPr>
              <a:t>daily </a:t>
            </a:r>
            <a:r>
              <a:rPr lang="en-US" altLang="en-US" sz="1600" u="sng" dirty="0">
                <a:solidFill>
                  <a:srgbClr val="FF0000"/>
                </a:solidFill>
              </a:rPr>
              <a:t>first batch/each new pour/</a:t>
            </a:r>
            <a:r>
              <a:rPr lang="en-US" altLang="en-US" sz="1600" u="sng" dirty="0">
                <a:solidFill>
                  <a:srgbClr val="000000"/>
                </a:solidFill>
              </a:rPr>
              <a:t>per 50 CY </a:t>
            </a:r>
            <a:r>
              <a:rPr lang="en-US" altLang="en-US" sz="1600" dirty="0">
                <a:solidFill>
                  <a:srgbClr val="000000"/>
                </a:solidFill>
              </a:rPr>
              <a:t>and per specifications) </a:t>
            </a:r>
          </a:p>
          <a:p>
            <a:pPr marL="342900" indent="-342900">
              <a:lnSpc>
                <a:spcPct val="100000"/>
              </a:lnSpc>
              <a:spcBef>
                <a:spcPct val="50000"/>
              </a:spcBef>
              <a:spcAft>
                <a:spcPct val="0"/>
              </a:spcAft>
              <a:buFontTx/>
              <a:buChar char="-"/>
            </a:pPr>
            <a:r>
              <a:rPr lang="en-US" altLang="en-US" sz="1600" dirty="0">
                <a:solidFill>
                  <a:srgbClr val="000000"/>
                </a:solidFill>
              </a:rPr>
              <a:t>Unit weight of wet-cast (min. one per week; daily if air-entrained SCC/Flowable or weekly if non-air entrained SCC/Flowable) </a:t>
            </a:r>
          </a:p>
        </p:txBody>
      </p:sp>
    </p:spTree>
    <p:extLst>
      <p:ext uri="{BB962C8B-B14F-4D97-AF65-F5344CB8AC3E}">
        <p14:creationId xmlns:p14="http://schemas.microsoft.com/office/powerpoint/2010/main" val="311622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D0CFDC6F-8120-579F-E66D-D4CDD6821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44807"/>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D66E924B-8230-E348-9332-C5996D833FEA}"/>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9.0  CONCRETE TESTING (cont.)</a:t>
            </a:r>
          </a:p>
        </p:txBody>
      </p:sp>
      <p:sp>
        <p:nvSpPr>
          <p:cNvPr id="61444" name="Text Box 5">
            <a:extLst>
              <a:ext uri="{FF2B5EF4-FFF2-40B4-BE49-F238E27FC236}">
                <a16:creationId xmlns:a16="http://schemas.microsoft.com/office/drawing/2014/main" id="{0FD1CD89-E323-134A-A8B1-71819683C0AF}"/>
              </a:ext>
            </a:extLst>
          </p:cNvPr>
          <p:cNvSpPr txBox="1">
            <a:spLocks noChangeArrowheads="1"/>
          </p:cNvSpPr>
          <p:nvPr/>
        </p:nvSpPr>
        <p:spPr bwMode="auto">
          <a:xfrm>
            <a:off x="2654808" y="4947791"/>
            <a:ext cx="6705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Need to demonstrate concrete testing procedures during audit.</a:t>
            </a:r>
          </a:p>
          <a:p>
            <a:pPr>
              <a:lnSpc>
                <a:spcPct val="100000"/>
              </a:lnSpc>
              <a:spcBef>
                <a:spcPct val="50000"/>
              </a:spcBef>
              <a:spcAft>
                <a:spcPct val="0"/>
              </a:spcAft>
              <a:buFontTx/>
              <a:buNone/>
            </a:pPr>
            <a:r>
              <a:rPr lang="en-US" altLang="en-US" sz="1600" dirty="0">
                <a:solidFill>
                  <a:srgbClr val="00B050"/>
                </a:solidFill>
              </a:rPr>
              <a:t>Test first batches of each shift. Have a plan to reject failed concrete. </a:t>
            </a:r>
          </a:p>
          <a:p>
            <a:pPr>
              <a:lnSpc>
                <a:spcPct val="100000"/>
              </a:lnSpc>
              <a:spcBef>
                <a:spcPct val="50000"/>
              </a:spcBef>
              <a:spcAft>
                <a:spcPct val="0"/>
              </a:spcAft>
              <a:buFontTx/>
              <a:buNone/>
            </a:pPr>
            <a:r>
              <a:rPr lang="en-US" altLang="en-US" sz="1600" dirty="0">
                <a:solidFill>
                  <a:srgbClr val="00B050"/>
                </a:solidFill>
              </a:rPr>
              <a:t>Hint: Make sure to maintain backup test equipment or parts. </a:t>
            </a:r>
          </a:p>
        </p:txBody>
      </p:sp>
      <p:sp>
        <p:nvSpPr>
          <p:cNvPr id="61445" name="Text Box 6">
            <a:extLst>
              <a:ext uri="{FF2B5EF4-FFF2-40B4-BE49-F238E27FC236}">
                <a16:creationId xmlns:a16="http://schemas.microsoft.com/office/drawing/2014/main" id="{29865B79-7AB4-CB48-80B4-9E9B3B36D721}"/>
              </a:ext>
            </a:extLst>
          </p:cNvPr>
          <p:cNvSpPr txBox="1">
            <a:spLocks noChangeArrowheads="1"/>
          </p:cNvSpPr>
          <p:nvPr/>
        </p:nvSpPr>
        <p:spPr bwMode="auto">
          <a:xfrm>
            <a:off x="2578608" y="2274838"/>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  </a:t>
            </a:r>
            <a:r>
              <a:rPr lang="en-US" altLang="en-US" sz="1600" dirty="0">
                <a:solidFill>
                  <a:srgbClr val="000000"/>
                </a:solidFill>
              </a:rPr>
              <a:t>       </a:t>
            </a:r>
          </a:p>
          <a:p>
            <a:pPr marL="342900" indent="-342900">
              <a:lnSpc>
                <a:spcPct val="100000"/>
              </a:lnSpc>
              <a:spcBef>
                <a:spcPct val="50000"/>
              </a:spcBef>
              <a:spcAft>
                <a:spcPct val="0"/>
              </a:spcAft>
              <a:buFontTx/>
              <a:buChar char="-"/>
            </a:pPr>
            <a:r>
              <a:rPr lang="en-US" altLang="en-US" sz="1600" dirty="0">
                <a:solidFill>
                  <a:srgbClr val="000000"/>
                </a:solidFill>
              </a:rPr>
              <a:t>Concrete Absorption (Annually on lowest cementitious mix per production process per ASTM C497 A or B), take core samples for dry-cast (or per local specifications).</a:t>
            </a:r>
          </a:p>
          <a:p>
            <a:pPr marL="1085850" lvl="1" indent="-342900">
              <a:lnSpc>
                <a:spcPct val="100000"/>
              </a:lnSpc>
              <a:spcBef>
                <a:spcPct val="50000"/>
              </a:spcBef>
              <a:spcAft>
                <a:spcPct val="0"/>
              </a:spcAft>
              <a:buFontTx/>
              <a:buChar char="-"/>
            </a:pPr>
            <a:r>
              <a:rPr lang="en-US" altLang="en-US" sz="1600" dirty="0">
                <a:solidFill>
                  <a:srgbClr val="000000"/>
                </a:solidFill>
              </a:rPr>
              <a:t>Absorption shall not exceed 9% for Method A or 8.5% for Method B, except for sanitary sewer pipe and sanitary sewer manholes which shall not exceed 7.5% for Method A and 7% for Method B.</a:t>
            </a:r>
          </a:p>
        </p:txBody>
      </p:sp>
    </p:spTree>
    <p:extLst>
      <p:ext uri="{BB962C8B-B14F-4D97-AF65-F5344CB8AC3E}">
        <p14:creationId xmlns:p14="http://schemas.microsoft.com/office/powerpoint/2010/main" val="2933018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folder open">
            <a:extLst>
              <a:ext uri="{FF2B5EF4-FFF2-40B4-BE49-F238E27FC236}">
                <a16:creationId xmlns:a16="http://schemas.microsoft.com/office/drawing/2014/main" id="{79DD2F49-AA32-5E9B-D1A8-E9E5C99BC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C77E2AF4-91C1-074F-BF8C-1AAD3A05DA03}"/>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9.9  COMPRESSIVE STRENGTH TESTING</a:t>
            </a:r>
          </a:p>
        </p:txBody>
      </p:sp>
      <p:sp>
        <p:nvSpPr>
          <p:cNvPr id="63492" name="Text Box 5">
            <a:extLst>
              <a:ext uri="{FF2B5EF4-FFF2-40B4-BE49-F238E27FC236}">
                <a16:creationId xmlns:a16="http://schemas.microsoft.com/office/drawing/2014/main" id="{37BB1261-BEB1-4946-92D0-663374F9E0C1}"/>
              </a:ext>
            </a:extLst>
          </p:cNvPr>
          <p:cNvSpPr txBox="1">
            <a:spLocks noChangeArrowheads="1"/>
          </p:cNvSpPr>
          <p:nvPr/>
        </p:nvSpPr>
        <p:spPr bwMode="auto">
          <a:xfrm>
            <a:off x="2578608" y="4087000"/>
            <a:ext cx="6705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For tests done in-house will need to demonstrate cylinder fabrication and concrete strength testing procedures during audit. </a:t>
            </a:r>
          </a:p>
          <a:p>
            <a:pPr>
              <a:lnSpc>
                <a:spcPct val="100000"/>
              </a:lnSpc>
              <a:spcBef>
                <a:spcPct val="50000"/>
              </a:spcBef>
              <a:spcAft>
                <a:spcPct val="0"/>
              </a:spcAft>
              <a:buFontTx/>
              <a:buNone/>
            </a:pPr>
            <a:r>
              <a:rPr lang="en-US" altLang="en-US" sz="1600" dirty="0">
                <a:solidFill>
                  <a:srgbClr val="000000"/>
                </a:solidFill>
              </a:rPr>
              <a:t>Monitor strengths and ensure strength is adequate at shipping ages per shipping policy.</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r>
              <a:rPr lang="en-US" altLang="en-US" sz="1600" dirty="0">
                <a:solidFill>
                  <a:srgbClr val="00B050"/>
                </a:solidFill>
              </a:rPr>
              <a:t>Hint: Clean and check platens compression machine periodically. </a:t>
            </a:r>
          </a:p>
        </p:txBody>
      </p:sp>
      <p:sp>
        <p:nvSpPr>
          <p:cNvPr id="63493" name="Text Box 6">
            <a:extLst>
              <a:ext uri="{FF2B5EF4-FFF2-40B4-BE49-F238E27FC236}">
                <a16:creationId xmlns:a16="http://schemas.microsoft.com/office/drawing/2014/main" id="{DA09A83B-1BE4-5446-8E70-02A096F23ED4}"/>
              </a:ext>
            </a:extLst>
          </p:cNvPr>
          <p:cNvSpPr txBox="1">
            <a:spLocks noChangeArrowheads="1"/>
          </p:cNvSpPr>
          <p:nvPr/>
        </p:nvSpPr>
        <p:spPr bwMode="auto">
          <a:xfrm>
            <a:off x="2578608" y="2155318"/>
            <a:ext cx="6781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Compressive strength test reports for all mixes used in production. Cast minimum of 5 cylinders per week for pipe tested in TEB otherwise 5 cylinders per day. </a:t>
            </a:r>
            <a:r>
              <a:rPr lang="en-US" altLang="en-US" sz="1600" dirty="0">
                <a:solidFill>
                  <a:srgbClr val="0070C0"/>
                </a:solidFill>
              </a:rPr>
              <a:t>Must test minimum of two cylinders to determine concrete design strength.</a:t>
            </a:r>
          </a:p>
          <a:p>
            <a:pPr>
              <a:lnSpc>
                <a:spcPct val="100000"/>
              </a:lnSpc>
              <a:spcBef>
                <a:spcPct val="50000"/>
              </a:spcBef>
              <a:spcAft>
                <a:spcPct val="0"/>
              </a:spcAft>
              <a:buFontTx/>
              <a:buNone/>
            </a:pPr>
            <a:r>
              <a:rPr lang="en-US" altLang="en-US" sz="1600" dirty="0">
                <a:solidFill>
                  <a:srgbClr val="000000"/>
                </a:solidFill>
              </a:rPr>
              <a:t>Box culverts min. of 2 additional cylinders per week for stripping strength. </a:t>
            </a:r>
          </a:p>
        </p:txBody>
      </p:sp>
    </p:spTree>
    <p:extLst>
      <p:ext uri="{BB962C8B-B14F-4D97-AF65-F5344CB8AC3E}">
        <p14:creationId xmlns:p14="http://schemas.microsoft.com/office/powerpoint/2010/main" val="1937500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Content Placeholder 4">
            <a:extLst>
              <a:ext uri="{FF2B5EF4-FFF2-40B4-BE49-F238E27FC236}">
                <a16:creationId xmlns:a16="http://schemas.microsoft.com/office/drawing/2014/main" id="{D62A803E-45FA-984D-9475-B86C843A2989}"/>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2068497" y="1042466"/>
            <a:ext cx="6920889" cy="3849130"/>
          </a:xfrm>
        </p:spPr>
      </p:pic>
      <p:pic>
        <p:nvPicPr>
          <p:cNvPr id="14341" name="Picture 6">
            <a:extLst>
              <a:ext uri="{FF2B5EF4-FFF2-40B4-BE49-F238E27FC236}">
                <a16:creationId xmlns:a16="http://schemas.microsoft.com/office/drawing/2014/main" id="{92904D34-1F2C-3942-A52E-DA2BC140E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4602" y="4494725"/>
            <a:ext cx="283527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67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0580D878-E919-9DF9-F795-940F2C9EA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88" y="1745813"/>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a:extLst>
              <a:ext uri="{FF2B5EF4-FFF2-40B4-BE49-F238E27FC236}">
                <a16:creationId xmlns:a16="http://schemas.microsoft.com/office/drawing/2014/main" id="{E8CC7F36-34CD-7D40-B255-6D719D66FD19}"/>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10.0  CURING RECORDS</a:t>
            </a:r>
          </a:p>
        </p:txBody>
      </p:sp>
      <p:sp>
        <p:nvSpPr>
          <p:cNvPr id="65540" name="Text Box 4">
            <a:extLst>
              <a:ext uri="{FF2B5EF4-FFF2-40B4-BE49-F238E27FC236}">
                <a16:creationId xmlns:a16="http://schemas.microsoft.com/office/drawing/2014/main" id="{2528740F-4810-5E4C-BE21-8081F6F3DDE9}"/>
              </a:ext>
            </a:extLst>
          </p:cNvPr>
          <p:cNvSpPr txBox="1">
            <a:spLocks noChangeArrowheads="1"/>
          </p:cNvSpPr>
          <p:nvPr/>
        </p:nvSpPr>
        <p:spPr bwMode="auto">
          <a:xfrm>
            <a:off x="1298552" y="5340888"/>
            <a:ext cx="55017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Plants should have calibrated temperature instruments to measure the cure cycle of products, daily.  </a:t>
            </a:r>
          </a:p>
        </p:txBody>
      </p:sp>
      <p:sp>
        <p:nvSpPr>
          <p:cNvPr id="65541" name="Text Box 6">
            <a:extLst>
              <a:ext uri="{FF2B5EF4-FFF2-40B4-BE49-F238E27FC236}">
                <a16:creationId xmlns:a16="http://schemas.microsoft.com/office/drawing/2014/main" id="{113F8840-106B-6143-A376-B8B39CFFF7CF}"/>
              </a:ext>
            </a:extLst>
          </p:cNvPr>
          <p:cNvSpPr txBox="1">
            <a:spLocks noChangeArrowheads="1"/>
          </p:cNvSpPr>
          <p:nvPr/>
        </p:nvSpPr>
        <p:spPr bwMode="auto">
          <a:xfrm>
            <a:off x="1298552" y="2336393"/>
            <a:ext cx="539170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Written Curing Procedure with </a:t>
            </a:r>
            <a:r>
              <a:rPr lang="en-US" altLang="en-US" sz="1600" b="1" u="sng" dirty="0">
                <a:solidFill>
                  <a:srgbClr val="000000"/>
                </a:solidFill>
              </a:rPr>
              <a:t>minimum strength for stripping and handling.</a:t>
            </a:r>
          </a:p>
          <a:p>
            <a:pPr>
              <a:lnSpc>
                <a:spcPct val="100000"/>
              </a:lnSpc>
              <a:spcBef>
                <a:spcPct val="50000"/>
              </a:spcBef>
              <a:spcAft>
                <a:spcPct val="0"/>
              </a:spcAft>
              <a:buFontTx/>
              <a:buNone/>
            </a:pPr>
            <a:r>
              <a:rPr lang="en-US" altLang="en-US" sz="1600" u="sng" dirty="0">
                <a:solidFill>
                  <a:srgbClr val="000000"/>
                </a:solidFill>
              </a:rPr>
              <a:t>Curing must provide a humid (moist) and warm environment. </a:t>
            </a:r>
          </a:p>
          <a:p>
            <a:pPr>
              <a:lnSpc>
                <a:spcPct val="100000"/>
              </a:lnSpc>
              <a:spcBef>
                <a:spcPct val="50000"/>
              </a:spcBef>
              <a:spcAft>
                <a:spcPct val="0"/>
              </a:spcAft>
              <a:buFontTx/>
              <a:buNone/>
            </a:pPr>
            <a:r>
              <a:rPr lang="en-US" altLang="en-US" sz="1600" dirty="0">
                <a:solidFill>
                  <a:srgbClr val="000000"/>
                </a:solidFill>
              </a:rPr>
              <a:t>Reports showing temperature cure cycle of products, minimum one kiln per day/cycle.  </a:t>
            </a:r>
          </a:p>
          <a:p>
            <a:pPr>
              <a:lnSpc>
                <a:spcPct val="100000"/>
              </a:lnSpc>
              <a:spcBef>
                <a:spcPct val="50000"/>
              </a:spcBef>
              <a:spcAft>
                <a:spcPct val="0"/>
              </a:spcAft>
              <a:buFontTx/>
              <a:buNone/>
            </a:pPr>
            <a:r>
              <a:rPr lang="en-US" altLang="en-US" sz="1600" dirty="0">
                <a:solidFill>
                  <a:srgbClr val="000000"/>
                </a:solidFill>
              </a:rPr>
              <a:t>Keep maximum temperatures below 160 F (71 C) with max. rise 40 F/hr (25 C/hr).</a:t>
            </a:r>
          </a:p>
        </p:txBody>
      </p:sp>
      <p:pic>
        <p:nvPicPr>
          <p:cNvPr id="4" name="Picture 3" descr="A picture containing indoor, floor, basement, lined&#10;&#10;Description automatically generated">
            <a:extLst>
              <a:ext uri="{FF2B5EF4-FFF2-40B4-BE49-F238E27FC236}">
                <a16:creationId xmlns:a16="http://schemas.microsoft.com/office/drawing/2014/main" id="{AD7E2C15-4F97-103C-E942-9453123F524B}"/>
              </a:ext>
            </a:extLst>
          </p:cNvPr>
          <p:cNvPicPr>
            <a:picLocks noChangeAspect="1"/>
          </p:cNvPicPr>
          <p:nvPr/>
        </p:nvPicPr>
        <p:blipFill>
          <a:blip r:embed="rId4"/>
          <a:stretch>
            <a:fillRect/>
          </a:stretch>
        </p:blipFill>
        <p:spPr>
          <a:xfrm>
            <a:off x="7186520" y="1127776"/>
            <a:ext cx="6624471" cy="4968353"/>
          </a:xfrm>
          <a:prstGeom prst="rect">
            <a:avLst/>
          </a:prstGeom>
        </p:spPr>
      </p:pic>
    </p:spTree>
    <p:extLst>
      <p:ext uri="{BB962C8B-B14F-4D97-AF65-F5344CB8AC3E}">
        <p14:creationId xmlns:p14="http://schemas.microsoft.com/office/powerpoint/2010/main" val="245880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99712798-1397-6BB5-D002-C6EC47FD8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535"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a:extLst>
              <a:ext uri="{FF2B5EF4-FFF2-40B4-BE49-F238E27FC236}">
                <a16:creationId xmlns:a16="http://schemas.microsoft.com/office/drawing/2014/main" id="{3CA33ADD-C58F-F74E-8369-D50401720C22}"/>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12.0  PRODUCT MARKING</a:t>
            </a:r>
          </a:p>
        </p:txBody>
      </p:sp>
      <p:sp>
        <p:nvSpPr>
          <p:cNvPr id="67588" name="Text Box 4">
            <a:extLst>
              <a:ext uri="{FF2B5EF4-FFF2-40B4-BE49-F238E27FC236}">
                <a16:creationId xmlns:a16="http://schemas.microsoft.com/office/drawing/2014/main" id="{5AC0DF76-1B59-0144-B3B7-931C7F30ACDF}"/>
              </a:ext>
            </a:extLst>
          </p:cNvPr>
          <p:cNvSpPr txBox="1">
            <a:spLocks noChangeArrowheads="1"/>
          </p:cNvSpPr>
          <p:nvPr/>
        </p:nvSpPr>
        <p:spPr bwMode="auto">
          <a:xfrm>
            <a:off x="1910788" y="5486400"/>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B050"/>
                </a:solidFill>
              </a:rPr>
              <a:t>Hint: Periodically walk yard - check your products to make sure that they are properly marked and markings are durable.</a:t>
            </a:r>
          </a:p>
        </p:txBody>
      </p:sp>
      <p:sp>
        <p:nvSpPr>
          <p:cNvPr id="67589" name="Text Box 5">
            <a:extLst>
              <a:ext uri="{FF2B5EF4-FFF2-40B4-BE49-F238E27FC236}">
                <a16:creationId xmlns:a16="http://schemas.microsoft.com/office/drawing/2014/main" id="{507DECC2-331C-B64A-BD66-599E8BC905C2}"/>
              </a:ext>
            </a:extLst>
          </p:cNvPr>
          <p:cNvSpPr txBox="1">
            <a:spLocks noChangeArrowheads="1"/>
          </p:cNvSpPr>
          <p:nvPr/>
        </p:nvSpPr>
        <p:spPr bwMode="auto">
          <a:xfrm>
            <a:off x="1910788" y="4677701"/>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Auditor will inspect your products to ensure that they are properly and legibly marked. </a:t>
            </a:r>
          </a:p>
        </p:txBody>
      </p:sp>
      <p:sp>
        <p:nvSpPr>
          <p:cNvPr id="8" name="Text Box 6">
            <a:extLst>
              <a:ext uri="{FF2B5EF4-FFF2-40B4-BE49-F238E27FC236}">
                <a16:creationId xmlns:a16="http://schemas.microsoft.com/office/drawing/2014/main" id="{C353C152-E547-DA47-A780-24A2EF43B409}"/>
              </a:ext>
            </a:extLst>
          </p:cNvPr>
          <p:cNvSpPr txBox="1">
            <a:spLocks noChangeArrowheads="1"/>
          </p:cNvSpPr>
          <p:nvPr/>
        </p:nvSpPr>
        <p:spPr bwMode="auto">
          <a:xfrm>
            <a:off x="1872688" y="2317040"/>
            <a:ext cx="6781800"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dirty="0">
                <a:solidFill>
                  <a:srgbClr val="000000"/>
                </a:solidFill>
              </a:rPr>
              <a:t>No files needed but must understand the minimum requirements of ASTM or local standards for marking your products.</a:t>
            </a:r>
          </a:p>
          <a:p>
            <a:pPr>
              <a:lnSpc>
                <a:spcPct val="100000"/>
              </a:lnSpc>
              <a:spcBef>
                <a:spcPct val="50000"/>
              </a:spcBef>
              <a:spcAft>
                <a:spcPct val="0"/>
              </a:spcAft>
              <a:buNone/>
            </a:pPr>
            <a:r>
              <a:rPr lang="en-US" sz="1800" dirty="0">
                <a:solidFill>
                  <a:srgbClr val="0070C0"/>
                </a:solidFill>
                <a:effectLst/>
                <a:latin typeface="Helvetica" panose="020B0604020202020204" pitchFamily="34" charset="0"/>
                <a:ea typeface="Helvetica" panose="020B0604020202020204" pitchFamily="34" charset="0"/>
                <a:cs typeface="Helvetica" panose="020B0604020202020204" pitchFamily="34" charset="0"/>
              </a:rPr>
              <a:t>[2024 - Plants producing both certified storm and sanitary products shall have a written procedure for identifying the sanitary products. If a plant is not sanitary certified and they ship certified storm products to a sanitary project, the QCast marking shall be removed or redacted from those products.    </a:t>
            </a:r>
            <a:endParaRPr lang="en-US" sz="1800" dirty="0">
              <a:solidFill>
                <a:srgbClr val="0070C0"/>
              </a:solidFill>
              <a:effectLst/>
              <a:latin typeface="Helvetica" panose="020B0604020202020204" pitchFamily="34" charset="0"/>
              <a:ea typeface="Calibri" panose="020F0502020204030204" pitchFamily="34" charset="0"/>
              <a:cs typeface="Times New Roman" panose="02020603050405020304" pitchFamily="18" charset="0"/>
            </a:endParaRPr>
          </a:p>
          <a:p>
            <a:pPr>
              <a:lnSpc>
                <a:spcPct val="100000"/>
              </a:lnSpc>
              <a:spcBef>
                <a:spcPct val="50000"/>
              </a:spcBef>
              <a:spcAft>
                <a:spcPct val="0"/>
              </a:spcAft>
              <a:buFontTx/>
              <a:buNone/>
            </a:pPr>
            <a:endParaRPr lang="en-US" altLang="en-US" sz="1600" dirty="0">
              <a:solidFill>
                <a:srgbClr val="000000"/>
              </a:solidFill>
            </a:endParaRPr>
          </a:p>
        </p:txBody>
      </p:sp>
    </p:spTree>
    <p:extLst>
      <p:ext uri="{BB962C8B-B14F-4D97-AF65-F5344CB8AC3E}">
        <p14:creationId xmlns:p14="http://schemas.microsoft.com/office/powerpoint/2010/main" val="835523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BFCFC4E4-3170-0445-DF8F-F86FE23E5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467" y="178010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7C1BFD8F-6FCE-DF49-B31C-4C1DE7C384CC}"/>
              </a:ext>
            </a:extLst>
          </p:cNvPr>
          <p:cNvSpPr>
            <a:spLocks noGrp="1" noChangeArrowheads="1"/>
          </p:cNvSpPr>
          <p:nvPr>
            <p:ph type="title"/>
          </p:nvPr>
        </p:nvSpPr>
        <p:spPr>
          <a:xfrm>
            <a:off x="91440" y="1371600"/>
            <a:ext cx="10206519" cy="662781"/>
          </a:xfrm>
        </p:spPr>
        <p:txBody>
          <a:bodyPr>
            <a:noAutofit/>
          </a:bodyPr>
          <a:lstStyle/>
          <a:p>
            <a:pPr>
              <a:defRPr/>
            </a:pPr>
            <a:r>
              <a:rPr lang="en-US" sz="2000" b="1" dirty="0">
                <a:solidFill>
                  <a:srgbClr val="000000"/>
                </a:solidFill>
                <a:effectLst>
                  <a:outerShdw blurRad="38100" dist="38100" dir="2700000" algn="tl">
                    <a:srgbClr val="FFFFFF"/>
                  </a:outerShdw>
                </a:effectLst>
              </a:rPr>
              <a:t>14.1 HANDLING AND STORAGE</a:t>
            </a:r>
          </a:p>
        </p:txBody>
      </p:sp>
      <p:sp>
        <p:nvSpPr>
          <p:cNvPr id="69636" name="Text Box 6">
            <a:extLst>
              <a:ext uri="{FF2B5EF4-FFF2-40B4-BE49-F238E27FC236}">
                <a16:creationId xmlns:a16="http://schemas.microsoft.com/office/drawing/2014/main" id="{16497166-A54B-CC4C-8CB1-3579DBBBEEF8}"/>
              </a:ext>
            </a:extLst>
          </p:cNvPr>
          <p:cNvSpPr txBox="1">
            <a:spLocks noChangeArrowheads="1"/>
          </p:cNvSpPr>
          <p:nvPr/>
        </p:nvSpPr>
        <p:spPr bwMode="auto">
          <a:xfrm>
            <a:off x="1449259" y="2174027"/>
            <a:ext cx="42394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000" u="sng" dirty="0">
                <a:solidFill>
                  <a:srgbClr val="000000"/>
                </a:solidFill>
              </a:rPr>
              <a:t>What goes in here?</a:t>
            </a:r>
          </a:p>
          <a:p>
            <a:pPr>
              <a:lnSpc>
                <a:spcPct val="100000"/>
              </a:lnSpc>
              <a:spcBef>
                <a:spcPct val="50000"/>
              </a:spcBef>
              <a:spcAft>
                <a:spcPct val="0"/>
              </a:spcAft>
              <a:buFontTx/>
              <a:buNone/>
            </a:pPr>
            <a:r>
              <a:rPr lang="en-US" altLang="en-US" sz="2000" dirty="0">
                <a:solidFill>
                  <a:srgbClr val="000000"/>
                </a:solidFill>
              </a:rPr>
              <a:t>Write a maximum stacking height policy for each class and size of product. </a:t>
            </a:r>
          </a:p>
          <a:p>
            <a:pPr>
              <a:lnSpc>
                <a:spcPct val="100000"/>
              </a:lnSpc>
              <a:spcBef>
                <a:spcPct val="50000"/>
              </a:spcBef>
              <a:spcAft>
                <a:spcPct val="0"/>
              </a:spcAft>
              <a:buFontTx/>
              <a:buNone/>
            </a:pPr>
            <a:r>
              <a:rPr lang="en-US" altLang="en-US" sz="2000" dirty="0">
                <a:solidFill>
                  <a:srgbClr val="000000"/>
                </a:solidFill>
              </a:rPr>
              <a:t>Ensure that all products are handled to prevent damage.  All rejected materials must be clearly marked and separated when able. </a:t>
            </a:r>
          </a:p>
        </p:txBody>
      </p:sp>
      <p:pic>
        <p:nvPicPr>
          <p:cNvPr id="5" name="Picture 4">
            <a:extLst>
              <a:ext uri="{FF2B5EF4-FFF2-40B4-BE49-F238E27FC236}">
                <a16:creationId xmlns:a16="http://schemas.microsoft.com/office/drawing/2014/main" id="{F58391CF-4867-3BA2-A817-2F198B3B7013}"/>
              </a:ext>
            </a:extLst>
          </p:cNvPr>
          <p:cNvPicPr>
            <a:picLocks noChangeAspect="1"/>
          </p:cNvPicPr>
          <p:nvPr/>
        </p:nvPicPr>
        <p:blipFill>
          <a:blip r:embed="rId4"/>
          <a:stretch>
            <a:fillRect/>
          </a:stretch>
        </p:blipFill>
        <p:spPr>
          <a:xfrm rot="5400000">
            <a:off x="6399537" y="1876671"/>
            <a:ext cx="5175856" cy="3881892"/>
          </a:xfrm>
          <a:prstGeom prst="rect">
            <a:avLst/>
          </a:prstGeom>
        </p:spPr>
      </p:pic>
      <p:sp>
        <p:nvSpPr>
          <p:cNvPr id="4" name="TextBox 3">
            <a:extLst>
              <a:ext uri="{FF2B5EF4-FFF2-40B4-BE49-F238E27FC236}">
                <a16:creationId xmlns:a16="http://schemas.microsoft.com/office/drawing/2014/main" id="{0EE2B78A-E439-8C04-7BF8-28D3F413DED0}"/>
              </a:ext>
            </a:extLst>
          </p:cNvPr>
          <p:cNvSpPr txBox="1"/>
          <p:nvPr/>
        </p:nvSpPr>
        <p:spPr>
          <a:xfrm>
            <a:off x="1263589" y="5185341"/>
            <a:ext cx="5661193" cy="646331"/>
          </a:xfrm>
          <a:prstGeom prst="rect">
            <a:avLst/>
          </a:prstGeom>
          <a:noFill/>
        </p:spPr>
        <p:txBody>
          <a:bodyPr wrap="square">
            <a:spAutoFit/>
          </a:bodyPr>
          <a:lstStyle/>
          <a:p>
            <a:pPr>
              <a:lnSpc>
                <a:spcPct val="100000"/>
              </a:lnSpc>
              <a:spcBef>
                <a:spcPct val="50000"/>
              </a:spcBef>
              <a:spcAft>
                <a:spcPct val="0"/>
              </a:spcAft>
              <a:buFontTx/>
              <a:buNone/>
            </a:pPr>
            <a:r>
              <a:rPr lang="en-US" altLang="en-US" sz="1800" dirty="0">
                <a:solidFill>
                  <a:srgbClr val="00B050"/>
                </a:solidFill>
              </a:rPr>
              <a:t>Hint: Periodically walk yard with can of spray paint - check stack heights and damage. </a:t>
            </a:r>
          </a:p>
        </p:txBody>
      </p:sp>
    </p:spTree>
    <p:extLst>
      <p:ext uri="{BB962C8B-B14F-4D97-AF65-F5344CB8AC3E}">
        <p14:creationId xmlns:p14="http://schemas.microsoft.com/office/powerpoint/2010/main" val="2393471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9EEF7198-881A-9319-D54C-E34C0FE3F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BFCE7D8D-5BC0-254E-97B4-8653DB669F3F}"/>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14.2  SHIPPING POLICY</a:t>
            </a:r>
          </a:p>
        </p:txBody>
      </p:sp>
      <p:sp>
        <p:nvSpPr>
          <p:cNvPr id="71684" name="Text Box 5">
            <a:extLst>
              <a:ext uri="{FF2B5EF4-FFF2-40B4-BE49-F238E27FC236}">
                <a16:creationId xmlns:a16="http://schemas.microsoft.com/office/drawing/2014/main" id="{3432D328-CDB5-2643-AF76-B265A183CC17}"/>
              </a:ext>
            </a:extLst>
          </p:cNvPr>
          <p:cNvSpPr txBox="1">
            <a:spLocks noChangeArrowheads="1"/>
          </p:cNvSpPr>
          <p:nvPr/>
        </p:nvSpPr>
        <p:spPr bwMode="auto">
          <a:xfrm>
            <a:off x="2578608" y="4367493"/>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000" dirty="0">
                <a:solidFill>
                  <a:srgbClr val="000000"/>
                </a:solidFill>
              </a:rPr>
              <a:t>Correlate age at shipment with strength testing or TEB test results.</a:t>
            </a:r>
          </a:p>
        </p:txBody>
      </p:sp>
      <p:sp>
        <p:nvSpPr>
          <p:cNvPr id="71685" name="Text Box 6">
            <a:extLst>
              <a:ext uri="{FF2B5EF4-FFF2-40B4-BE49-F238E27FC236}">
                <a16:creationId xmlns:a16="http://schemas.microsoft.com/office/drawing/2014/main" id="{3E6FA316-C7A5-5143-A094-DA4BB513A66C}"/>
              </a:ext>
            </a:extLst>
          </p:cNvPr>
          <p:cNvSpPr txBox="1">
            <a:spLocks noChangeArrowheads="1"/>
          </p:cNvSpPr>
          <p:nvPr/>
        </p:nvSpPr>
        <p:spPr bwMode="auto">
          <a:xfrm>
            <a:off x="2540508" y="2290306"/>
            <a:ext cx="67818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000" u="sng" dirty="0">
                <a:solidFill>
                  <a:srgbClr val="000000"/>
                </a:solidFill>
              </a:rPr>
              <a:t>What goes in here?</a:t>
            </a:r>
          </a:p>
          <a:p>
            <a:pPr>
              <a:lnSpc>
                <a:spcPct val="100000"/>
              </a:lnSpc>
              <a:spcBef>
                <a:spcPct val="50000"/>
              </a:spcBef>
              <a:spcAft>
                <a:spcPct val="0"/>
              </a:spcAft>
              <a:buFontTx/>
              <a:buNone/>
            </a:pPr>
            <a:r>
              <a:rPr lang="en-US" altLang="en-US" sz="2000" dirty="0">
                <a:solidFill>
                  <a:srgbClr val="000000"/>
                </a:solidFill>
              </a:rPr>
              <a:t>Write a Shipping Policy that corresponds with your current shipping practices and how they relate to three-edge bearing and concrete compression test results and inspection criteria.</a:t>
            </a:r>
          </a:p>
        </p:txBody>
      </p:sp>
    </p:spTree>
    <p:extLst>
      <p:ext uri="{BB962C8B-B14F-4D97-AF65-F5344CB8AC3E}">
        <p14:creationId xmlns:p14="http://schemas.microsoft.com/office/powerpoint/2010/main" val="1469437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5F3388A1-61E3-6C38-3D81-379564F11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596" y="1702990"/>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F67BEE61-51EF-C247-9934-B0FD0BE21970}"/>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14.3  FINAL INSPECTION </a:t>
            </a:r>
          </a:p>
        </p:txBody>
      </p:sp>
      <p:sp>
        <p:nvSpPr>
          <p:cNvPr id="73732" name="Text Box 6">
            <a:extLst>
              <a:ext uri="{FF2B5EF4-FFF2-40B4-BE49-F238E27FC236}">
                <a16:creationId xmlns:a16="http://schemas.microsoft.com/office/drawing/2014/main" id="{12F07CD7-F87F-CE47-B81E-8FC90044A186}"/>
              </a:ext>
            </a:extLst>
          </p:cNvPr>
          <p:cNvSpPr txBox="1">
            <a:spLocks noChangeArrowheads="1"/>
          </p:cNvSpPr>
          <p:nvPr/>
        </p:nvSpPr>
        <p:spPr bwMode="auto">
          <a:xfrm>
            <a:off x="1664208" y="2386120"/>
            <a:ext cx="67818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000" u="sng" dirty="0">
                <a:solidFill>
                  <a:srgbClr val="000000"/>
                </a:solidFill>
              </a:rPr>
              <a:t>What goes in here?</a:t>
            </a:r>
          </a:p>
          <a:p>
            <a:pPr>
              <a:lnSpc>
                <a:spcPct val="100000"/>
              </a:lnSpc>
              <a:spcBef>
                <a:spcPct val="50000"/>
              </a:spcBef>
              <a:spcAft>
                <a:spcPct val="0"/>
              </a:spcAft>
              <a:buFontTx/>
              <a:buNone/>
            </a:pPr>
            <a:r>
              <a:rPr lang="en-US" altLang="en-US" sz="2000" dirty="0">
                <a:solidFill>
                  <a:srgbClr val="000000"/>
                </a:solidFill>
              </a:rPr>
              <a:t>Write a Final Inspection Policy that corresponds with your actual practices. Identify persons responsible for the final inspection in the policy. </a:t>
            </a:r>
          </a:p>
          <a:p>
            <a:pPr>
              <a:lnSpc>
                <a:spcPct val="100000"/>
              </a:lnSpc>
              <a:spcBef>
                <a:spcPct val="50000"/>
              </a:spcBef>
              <a:spcAft>
                <a:spcPct val="0"/>
              </a:spcAft>
              <a:buFontTx/>
              <a:buNone/>
            </a:pPr>
            <a:endParaRPr lang="en-US" altLang="en-US" sz="2000" dirty="0">
              <a:solidFill>
                <a:srgbClr val="000000"/>
              </a:solidFill>
            </a:endParaRPr>
          </a:p>
          <a:p>
            <a:pPr>
              <a:lnSpc>
                <a:spcPct val="100000"/>
              </a:lnSpc>
              <a:spcBef>
                <a:spcPct val="50000"/>
              </a:spcBef>
              <a:spcAft>
                <a:spcPct val="0"/>
              </a:spcAft>
              <a:buFontTx/>
              <a:buNone/>
            </a:pPr>
            <a:r>
              <a:rPr lang="en-US" altLang="en-US" sz="2000" dirty="0">
                <a:solidFill>
                  <a:srgbClr val="000000"/>
                </a:solidFill>
              </a:rPr>
              <a:t>Document final inspections to verify product compliance at the time of shipping. </a:t>
            </a:r>
          </a:p>
        </p:txBody>
      </p:sp>
      <p:pic>
        <p:nvPicPr>
          <p:cNvPr id="4" name="Picture 3" descr="A picture containing text&#10;&#10;Description automatically generated">
            <a:extLst>
              <a:ext uri="{FF2B5EF4-FFF2-40B4-BE49-F238E27FC236}">
                <a16:creationId xmlns:a16="http://schemas.microsoft.com/office/drawing/2014/main" id="{5756C3D6-009F-AC8D-7548-966BF1776D49}"/>
              </a:ext>
            </a:extLst>
          </p:cNvPr>
          <p:cNvPicPr>
            <a:picLocks noChangeAspect="1"/>
          </p:cNvPicPr>
          <p:nvPr/>
        </p:nvPicPr>
        <p:blipFill rotWithShape="1">
          <a:blip r:embed="rId4"/>
          <a:srcRect l="13933" t="9916" r="10262"/>
          <a:stretch/>
        </p:blipFill>
        <p:spPr>
          <a:xfrm rot="5400000">
            <a:off x="8622233" y="2568460"/>
            <a:ext cx="3728055" cy="3322678"/>
          </a:xfrm>
          <a:prstGeom prst="rect">
            <a:avLst/>
          </a:prstGeom>
        </p:spPr>
      </p:pic>
    </p:spTree>
    <p:extLst>
      <p:ext uri="{BB962C8B-B14F-4D97-AF65-F5344CB8AC3E}">
        <p14:creationId xmlns:p14="http://schemas.microsoft.com/office/powerpoint/2010/main" val="339595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88C1356-91A3-2F4C-B582-0FBC68F41B81}"/>
              </a:ext>
            </a:extLst>
          </p:cNvPr>
          <p:cNvSpPr>
            <a:spLocks noGrp="1" noChangeArrowheads="1"/>
          </p:cNvSpPr>
          <p:nvPr>
            <p:ph type="title"/>
          </p:nvPr>
        </p:nvSpPr>
        <p:spPr>
          <a:xfrm>
            <a:off x="838202" y="1371600"/>
            <a:ext cx="10206519" cy="662781"/>
          </a:xfrm>
        </p:spPr>
        <p:txBody>
          <a:bodyPr>
            <a:normAutofit/>
          </a:bodyPr>
          <a:lstStyle/>
          <a:p>
            <a:r>
              <a:rPr lang="en-US" altLang="en-US" dirty="0"/>
              <a:t>ACPA QCAST PRODUCT REQUIREMENTS</a:t>
            </a:r>
          </a:p>
        </p:txBody>
      </p:sp>
      <p:sp>
        <p:nvSpPr>
          <p:cNvPr id="75779" name="Rectangle 3">
            <a:extLst>
              <a:ext uri="{FF2B5EF4-FFF2-40B4-BE49-F238E27FC236}">
                <a16:creationId xmlns:a16="http://schemas.microsoft.com/office/drawing/2014/main" id="{4931ADBA-ECF9-FC48-B94B-BCD1D7F85DAE}"/>
              </a:ext>
            </a:extLst>
          </p:cNvPr>
          <p:cNvSpPr>
            <a:spLocks noGrp="1" noChangeArrowheads="1"/>
          </p:cNvSpPr>
          <p:nvPr>
            <p:ph sz="half" idx="10"/>
          </p:nvPr>
        </p:nvSpPr>
        <p:spPr>
          <a:xfrm>
            <a:off x="838202" y="1828800"/>
            <a:ext cx="10515599" cy="4351338"/>
          </a:xfrm>
          <a:noFill/>
        </p:spPr>
        <p:txBody>
          <a:bodyPr/>
          <a:lstStyle/>
          <a:p>
            <a:pPr algn="l"/>
            <a:r>
              <a:rPr lang="en-US" altLang="en-US" b="1" dirty="0"/>
              <a:t>Section II – Concrete Pipe Requirements</a:t>
            </a:r>
          </a:p>
          <a:p>
            <a:pPr algn="l"/>
            <a:r>
              <a:rPr lang="en-US" altLang="en-US" b="1" dirty="0"/>
              <a:t>Section III – Manhole Requirements</a:t>
            </a:r>
          </a:p>
          <a:p>
            <a:pPr algn="l"/>
            <a:r>
              <a:rPr lang="en-US" altLang="en-US" b="1" dirty="0"/>
              <a:t>Section IV – Engineered Precast Products Requirements</a:t>
            </a:r>
          </a:p>
          <a:p>
            <a:pPr algn="l"/>
            <a:r>
              <a:rPr lang="en-US" altLang="en-US" b="1" dirty="0"/>
              <a:t>Section V – Box Culvert and Three-sided Structures Requirements</a:t>
            </a:r>
          </a:p>
          <a:p>
            <a:pPr algn="l"/>
            <a:r>
              <a:rPr lang="en-US" altLang="en-US" b="1" dirty="0">
                <a:solidFill>
                  <a:schemeClr val="bg1">
                    <a:lumMod val="65000"/>
                  </a:schemeClr>
                </a:solidFill>
              </a:rPr>
              <a:t>Section VI – Gasket Requirements</a:t>
            </a:r>
          </a:p>
          <a:p>
            <a:pPr algn="l"/>
            <a:endParaRPr lang="en-US" altLang="en-US" sz="2000" b="1" dirty="0">
              <a:solidFill>
                <a:schemeClr val="bg1">
                  <a:lumMod val="75000"/>
                </a:schemeClr>
              </a:solidFill>
            </a:endParaRPr>
          </a:p>
          <a:p>
            <a:pPr algn="l"/>
            <a:endParaRPr lang="en-US" altLang="en-US" sz="2000" b="1" dirty="0">
              <a:solidFill>
                <a:schemeClr val="bg1">
                  <a:lumMod val="75000"/>
                </a:schemeClr>
              </a:solidFill>
            </a:endParaRPr>
          </a:p>
          <a:p>
            <a:pPr algn="l"/>
            <a:endParaRPr lang="en-US" altLang="en-US" sz="2000" b="1" dirty="0"/>
          </a:p>
          <a:p>
            <a:pPr algn="l"/>
            <a:endParaRPr lang="en-US" altLang="en-US" sz="2000" b="1" dirty="0"/>
          </a:p>
          <a:p>
            <a:pPr algn="l"/>
            <a:endParaRPr lang="en-US" altLang="en-US" sz="1800" dirty="0"/>
          </a:p>
          <a:p>
            <a:pPr algn="l"/>
            <a:endParaRPr lang="en-US" altLang="en-US" dirty="0"/>
          </a:p>
          <a:p>
            <a:pPr algn="l"/>
            <a:endParaRPr lang="en-US" altLang="en-US" dirty="0"/>
          </a:p>
        </p:txBody>
      </p:sp>
    </p:spTree>
    <p:extLst>
      <p:ext uri="{BB962C8B-B14F-4D97-AF65-F5344CB8AC3E}">
        <p14:creationId xmlns:p14="http://schemas.microsoft.com/office/powerpoint/2010/main" val="2758293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7A51E2BB-D499-69AD-21C2-40462F01F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B729A64E-A170-504E-95CD-BC37E8A5F910}"/>
              </a:ext>
            </a:extLst>
          </p:cNvPr>
          <p:cNvSpPr>
            <a:spLocks noGrp="1" noChangeArrowheads="1"/>
          </p:cNvSpPr>
          <p:nvPr>
            <p:ph type="title"/>
          </p:nvPr>
        </p:nvSpPr>
        <p:spPr>
          <a:xfrm>
            <a:off x="91440" y="1371600"/>
            <a:ext cx="10206519" cy="662781"/>
          </a:xfrm>
        </p:spPr>
        <p:txBody>
          <a:bodyPr>
            <a:noAutofit/>
          </a:bodyPr>
          <a:lstStyle/>
          <a:p>
            <a:pPr>
              <a:defRPr/>
            </a:pPr>
            <a:r>
              <a:rPr lang="en-US" sz="2000" b="1" dirty="0">
                <a:solidFill>
                  <a:srgbClr val="000000"/>
                </a:solidFill>
                <a:effectLst>
                  <a:outerShdw blurRad="38100" dist="38100" dir="2700000" algn="tl">
                    <a:srgbClr val="FFFFFF"/>
                  </a:outerShdw>
                </a:effectLst>
              </a:rPr>
              <a:t>5.1, 5.2, 5.3  JOINT DESIGN DRAWINGS</a:t>
            </a:r>
            <a:br>
              <a:rPr lang="en-US" sz="2000" b="1" dirty="0">
                <a:solidFill>
                  <a:srgbClr val="000000"/>
                </a:solidFill>
                <a:effectLst>
                  <a:outerShdw blurRad="38100" dist="38100" dir="2700000" algn="tl">
                    <a:srgbClr val="FFFFFF"/>
                  </a:outerShdw>
                </a:effectLst>
              </a:rPr>
            </a:br>
            <a:endParaRPr lang="en-US" sz="2000" b="1" dirty="0">
              <a:solidFill>
                <a:srgbClr val="000000"/>
              </a:solidFill>
              <a:effectLst>
                <a:outerShdw blurRad="38100" dist="38100" dir="2700000" algn="tl">
                  <a:srgbClr val="FFFFFF"/>
                </a:outerShdw>
              </a:effectLst>
            </a:endParaRPr>
          </a:p>
        </p:txBody>
      </p:sp>
      <p:sp>
        <p:nvSpPr>
          <p:cNvPr id="77828" name="Text Box 4">
            <a:extLst>
              <a:ext uri="{FF2B5EF4-FFF2-40B4-BE49-F238E27FC236}">
                <a16:creationId xmlns:a16="http://schemas.microsoft.com/office/drawing/2014/main" id="{66969E92-4FEA-EB4E-BCB4-B542D23EB58D}"/>
              </a:ext>
            </a:extLst>
          </p:cNvPr>
          <p:cNvSpPr txBox="1">
            <a:spLocks noChangeArrowheads="1"/>
          </p:cNvSpPr>
          <p:nvPr/>
        </p:nvSpPr>
        <p:spPr bwMode="auto">
          <a:xfrm>
            <a:off x="2578608" y="4499353"/>
            <a:ext cx="67056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u="sng" dirty="0">
                <a:solidFill>
                  <a:srgbClr val="000000"/>
                </a:solidFill>
              </a:rPr>
              <a:t>Where do I get it?</a:t>
            </a:r>
          </a:p>
          <a:p>
            <a:pPr>
              <a:lnSpc>
                <a:spcPct val="100000"/>
              </a:lnSpc>
              <a:spcBef>
                <a:spcPct val="50000"/>
              </a:spcBef>
              <a:spcAft>
                <a:spcPct val="0"/>
              </a:spcAft>
              <a:buFontTx/>
              <a:buNone/>
            </a:pPr>
            <a:r>
              <a:rPr lang="en-US" altLang="en-US" sz="1800" dirty="0">
                <a:solidFill>
                  <a:srgbClr val="000000"/>
                </a:solidFill>
              </a:rPr>
              <a:t>Check with both equipment and gasket suppliers.</a:t>
            </a:r>
          </a:p>
        </p:txBody>
      </p:sp>
      <p:sp>
        <p:nvSpPr>
          <p:cNvPr id="77829" name="Text Box 5">
            <a:extLst>
              <a:ext uri="{FF2B5EF4-FFF2-40B4-BE49-F238E27FC236}">
                <a16:creationId xmlns:a16="http://schemas.microsoft.com/office/drawing/2014/main" id="{D0D9D745-CAC8-1045-B5DD-F2AC7C58F961}"/>
              </a:ext>
            </a:extLst>
          </p:cNvPr>
          <p:cNvSpPr txBox="1">
            <a:spLocks noChangeArrowheads="1"/>
          </p:cNvSpPr>
          <p:nvPr/>
        </p:nvSpPr>
        <p:spPr bwMode="auto">
          <a:xfrm>
            <a:off x="2578608" y="5530745"/>
            <a:ext cx="67056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u="sng" dirty="0">
                <a:solidFill>
                  <a:srgbClr val="000000"/>
                </a:solidFill>
              </a:rPr>
              <a:t>Sanitary</a:t>
            </a:r>
            <a:r>
              <a:rPr lang="en-US" altLang="en-US" sz="1800" dirty="0">
                <a:solidFill>
                  <a:srgbClr val="000000"/>
                </a:solidFill>
              </a:rPr>
              <a:t> - Demonstrate proper use of Go/No Go gaging during audit. </a:t>
            </a:r>
          </a:p>
          <a:p>
            <a:pPr>
              <a:lnSpc>
                <a:spcPct val="100000"/>
              </a:lnSpc>
              <a:spcBef>
                <a:spcPct val="50000"/>
              </a:spcBef>
              <a:spcAft>
                <a:spcPct val="0"/>
              </a:spcAft>
              <a:buFontTx/>
              <a:buNone/>
            </a:pPr>
            <a:endParaRPr lang="en-US" altLang="en-US" sz="1800" dirty="0">
              <a:solidFill>
                <a:srgbClr val="000000"/>
              </a:solidFill>
            </a:endParaRPr>
          </a:p>
        </p:txBody>
      </p:sp>
      <p:sp>
        <p:nvSpPr>
          <p:cNvPr id="77830" name="Text Box 6">
            <a:extLst>
              <a:ext uri="{FF2B5EF4-FFF2-40B4-BE49-F238E27FC236}">
                <a16:creationId xmlns:a16="http://schemas.microsoft.com/office/drawing/2014/main" id="{5FF7A824-7603-2B4D-BF98-3BA21A893A4F}"/>
              </a:ext>
            </a:extLst>
          </p:cNvPr>
          <p:cNvSpPr txBox="1">
            <a:spLocks noChangeArrowheads="1"/>
          </p:cNvSpPr>
          <p:nvPr/>
        </p:nvSpPr>
        <p:spPr bwMode="auto">
          <a:xfrm>
            <a:off x="2578608" y="2135981"/>
            <a:ext cx="67818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800" u="sng" dirty="0">
                <a:solidFill>
                  <a:srgbClr val="000000"/>
                </a:solidFill>
              </a:rPr>
              <a:t>What goes in here?</a:t>
            </a:r>
          </a:p>
          <a:p>
            <a:pPr>
              <a:lnSpc>
                <a:spcPct val="100000"/>
              </a:lnSpc>
              <a:spcBef>
                <a:spcPct val="50000"/>
              </a:spcBef>
              <a:spcAft>
                <a:spcPct val="0"/>
              </a:spcAft>
              <a:buFontTx/>
              <a:buNone/>
            </a:pPr>
            <a:r>
              <a:rPr lang="en-US" altLang="en-US" sz="1800" dirty="0">
                <a:solidFill>
                  <a:srgbClr val="000000"/>
                </a:solidFill>
              </a:rPr>
              <a:t>Detailed drawings of joints used for gasketed and non-gasketed pipe, manholes, precast and boxes. Include tolerances.  </a:t>
            </a:r>
          </a:p>
          <a:p>
            <a:pPr>
              <a:lnSpc>
                <a:spcPct val="100000"/>
              </a:lnSpc>
              <a:spcBef>
                <a:spcPct val="50000"/>
              </a:spcBef>
              <a:spcAft>
                <a:spcPct val="0"/>
              </a:spcAft>
              <a:buFontTx/>
              <a:buNone/>
            </a:pPr>
            <a:r>
              <a:rPr lang="en-US" altLang="en-US" sz="1800" dirty="0">
                <a:solidFill>
                  <a:srgbClr val="000000"/>
                </a:solidFill>
              </a:rPr>
              <a:t>(See sample form in Appendix)</a:t>
            </a:r>
          </a:p>
          <a:p>
            <a:pPr>
              <a:lnSpc>
                <a:spcPct val="100000"/>
              </a:lnSpc>
              <a:spcBef>
                <a:spcPct val="50000"/>
              </a:spcBef>
              <a:spcAft>
                <a:spcPct val="0"/>
              </a:spcAft>
              <a:buFontTx/>
              <a:buNone/>
            </a:pPr>
            <a:r>
              <a:rPr lang="en-US" altLang="en-US" sz="1800" u="sng" dirty="0">
                <a:solidFill>
                  <a:srgbClr val="000000"/>
                </a:solidFill>
              </a:rPr>
              <a:t>Sanitary Pipe </a:t>
            </a:r>
            <a:r>
              <a:rPr lang="en-US" altLang="en-US" sz="1800" dirty="0">
                <a:solidFill>
                  <a:srgbClr val="000000"/>
                </a:solidFill>
              </a:rPr>
              <a:t>– include design calculations and Go/No Go gaging system including gasket compression figures. </a:t>
            </a:r>
          </a:p>
          <a:p>
            <a:pPr>
              <a:lnSpc>
                <a:spcPct val="100000"/>
              </a:lnSpc>
              <a:spcBef>
                <a:spcPct val="50000"/>
              </a:spcBef>
              <a:spcAft>
                <a:spcPct val="0"/>
              </a:spcAft>
              <a:buFontTx/>
              <a:buNone/>
            </a:pPr>
            <a:endParaRPr lang="en-US" altLang="en-US" sz="1800" dirty="0">
              <a:solidFill>
                <a:srgbClr val="000000"/>
              </a:solidFill>
            </a:endParaRPr>
          </a:p>
        </p:txBody>
      </p:sp>
    </p:spTree>
    <p:extLst>
      <p:ext uri="{BB962C8B-B14F-4D97-AF65-F5344CB8AC3E}">
        <p14:creationId xmlns:p14="http://schemas.microsoft.com/office/powerpoint/2010/main" val="3855357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8">
            <a:extLst>
              <a:ext uri="{FF2B5EF4-FFF2-40B4-BE49-F238E27FC236}">
                <a16:creationId xmlns:a16="http://schemas.microsoft.com/office/drawing/2014/main" id="{C5E0148F-7352-2745-8713-D98A53FAF79A}"/>
              </a:ext>
            </a:extLst>
          </p:cNvPr>
          <p:cNvSpPr txBox="1">
            <a:spLocks noChangeArrowheads="1"/>
          </p:cNvSpPr>
          <p:nvPr/>
        </p:nvSpPr>
        <p:spPr bwMode="auto">
          <a:xfrm>
            <a:off x="3810000" y="838201"/>
            <a:ext cx="441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endParaRPr lang="en-US" altLang="en-US" sz="2400" u="sng" dirty="0"/>
          </a:p>
        </p:txBody>
      </p:sp>
      <p:pic>
        <p:nvPicPr>
          <p:cNvPr id="79875" name="Picture 10" descr="qcast app">
            <a:extLst>
              <a:ext uri="{FF2B5EF4-FFF2-40B4-BE49-F238E27FC236}">
                <a16:creationId xmlns:a16="http://schemas.microsoft.com/office/drawing/2014/main" id="{A1B65AE8-CA1A-9447-B4DA-662F6BD98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921" y="937074"/>
            <a:ext cx="3932121" cy="5798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444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6C7B9B4B-C335-8DDD-DCB9-0FFE9529F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89EE1DCA-AC0E-FF4E-B850-A153196D8249}"/>
              </a:ext>
            </a:extLst>
          </p:cNvPr>
          <p:cNvSpPr txBox="1">
            <a:spLocks noChangeArrowheads="1"/>
          </p:cNvSpPr>
          <p:nvPr/>
        </p:nvSpPr>
        <p:spPr bwMode="auto">
          <a:xfrm>
            <a:off x="2578608" y="4465538"/>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endParaRPr lang="en-US" altLang="en-US" sz="1600" u="sng" dirty="0">
              <a:solidFill>
                <a:srgbClr val="000000"/>
              </a:solidFill>
            </a:endParaRPr>
          </a:p>
          <a:p>
            <a:pPr>
              <a:lnSpc>
                <a:spcPct val="100000"/>
              </a:lnSpc>
              <a:spcBef>
                <a:spcPct val="50000"/>
              </a:spcBef>
              <a:spcAft>
                <a:spcPct val="0"/>
              </a:spcAft>
              <a:buFontTx/>
              <a:buNone/>
            </a:pPr>
            <a:r>
              <a:rPr lang="en-US" altLang="en-US" sz="2000" u="sng" dirty="0">
                <a:solidFill>
                  <a:srgbClr val="000000"/>
                </a:solidFill>
              </a:rPr>
              <a:t>Where do I get it?</a:t>
            </a:r>
          </a:p>
          <a:p>
            <a:pPr>
              <a:lnSpc>
                <a:spcPct val="100000"/>
              </a:lnSpc>
              <a:spcBef>
                <a:spcPct val="50000"/>
              </a:spcBef>
              <a:spcAft>
                <a:spcPct val="0"/>
              </a:spcAft>
              <a:buFontTx/>
              <a:buNone/>
            </a:pPr>
            <a:r>
              <a:rPr lang="en-US" altLang="en-US" sz="2000" dirty="0">
                <a:solidFill>
                  <a:srgbClr val="000000"/>
                </a:solidFill>
              </a:rPr>
              <a:t>Reports can be done in-house or by equipment supplier.  Plants should always verify critical measurements.</a:t>
            </a:r>
          </a:p>
        </p:txBody>
      </p:sp>
      <p:sp>
        <p:nvSpPr>
          <p:cNvPr id="90117" name="Text Box 6">
            <a:extLst>
              <a:ext uri="{FF2B5EF4-FFF2-40B4-BE49-F238E27FC236}">
                <a16:creationId xmlns:a16="http://schemas.microsoft.com/office/drawing/2014/main" id="{D7A69F9D-B8C2-3F4D-BA37-1697C0D9A382}"/>
              </a:ext>
            </a:extLst>
          </p:cNvPr>
          <p:cNvSpPr txBox="1">
            <a:spLocks noChangeArrowheads="1"/>
          </p:cNvSpPr>
          <p:nvPr/>
        </p:nvSpPr>
        <p:spPr bwMode="auto">
          <a:xfrm>
            <a:off x="2578608" y="2057400"/>
            <a:ext cx="6781800"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000" u="sng" dirty="0">
                <a:solidFill>
                  <a:srgbClr val="000000"/>
                </a:solidFill>
              </a:rPr>
              <a:t>What goes in here?</a:t>
            </a:r>
          </a:p>
          <a:p>
            <a:pPr>
              <a:lnSpc>
                <a:spcPct val="100000"/>
              </a:lnSpc>
              <a:spcBef>
                <a:spcPct val="50000"/>
              </a:spcBef>
              <a:spcAft>
                <a:spcPct val="0"/>
              </a:spcAft>
              <a:buFontTx/>
              <a:buNone/>
            </a:pPr>
            <a:r>
              <a:rPr lang="en-US" altLang="en-US" sz="2000" dirty="0">
                <a:solidFill>
                  <a:srgbClr val="000000"/>
                </a:solidFill>
              </a:rPr>
              <a:t>Inspection reports for all new and repaired equipment to check dimensions and function.</a:t>
            </a:r>
          </a:p>
          <a:p>
            <a:pPr>
              <a:lnSpc>
                <a:spcPct val="100000"/>
              </a:lnSpc>
              <a:spcBef>
                <a:spcPct val="50000"/>
              </a:spcBef>
              <a:spcAft>
                <a:spcPct val="0"/>
              </a:spcAft>
              <a:buFontTx/>
              <a:buNone/>
            </a:pPr>
            <a:r>
              <a:rPr lang="en-US" altLang="en-US" sz="2000" dirty="0">
                <a:solidFill>
                  <a:srgbClr val="000000"/>
                </a:solidFill>
              </a:rPr>
              <a:t>Forms must be kept clean and be inspected after each use.</a:t>
            </a:r>
          </a:p>
          <a:p>
            <a:pPr>
              <a:lnSpc>
                <a:spcPct val="100000"/>
              </a:lnSpc>
              <a:spcBef>
                <a:spcPct val="50000"/>
              </a:spcBef>
              <a:spcAft>
                <a:spcPct val="0"/>
              </a:spcAft>
              <a:buFontTx/>
              <a:buNone/>
            </a:pPr>
            <a:r>
              <a:rPr lang="en-US" altLang="en-US" sz="2000" dirty="0">
                <a:solidFill>
                  <a:srgbClr val="0070C0"/>
                </a:solidFill>
              </a:rPr>
              <a:t>Inspections for gasketed joint formers can be done with Go-No Go gage.</a:t>
            </a:r>
          </a:p>
        </p:txBody>
      </p:sp>
      <p:sp>
        <p:nvSpPr>
          <p:cNvPr id="110595" name="Rectangle 3">
            <a:extLst>
              <a:ext uri="{FF2B5EF4-FFF2-40B4-BE49-F238E27FC236}">
                <a16:creationId xmlns:a16="http://schemas.microsoft.com/office/drawing/2014/main" id="{16BBCBC5-76E6-D146-9F7F-CBED1D8548E2}"/>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C0C0C0"/>
                  </a:outerShdw>
                </a:effectLst>
              </a:rPr>
              <a:t>6.0 EQUIPMENT &amp;  FORMS</a:t>
            </a:r>
          </a:p>
        </p:txBody>
      </p:sp>
    </p:spTree>
    <p:extLst>
      <p:ext uri="{BB962C8B-B14F-4D97-AF65-F5344CB8AC3E}">
        <p14:creationId xmlns:p14="http://schemas.microsoft.com/office/powerpoint/2010/main" val="2503634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09017BF9-86D7-1E30-D2E3-15F3D86A2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90960"/>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a:extLst>
              <a:ext uri="{FF2B5EF4-FFF2-40B4-BE49-F238E27FC236}">
                <a16:creationId xmlns:a16="http://schemas.microsoft.com/office/drawing/2014/main" id="{9AF0A2F3-444A-7644-AC35-CF44D538FE8E}"/>
              </a:ext>
            </a:extLst>
          </p:cNvPr>
          <p:cNvSpPr>
            <a:spLocks noGrp="1" noChangeArrowheads="1"/>
          </p:cNvSpPr>
          <p:nvPr>
            <p:ph type="title"/>
          </p:nvPr>
        </p:nvSpPr>
        <p:spPr>
          <a:xfrm>
            <a:off x="91440" y="1371600"/>
            <a:ext cx="11723841" cy="662781"/>
          </a:xfrm>
        </p:spPr>
        <p:txBody>
          <a:bodyPr/>
          <a:lstStyle/>
          <a:p>
            <a:pPr>
              <a:defRPr/>
            </a:pPr>
            <a:r>
              <a:rPr lang="en-US" sz="2000" b="1" dirty="0">
                <a:solidFill>
                  <a:srgbClr val="000000"/>
                </a:solidFill>
                <a:effectLst>
                  <a:outerShdw blurRad="38100" dist="38100" dir="2700000" algn="tl">
                    <a:srgbClr val="FFFFFF"/>
                  </a:outerShdw>
                </a:effectLst>
              </a:rPr>
              <a:t>6.2  PIPE/MANHOLE HEADER/PALLET/RING INSPECTION</a:t>
            </a:r>
          </a:p>
        </p:txBody>
      </p:sp>
      <p:sp>
        <p:nvSpPr>
          <p:cNvPr id="92164" name="Text Box 5">
            <a:extLst>
              <a:ext uri="{FF2B5EF4-FFF2-40B4-BE49-F238E27FC236}">
                <a16:creationId xmlns:a16="http://schemas.microsoft.com/office/drawing/2014/main" id="{8166D059-C355-D046-A056-278E6B07AFF6}"/>
              </a:ext>
            </a:extLst>
          </p:cNvPr>
          <p:cNvSpPr txBox="1">
            <a:spLocks noChangeArrowheads="1"/>
          </p:cNvSpPr>
          <p:nvPr/>
        </p:nvSpPr>
        <p:spPr bwMode="auto">
          <a:xfrm>
            <a:off x="2578608" y="4537992"/>
            <a:ext cx="6705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Verify compliance with established tolerance to ensure joint integrity.  File for future reference.</a:t>
            </a:r>
          </a:p>
          <a:p>
            <a:pPr>
              <a:lnSpc>
                <a:spcPct val="100000"/>
              </a:lnSpc>
              <a:spcBef>
                <a:spcPct val="50000"/>
              </a:spcBef>
              <a:spcAft>
                <a:spcPct val="0"/>
              </a:spcAft>
              <a:buFontTx/>
              <a:buNone/>
            </a:pPr>
            <a:r>
              <a:rPr lang="en-US" altLang="en-US" sz="1600" dirty="0">
                <a:solidFill>
                  <a:srgbClr val="00B050"/>
                </a:solidFill>
              </a:rPr>
              <a:t>HINT: Good idea store your original, detailed Incoming Inspection Reports separately from annual QC data but with easy access.</a:t>
            </a:r>
          </a:p>
          <a:p>
            <a:pPr>
              <a:lnSpc>
                <a:spcPct val="100000"/>
              </a:lnSpc>
              <a:spcBef>
                <a:spcPct val="50000"/>
              </a:spcBef>
              <a:spcAft>
                <a:spcPct val="0"/>
              </a:spcAft>
              <a:buFontTx/>
              <a:buNone/>
            </a:pPr>
            <a:r>
              <a:rPr lang="en-US" altLang="en-US" sz="1600" dirty="0">
                <a:solidFill>
                  <a:srgbClr val="000000"/>
                </a:solidFill>
              </a:rPr>
              <a:t>Sanitary Audit: demonstrate procedures for measuring joint formers.</a:t>
            </a:r>
          </a:p>
        </p:txBody>
      </p:sp>
      <p:sp>
        <p:nvSpPr>
          <p:cNvPr id="92165" name="Text Box 6">
            <a:extLst>
              <a:ext uri="{FF2B5EF4-FFF2-40B4-BE49-F238E27FC236}">
                <a16:creationId xmlns:a16="http://schemas.microsoft.com/office/drawing/2014/main" id="{D09DB3C1-3FFF-D641-B689-78F47E00F815}"/>
              </a:ext>
            </a:extLst>
          </p:cNvPr>
          <p:cNvSpPr txBox="1">
            <a:spLocks noChangeArrowheads="1"/>
          </p:cNvSpPr>
          <p:nvPr/>
        </p:nvSpPr>
        <p:spPr bwMode="auto">
          <a:xfrm>
            <a:off x="2578608" y="2117442"/>
            <a:ext cx="6781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70C0"/>
                </a:solidFill>
              </a:rPr>
              <a:t>2024 - Joint forming equipment shall be visually inspected for cleanliness and function prior to each use. </a:t>
            </a:r>
          </a:p>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u="sng" dirty="0">
                <a:solidFill>
                  <a:srgbClr val="000000"/>
                </a:solidFill>
              </a:rPr>
              <a:t>Incoming</a:t>
            </a:r>
            <a:r>
              <a:rPr lang="en-US" altLang="en-US" sz="1600" dirty="0">
                <a:solidFill>
                  <a:srgbClr val="000000"/>
                </a:solidFill>
              </a:rPr>
              <a:t> Inspection Reports for all Headers/Pallets/Truing Rings for gasketed pipe and manholes. </a:t>
            </a:r>
          </a:p>
          <a:p>
            <a:pPr>
              <a:lnSpc>
                <a:spcPct val="100000"/>
              </a:lnSpc>
              <a:spcBef>
                <a:spcPct val="50000"/>
              </a:spcBef>
              <a:spcAft>
                <a:spcPct val="0"/>
              </a:spcAft>
              <a:buFontTx/>
              <a:buNone/>
            </a:pPr>
            <a:r>
              <a:rPr lang="en-US" altLang="en-US" sz="1600" u="sng" dirty="0">
                <a:solidFill>
                  <a:srgbClr val="000000"/>
                </a:solidFill>
              </a:rPr>
              <a:t>Annual</a:t>
            </a:r>
            <a:r>
              <a:rPr lang="en-US" altLang="en-US" sz="1600" dirty="0">
                <a:solidFill>
                  <a:srgbClr val="000000"/>
                </a:solidFill>
              </a:rPr>
              <a:t> inspection of gasket sealing surfaces for sanitary products. </a:t>
            </a:r>
          </a:p>
          <a:p>
            <a:pPr>
              <a:lnSpc>
                <a:spcPct val="100000"/>
              </a:lnSpc>
              <a:spcBef>
                <a:spcPct val="50000"/>
              </a:spcBef>
              <a:spcAft>
                <a:spcPct val="0"/>
              </a:spcAft>
              <a:buFontTx/>
              <a:buNone/>
            </a:pPr>
            <a:r>
              <a:rPr lang="en-US" altLang="en-US" sz="1600" dirty="0">
                <a:solidFill>
                  <a:srgbClr val="000000"/>
                </a:solidFill>
              </a:rPr>
              <a:t>	Sample forms in Appendix A of the Certification Manual.</a:t>
            </a:r>
          </a:p>
        </p:txBody>
      </p:sp>
    </p:spTree>
    <p:extLst>
      <p:ext uri="{BB962C8B-B14F-4D97-AF65-F5344CB8AC3E}">
        <p14:creationId xmlns:p14="http://schemas.microsoft.com/office/powerpoint/2010/main" val="1440697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E9E35B65-E245-1846-BA89-C1EEF81D1819}"/>
              </a:ext>
            </a:extLst>
          </p:cNvPr>
          <p:cNvSpPr>
            <a:spLocks noGrp="1"/>
          </p:cNvSpPr>
          <p:nvPr>
            <p:ph type="title"/>
          </p:nvPr>
        </p:nvSpPr>
        <p:spPr>
          <a:xfrm>
            <a:off x="838202" y="1371600"/>
            <a:ext cx="10206519" cy="662781"/>
          </a:xfrm>
        </p:spPr>
        <p:txBody>
          <a:bodyPr/>
          <a:lstStyle/>
          <a:p>
            <a:r>
              <a:rPr lang="en-US" altLang="en-US" dirty="0"/>
              <a:t>Product Certification Options</a:t>
            </a:r>
          </a:p>
        </p:txBody>
      </p:sp>
      <p:sp>
        <p:nvSpPr>
          <p:cNvPr id="15363" name="Content Placeholder 2">
            <a:extLst>
              <a:ext uri="{FF2B5EF4-FFF2-40B4-BE49-F238E27FC236}">
                <a16:creationId xmlns:a16="http://schemas.microsoft.com/office/drawing/2014/main" id="{AFDA2083-58DE-994A-BD13-D7E886623A05}"/>
              </a:ext>
            </a:extLst>
          </p:cNvPr>
          <p:cNvSpPr>
            <a:spLocks noGrp="1"/>
          </p:cNvSpPr>
          <p:nvPr>
            <p:ph sz="half" idx="10"/>
          </p:nvPr>
        </p:nvSpPr>
        <p:spPr>
          <a:xfrm>
            <a:off x="838202" y="1828800"/>
            <a:ext cx="10515599" cy="4351338"/>
          </a:xfrm>
        </p:spPr>
        <p:txBody>
          <a:bodyPr>
            <a:normAutofit lnSpcReduction="10000"/>
          </a:bodyPr>
          <a:lstStyle/>
          <a:p>
            <a:r>
              <a:rPr lang="en-US" altLang="en-US" dirty="0"/>
              <a:t>Storm sewer pipe</a:t>
            </a:r>
          </a:p>
          <a:p>
            <a:r>
              <a:rPr lang="en-US" altLang="en-US" dirty="0"/>
              <a:t>Sanitary pipe</a:t>
            </a:r>
          </a:p>
          <a:p>
            <a:r>
              <a:rPr lang="en-US" altLang="en-US" dirty="0"/>
              <a:t>Box culverts</a:t>
            </a:r>
          </a:p>
          <a:p>
            <a:r>
              <a:rPr lang="en-US" altLang="en-US" dirty="0"/>
              <a:t>Manholes</a:t>
            </a:r>
          </a:p>
          <a:p>
            <a:r>
              <a:rPr lang="en-US" altLang="en-US" dirty="0"/>
              <a:t>Sanitary manholes</a:t>
            </a:r>
          </a:p>
          <a:p>
            <a:r>
              <a:rPr lang="en-US" altLang="en-US" dirty="0"/>
              <a:t>Engineered precast </a:t>
            </a:r>
            <a:r>
              <a:rPr lang="en-US" altLang="en-US" dirty="0">
                <a:solidFill>
                  <a:srgbClr val="0070C0"/>
                </a:solidFill>
              </a:rPr>
              <a:t>[2024 – any single manhole item can be certified under precast]</a:t>
            </a:r>
          </a:p>
          <a:p>
            <a:r>
              <a:rPr lang="en-US" altLang="en-US" dirty="0"/>
              <a:t>Gasket Manufacturers</a:t>
            </a:r>
          </a:p>
        </p:txBody>
      </p:sp>
      <p:pic>
        <p:nvPicPr>
          <p:cNvPr id="15365" name="Picture 1">
            <a:extLst>
              <a:ext uri="{FF2B5EF4-FFF2-40B4-BE49-F238E27FC236}">
                <a16:creationId xmlns:a16="http://schemas.microsoft.com/office/drawing/2014/main" id="{6FE4CBD8-CB65-114A-BD9E-B0C088E789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5575" y="2324100"/>
            <a:ext cx="3314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4024829"/>
      </p:ext>
    </p:extLst>
  </p:cSld>
  <p:clrMapOvr>
    <a:masterClrMapping/>
  </p:clrMapOvr>
  <mc:AlternateContent xmlns:mc="http://schemas.openxmlformats.org/markup-compatibility/2006" xmlns:p14="http://schemas.microsoft.com/office/powerpoint/2010/main">
    <mc:Choice Requires="p14">
      <p:transition spd="slow" p14:dur="15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t6">
            <a:extLst>
              <a:ext uri="{FF2B5EF4-FFF2-40B4-BE49-F238E27FC236}">
                <a16:creationId xmlns:a16="http://schemas.microsoft.com/office/drawing/2014/main" id="{5CDE4900-F5B4-5247-9578-AA2C78E5D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0383" y="1289459"/>
            <a:ext cx="3951233" cy="5431536"/>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272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5">
            <a:extLst>
              <a:ext uri="{FF2B5EF4-FFF2-40B4-BE49-F238E27FC236}">
                <a16:creationId xmlns:a16="http://schemas.microsoft.com/office/drawing/2014/main" id="{CD8B1B02-5FFA-DB40-8BFC-9B674375B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076" y="1267400"/>
            <a:ext cx="3601848" cy="5431536"/>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03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C01EA5E3-5096-A077-5D57-57FF70AB7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91" y="1752956"/>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a:extLst>
              <a:ext uri="{FF2B5EF4-FFF2-40B4-BE49-F238E27FC236}">
                <a16:creationId xmlns:a16="http://schemas.microsoft.com/office/drawing/2014/main" id="{5721D966-0CCC-8B46-8EED-C4810FF06DF9}"/>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7.0  REINFORCING </a:t>
            </a:r>
            <a:r>
              <a:rPr lang="en-US" sz="2000" b="1" dirty="0">
                <a:solidFill>
                  <a:srgbClr val="0070C0"/>
                </a:solidFill>
                <a:effectLst>
                  <a:outerShdw blurRad="38100" dist="38100" dir="2700000" algn="tl">
                    <a:srgbClr val="FFFFFF"/>
                  </a:outerShdw>
                </a:effectLst>
              </a:rPr>
              <a:t>(critical)</a:t>
            </a:r>
          </a:p>
        </p:txBody>
      </p:sp>
      <p:sp>
        <p:nvSpPr>
          <p:cNvPr id="98308" name="Text Box 4">
            <a:extLst>
              <a:ext uri="{FF2B5EF4-FFF2-40B4-BE49-F238E27FC236}">
                <a16:creationId xmlns:a16="http://schemas.microsoft.com/office/drawing/2014/main" id="{B5EDDA09-F70D-0C4F-8E7E-DA71FE85B397}"/>
              </a:ext>
            </a:extLst>
          </p:cNvPr>
          <p:cNvSpPr txBox="1">
            <a:spLocks noChangeArrowheads="1"/>
          </p:cNvSpPr>
          <p:nvPr/>
        </p:nvSpPr>
        <p:spPr bwMode="auto">
          <a:xfrm>
            <a:off x="1221100" y="2991168"/>
            <a:ext cx="7086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Designs can be done in-house or by a second party.  Standard drawings or job specific.</a:t>
            </a:r>
          </a:p>
          <a:p>
            <a:pPr>
              <a:lnSpc>
                <a:spcPct val="100000"/>
              </a:lnSpc>
              <a:spcBef>
                <a:spcPct val="50000"/>
              </a:spcBef>
              <a:spcAft>
                <a:spcPct val="0"/>
              </a:spcAft>
              <a:buFontTx/>
              <a:buNone/>
            </a:pPr>
            <a:r>
              <a:rPr lang="en-US" altLang="en-US" sz="1600" b="1" u="sng" dirty="0">
                <a:solidFill>
                  <a:srgbClr val="000000"/>
                </a:solidFill>
              </a:rPr>
              <a:t>Must have:</a:t>
            </a:r>
            <a:r>
              <a:rPr lang="en-US" altLang="en-US" sz="1600" dirty="0">
                <a:solidFill>
                  <a:srgbClr val="000000"/>
                </a:solidFill>
              </a:rPr>
              <a:t> mesh style, diameter </a:t>
            </a:r>
            <a:r>
              <a:rPr lang="en-US" altLang="en-US" sz="1600" dirty="0">
                <a:solidFill>
                  <a:srgbClr val="FF0000"/>
                </a:solidFill>
              </a:rPr>
              <a:t>(&amp; tolerances), </a:t>
            </a:r>
            <a:r>
              <a:rPr lang="en-US" altLang="en-US" sz="1600" dirty="0">
                <a:solidFill>
                  <a:srgbClr val="000000"/>
                </a:solidFill>
              </a:rPr>
              <a:t>length, steel area (design &amp; actual), location in wall </a:t>
            </a:r>
            <a:r>
              <a:rPr lang="en-US" altLang="en-US" sz="1600" dirty="0">
                <a:solidFill>
                  <a:srgbClr val="0070C0"/>
                </a:solidFill>
              </a:rPr>
              <a:t>or minimum cover</a:t>
            </a:r>
            <a:r>
              <a:rPr lang="en-US" altLang="en-US" sz="1600" dirty="0">
                <a:solidFill>
                  <a:srgbClr val="000000"/>
                </a:solidFill>
              </a:rPr>
              <a:t>, lap, bell reinforcing, and shear steel.</a:t>
            </a:r>
          </a:p>
        </p:txBody>
      </p:sp>
      <p:sp>
        <p:nvSpPr>
          <p:cNvPr id="98309" name="Text Box 5">
            <a:extLst>
              <a:ext uri="{FF2B5EF4-FFF2-40B4-BE49-F238E27FC236}">
                <a16:creationId xmlns:a16="http://schemas.microsoft.com/office/drawing/2014/main" id="{20AFBDF6-489F-834C-A5B6-2A37A83811FF}"/>
              </a:ext>
            </a:extLst>
          </p:cNvPr>
          <p:cNvSpPr txBox="1">
            <a:spLocks noChangeArrowheads="1"/>
          </p:cNvSpPr>
          <p:nvPr/>
        </p:nvSpPr>
        <p:spPr bwMode="auto">
          <a:xfrm>
            <a:off x="1139655" y="4823640"/>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Retain on file and </a:t>
            </a:r>
            <a:r>
              <a:rPr lang="en-US" altLang="en-US" sz="1600" u="sng" dirty="0">
                <a:solidFill>
                  <a:srgbClr val="000000"/>
                </a:solidFill>
              </a:rPr>
              <a:t>maintain at production fabrication areas</a:t>
            </a:r>
            <a:r>
              <a:rPr lang="en-US" altLang="en-US" sz="1600" dirty="0">
                <a:solidFill>
                  <a:srgbClr val="000000"/>
                </a:solidFill>
              </a:rPr>
              <a:t>. Cage fabricators must be familiar with reinforcing requirements. </a:t>
            </a:r>
          </a:p>
          <a:p>
            <a:pPr>
              <a:lnSpc>
                <a:spcPct val="100000"/>
              </a:lnSpc>
              <a:spcBef>
                <a:spcPct val="50000"/>
              </a:spcBef>
              <a:spcAft>
                <a:spcPct val="0"/>
              </a:spcAft>
              <a:buFontTx/>
              <a:buNone/>
            </a:pPr>
            <a:r>
              <a:rPr lang="en-US" altLang="en-US" sz="1600" dirty="0">
                <a:solidFill>
                  <a:srgbClr val="00B050"/>
                </a:solidFill>
              </a:rPr>
              <a:t>HINT: Periodically check that cage fabricators have current information, are checking cages, and document training.</a:t>
            </a:r>
          </a:p>
        </p:txBody>
      </p:sp>
      <p:sp>
        <p:nvSpPr>
          <p:cNvPr id="98310" name="Text Box 6">
            <a:extLst>
              <a:ext uri="{FF2B5EF4-FFF2-40B4-BE49-F238E27FC236}">
                <a16:creationId xmlns:a16="http://schemas.microsoft.com/office/drawing/2014/main" id="{1CA4FEF7-E214-8445-BDD5-5CA26D30B336}"/>
              </a:ext>
            </a:extLst>
          </p:cNvPr>
          <p:cNvSpPr txBox="1">
            <a:spLocks noChangeArrowheads="1"/>
          </p:cNvSpPr>
          <p:nvPr/>
        </p:nvSpPr>
        <p:spPr bwMode="auto">
          <a:xfrm>
            <a:off x="1293019" y="1938683"/>
            <a:ext cx="6781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Reinforcing design information for the production of all Pipe, Manholes, Precast Products, or Boxes.</a:t>
            </a:r>
          </a:p>
        </p:txBody>
      </p:sp>
      <p:pic>
        <p:nvPicPr>
          <p:cNvPr id="4" name="Picture 3" descr="A picture containing building&#10;&#10;Description automatically generated">
            <a:extLst>
              <a:ext uri="{FF2B5EF4-FFF2-40B4-BE49-F238E27FC236}">
                <a16:creationId xmlns:a16="http://schemas.microsoft.com/office/drawing/2014/main" id="{4F4312B1-D016-AA8E-E1B2-10BA87C9F4BF}"/>
              </a:ext>
            </a:extLst>
          </p:cNvPr>
          <p:cNvPicPr>
            <a:picLocks noChangeAspect="1"/>
          </p:cNvPicPr>
          <p:nvPr/>
        </p:nvPicPr>
        <p:blipFill>
          <a:blip r:embed="rId4"/>
          <a:stretch>
            <a:fillRect/>
          </a:stretch>
        </p:blipFill>
        <p:spPr>
          <a:xfrm rot="5400000">
            <a:off x="7821930" y="2161254"/>
            <a:ext cx="4889863" cy="3667397"/>
          </a:xfrm>
          <a:prstGeom prst="rect">
            <a:avLst/>
          </a:prstGeom>
        </p:spPr>
      </p:pic>
    </p:spTree>
    <p:extLst>
      <p:ext uri="{BB962C8B-B14F-4D97-AF65-F5344CB8AC3E}">
        <p14:creationId xmlns:p14="http://schemas.microsoft.com/office/powerpoint/2010/main" val="2970059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388E093A-E623-F6F4-BFAD-33367A077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267"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a:extLst>
              <a:ext uri="{FF2B5EF4-FFF2-40B4-BE49-F238E27FC236}">
                <a16:creationId xmlns:a16="http://schemas.microsoft.com/office/drawing/2014/main" id="{6E5BC1F4-03C3-104E-B52E-0701724DFBE6}"/>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8.0  PRE-POUR INSPECTIONS</a:t>
            </a:r>
          </a:p>
        </p:txBody>
      </p:sp>
      <p:sp>
        <p:nvSpPr>
          <p:cNvPr id="100356" name="Text Box 4">
            <a:extLst>
              <a:ext uri="{FF2B5EF4-FFF2-40B4-BE49-F238E27FC236}">
                <a16:creationId xmlns:a16="http://schemas.microsoft.com/office/drawing/2014/main" id="{A542C49E-BC53-3A45-876B-4CF3EEAC6CFB}"/>
              </a:ext>
            </a:extLst>
          </p:cNvPr>
          <p:cNvSpPr txBox="1">
            <a:spLocks noChangeArrowheads="1"/>
          </p:cNvSpPr>
          <p:nvPr/>
        </p:nvSpPr>
        <p:spPr bwMode="auto">
          <a:xfrm>
            <a:off x="2578608" y="4235756"/>
            <a:ext cx="6705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Reports should be completed by Quality Control and other trained plant personnel.</a:t>
            </a:r>
          </a:p>
        </p:txBody>
      </p:sp>
      <p:sp>
        <p:nvSpPr>
          <p:cNvPr id="100357" name="Text Box 5">
            <a:extLst>
              <a:ext uri="{FF2B5EF4-FFF2-40B4-BE49-F238E27FC236}">
                <a16:creationId xmlns:a16="http://schemas.microsoft.com/office/drawing/2014/main" id="{0C11C087-CF82-C243-A2E3-095B00C0C5D2}"/>
              </a:ext>
            </a:extLst>
          </p:cNvPr>
          <p:cNvSpPr txBox="1">
            <a:spLocks noChangeArrowheads="1"/>
          </p:cNvSpPr>
          <p:nvPr/>
        </p:nvSpPr>
        <p:spPr bwMode="auto">
          <a:xfrm>
            <a:off x="2578608" y="5189863"/>
            <a:ext cx="6705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Retain on file for future reference.</a:t>
            </a:r>
          </a:p>
          <a:p>
            <a:pPr>
              <a:lnSpc>
                <a:spcPct val="100000"/>
              </a:lnSpc>
              <a:spcBef>
                <a:spcPct val="50000"/>
              </a:spcBef>
              <a:spcAft>
                <a:spcPct val="0"/>
              </a:spcAft>
              <a:buFontTx/>
              <a:buNone/>
            </a:pPr>
            <a:r>
              <a:rPr lang="en-US" altLang="en-US" sz="1600" dirty="0">
                <a:solidFill>
                  <a:srgbClr val="000000"/>
                </a:solidFill>
              </a:rPr>
              <a:t>Demonstrate inspection procedures during audit. </a:t>
            </a:r>
            <a:r>
              <a:rPr lang="en-US" altLang="en-US" sz="1600" dirty="0">
                <a:solidFill>
                  <a:srgbClr val="00B050"/>
                </a:solidFill>
              </a:rPr>
              <a:t>HINT: Know tolerances</a:t>
            </a:r>
          </a:p>
          <a:p>
            <a:pPr>
              <a:lnSpc>
                <a:spcPct val="100000"/>
              </a:lnSpc>
              <a:spcBef>
                <a:spcPct val="50000"/>
              </a:spcBef>
              <a:spcAft>
                <a:spcPct val="0"/>
              </a:spcAft>
              <a:buFontTx/>
              <a:buNone/>
            </a:pPr>
            <a:r>
              <a:rPr lang="en-US" altLang="en-US" sz="1600" dirty="0">
                <a:solidFill>
                  <a:srgbClr val="00B050"/>
                </a:solidFill>
              </a:rPr>
              <a:t>HINT: Good idea to have location and number of spacers listed.</a:t>
            </a:r>
          </a:p>
        </p:txBody>
      </p:sp>
      <p:sp>
        <p:nvSpPr>
          <p:cNvPr id="100358" name="Text Box 6">
            <a:extLst>
              <a:ext uri="{FF2B5EF4-FFF2-40B4-BE49-F238E27FC236}">
                <a16:creationId xmlns:a16="http://schemas.microsoft.com/office/drawing/2014/main" id="{0067FEFE-B361-0C49-9090-C4548F098821}"/>
              </a:ext>
            </a:extLst>
          </p:cNvPr>
          <p:cNvSpPr txBox="1">
            <a:spLocks noChangeArrowheads="1"/>
          </p:cNvSpPr>
          <p:nvPr/>
        </p:nvSpPr>
        <p:spPr bwMode="auto">
          <a:xfrm>
            <a:off x="2492255" y="1908877"/>
            <a:ext cx="750034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Reports documenting pre-pour inspections of reinforcing, forms (visual and dimensions) and embedded items.</a:t>
            </a:r>
          </a:p>
          <a:p>
            <a:pPr>
              <a:lnSpc>
                <a:spcPct val="100000"/>
              </a:lnSpc>
              <a:spcBef>
                <a:spcPct val="50000"/>
              </a:spcBef>
              <a:spcAft>
                <a:spcPct val="0"/>
              </a:spcAft>
              <a:buFontTx/>
              <a:buNone/>
            </a:pPr>
            <a:r>
              <a:rPr lang="en-US" altLang="en-US" sz="1600" dirty="0">
                <a:solidFill>
                  <a:srgbClr val="000000"/>
                </a:solidFill>
              </a:rPr>
              <a:t>Measure and document a minimum of one cage at beginning of each shift or any change. (See QCast Manual for sample forms)</a:t>
            </a:r>
          </a:p>
          <a:p>
            <a:pPr>
              <a:lnSpc>
                <a:spcPct val="100000"/>
              </a:lnSpc>
              <a:spcBef>
                <a:spcPct val="50000"/>
              </a:spcBef>
              <a:spcAft>
                <a:spcPct val="0"/>
              </a:spcAft>
              <a:buFontTx/>
              <a:buNone/>
            </a:pPr>
            <a:r>
              <a:rPr lang="en-US" altLang="en-US" sz="1600" dirty="0">
                <a:solidFill>
                  <a:srgbClr val="000000"/>
                </a:solidFill>
              </a:rPr>
              <a:t>Visually inspect each cage and form. </a:t>
            </a:r>
            <a:r>
              <a:rPr lang="en-US" altLang="en-US" sz="1600" dirty="0">
                <a:solidFill>
                  <a:srgbClr val="00B050"/>
                </a:solidFill>
              </a:rPr>
              <a:t>(Cleanliness, Form Release, Spacers…) </a:t>
            </a:r>
          </a:p>
          <a:p>
            <a:pPr>
              <a:lnSpc>
                <a:spcPct val="100000"/>
              </a:lnSpc>
              <a:spcBef>
                <a:spcPct val="50000"/>
              </a:spcBef>
              <a:spcAft>
                <a:spcPct val="0"/>
              </a:spcAft>
              <a:buFontTx/>
              <a:buNone/>
            </a:pPr>
            <a:r>
              <a:rPr lang="en-US" altLang="en-US" sz="1600" dirty="0">
                <a:solidFill>
                  <a:srgbClr val="000000"/>
                </a:solidFill>
              </a:rPr>
              <a:t>Measure and initial shop drawings for check of embeds and blockouts.</a:t>
            </a:r>
          </a:p>
        </p:txBody>
      </p:sp>
    </p:spTree>
    <p:extLst>
      <p:ext uri="{BB962C8B-B14F-4D97-AF65-F5344CB8AC3E}">
        <p14:creationId xmlns:p14="http://schemas.microsoft.com/office/powerpoint/2010/main" val="924998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388E093A-E623-F6F4-BFAD-33367A077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267"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3">
            <a:extLst>
              <a:ext uri="{FF2B5EF4-FFF2-40B4-BE49-F238E27FC236}">
                <a16:creationId xmlns:a16="http://schemas.microsoft.com/office/drawing/2014/main" id="{6E5BC1F4-03C3-104E-B52E-0701724DFBE6}"/>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8.0  PRE-POUR INSPECTIONS (cont.)</a:t>
            </a:r>
          </a:p>
        </p:txBody>
      </p:sp>
      <p:sp>
        <p:nvSpPr>
          <p:cNvPr id="100358" name="Text Box 6">
            <a:extLst>
              <a:ext uri="{FF2B5EF4-FFF2-40B4-BE49-F238E27FC236}">
                <a16:creationId xmlns:a16="http://schemas.microsoft.com/office/drawing/2014/main" id="{0067FEFE-B361-0C49-9090-C4548F098821}"/>
              </a:ext>
            </a:extLst>
          </p:cNvPr>
          <p:cNvSpPr txBox="1">
            <a:spLocks noChangeArrowheads="1"/>
          </p:cNvSpPr>
          <p:nvPr/>
        </p:nvSpPr>
        <p:spPr bwMode="auto">
          <a:xfrm>
            <a:off x="2578608" y="2057400"/>
            <a:ext cx="7374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r>
              <a:rPr lang="en-US" altLang="en-US" sz="1600" dirty="0">
                <a:solidFill>
                  <a:srgbClr val="000000"/>
                </a:solidFill>
              </a:rPr>
              <a:t>At a minimum, measure and document one cage at the start of each production run of product, one cage at the start of each new shift after that, and one cage if any component or setting is changed. </a:t>
            </a:r>
            <a:r>
              <a:rPr lang="en-US" altLang="en-US" sz="1600" dirty="0">
                <a:solidFill>
                  <a:srgbClr val="0070C0"/>
                </a:solidFill>
              </a:rPr>
              <a:t>Alternatively, for cages that are manufactured in advance of product production, measure and document one cage at the start of each production run of cages and 1/50 cages thereafter. [2024]</a:t>
            </a:r>
          </a:p>
          <a:p>
            <a:pPr>
              <a:lnSpc>
                <a:spcPct val="100000"/>
              </a:lnSpc>
              <a:spcBef>
                <a:spcPct val="50000"/>
              </a:spcBef>
              <a:spcAft>
                <a:spcPct val="0"/>
              </a:spcAft>
              <a:buFontTx/>
              <a:buNone/>
            </a:pPr>
            <a:endParaRPr lang="en-US" altLang="en-US" sz="1600" dirty="0">
              <a:solidFill>
                <a:srgbClr val="000000"/>
              </a:solidFill>
            </a:endParaRPr>
          </a:p>
        </p:txBody>
      </p:sp>
    </p:spTree>
    <p:extLst>
      <p:ext uri="{BB962C8B-B14F-4D97-AF65-F5344CB8AC3E}">
        <p14:creationId xmlns:p14="http://schemas.microsoft.com/office/powerpoint/2010/main" val="177426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4798F390-BD4E-069B-DC13-D65605DD5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a:extLst>
              <a:ext uri="{FF2B5EF4-FFF2-40B4-BE49-F238E27FC236}">
                <a16:creationId xmlns:a16="http://schemas.microsoft.com/office/drawing/2014/main" id="{5669E7ED-8DC1-154C-860B-EAEA8A68E058}"/>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11.0  POST-POUR INSPECTION</a:t>
            </a:r>
          </a:p>
        </p:txBody>
      </p:sp>
      <p:sp>
        <p:nvSpPr>
          <p:cNvPr id="102404" name="Text Box 4">
            <a:extLst>
              <a:ext uri="{FF2B5EF4-FFF2-40B4-BE49-F238E27FC236}">
                <a16:creationId xmlns:a16="http://schemas.microsoft.com/office/drawing/2014/main" id="{BE3C4F2A-9ECF-2145-831A-7815AD469639}"/>
              </a:ext>
            </a:extLst>
          </p:cNvPr>
          <p:cNvSpPr txBox="1">
            <a:spLocks noChangeArrowheads="1"/>
          </p:cNvSpPr>
          <p:nvPr/>
        </p:nvSpPr>
        <p:spPr bwMode="auto">
          <a:xfrm>
            <a:off x="2578608" y="4947791"/>
            <a:ext cx="6705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Sample forms can be found in the QCAST Appendix.</a:t>
            </a:r>
          </a:p>
          <a:p>
            <a:pPr>
              <a:lnSpc>
                <a:spcPct val="100000"/>
              </a:lnSpc>
              <a:spcBef>
                <a:spcPct val="50000"/>
              </a:spcBef>
              <a:spcAft>
                <a:spcPct val="0"/>
              </a:spcAft>
              <a:buFontTx/>
              <a:buNone/>
            </a:pPr>
            <a:r>
              <a:rPr lang="en-US" altLang="en-US" sz="1600" dirty="0">
                <a:solidFill>
                  <a:srgbClr val="000000"/>
                </a:solidFill>
              </a:rPr>
              <a:t>Demonstrate during audit. </a:t>
            </a:r>
            <a:r>
              <a:rPr lang="en-US" altLang="en-US" sz="1600" dirty="0">
                <a:solidFill>
                  <a:srgbClr val="00B050"/>
                </a:solidFill>
              </a:rPr>
              <a:t>HINT: Be able to refer to tolerances. Record observations of defects in QC paperwork (exposed steel, cracks, etc.)</a:t>
            </a:r>
          </a:p>
        </p:txBody>
      </p:sp>
      <p:sp>
        <p:nvSpPr>
          <p:cNvPr id="102405" name="Text Box 6">
            <a:extLst>
              <a:ext uri="{FF2B5EF4-FFF2-40B4-BE49-F238E27FC236}">
                <a16:creationId xmlns:a16="http://schemas.microsoft.com/office/drawing/2014/main" id="{BC709CFB-3CF5-6544-80FD-8CDAEA7DF67E}"/>
              </a:ext>
            </a:extLst>
          </p:cNvPr>
          <p:cNvSpPr txBox="1">
            <a:spLocks noChangeArrowheads="1"/>
          </p:cNvSpPr>
          <p:nvPr/>
        </p:nvSpPr>
        <p:spPr bwMode="auto">
          <a:xfrm>
            <a:off x="2578608" y="2057400"/>
            <a:ext cx="67818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Check a portion of each day’s production before and after finishing/patching. </a:t>
            </a:r>
          </a:p>
          <a:p>
            <a:pPr>
              <a:lnSpc>
                <a:spcPct val="100000"/>
              </a:lnSpc>
              <a:spcBef>
                <a:spcPct val="50000"/>
              </a:spcBef>
              <a:spcAft>
                <a:spcPct val="0"/>
              </a:spcAft>
              <a:buFontTx/>
              <a:buNone/>
            </a:pPr>
            <a:r>
              <a:rPr lang="en-US" altLang="en-US" sz="1600" dirty="0">
                <a:solidFill>
                  <a:srgbClr val="000000"/>
                </a:solidFill>
              </a:rPr>
              <a:t>Perform visual and dimensional checks on both </a:t>
            </a:r>
            <a:r>
              <a:rPr lang="en-US" altLang="en-US" sz="1600" u="sng" dirty="0">
                <a:solidFill>
                  <a:srgbClr val="000000"/>
                </a:solidFill>
              </a:rPr>
              <a:t>barrel and joints </a:t>
            </a:r>
            <a:r>
              <a:rPr lang="en-US" altLang="en-US" sz="1600" dirty="0">
                <a:solidFill>
                  <a:srgbClr val="000000"/>
                </a:solidFill>
              </a:rPr>
              <a:t>daily. Document 1 piece/size/shift for pipe and manhole and 20% of Box production. Note size and location of embeds. </a:t>
            </a:r>
          </a:p>
          <a:p>
            <a:pPr>
              <a:lnSpc>
                <a:spcPct val="100000"/>
              </a:lnSpc>
              <a:spcBef>
                <a:spcPct val="50000"/>
              </a:spcBef>
              <a:spcAft>
                <a:spcPct val="0"/>
              </a:spcAft>
              <a:buFontTx/>
              <a:buNone/>
            </a:pPr>
            <a:r>
              <a:rPr lang="en-US" altLang="en-US" sz="1600" dirty="0">
                <a:solidFill>
                  <a:srgbClr val="000000"/>
                </a:solidFill>
              </a:rPr>
              <a:t>Sanitary: 100% of joints by Go/No Go gaging. </a:t>
            </a:r>
            <a:r>
              <a:rPr lang="en-US" altLang="en-US" sz="1600" dirty="0">
                <a:solidFill>
                  <a:srgbClr val="0070C0"/>
                </a:solidFill>
              </a:rPr>
              <a:t>Mark as Sanitary (12.0)</a:t>
            </a:r>
          </a:p>
          <a:p>
            <a:pPr>
              <a:lnSpc>
                <a:spcPct val="100000"/>
              </a:lnSpc>
              <a:spcBef>
                <a:spcPct val="50000"/>
              </a:spcBef>
              <a:spcAft>
                <a:spcPct val="0"/>
              </a:spcAft>
              <a:buFontTx/>
              <a:buNone/>
            </a:pPr>
            <a:r>
              <a:rPr lang="en-US" altLang="en-US" sz="1600" dirty="0">
                <a:solidFill>
                  <a:srgbClr val="000000"/>
                </a:solidFill>
              </a:rPr>
              <a:t>Maintain a written repair procedure and list acceptable repair materials. Check that repairs are properly cured and durable. </a:t>
            </a:r>
          </a:p>
        </p:txBody>
      </p:sp>
    </p:spTree>
    <p:extLst>
      <p:ext uri="{BB962C8B-B14F-4D97-AF65-F5344CB8AC3E}">
        <p14:creationId xmlns:p14="http://schemas.microsoft.com/office/powerpoint/2010/main" val="2354778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4798F390-BD4E-069B-DC13-D65605DD5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Rectangle 3">
            <a:extLst>
              <a:ext uri="{FF2B5EF4-FFF2-40B4-BE49-F238E27FC236}">
                <a16:creationId xmlns:a16="http://schemas.microsoft.com/office/drawing/2014/main" id="{5669E7ED-8DC1-154C-860B-EAEA8A68E058}"/>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11.0  POST-POUR INSPECTION (cont.)</a:t>
            </a:r>
          </a:p>
        </p:txBody>
      </p:sp>
      <p:sp>
        <p:nvSpPr>
          <p:cNvPr id="102405" name="Text Box 6">
            <a:extLst>
              <a:ext uri="{FF2B5EF4-FFF2-40B4-BE49-F238E27FC236}">
                <a16:creationId xmlns:a16="http://schemas.microsoft.com/office/drawing/2014/main" id="{BC709CFB-3CF5-6544-80FD-8CDAEA7DF67E}"/>
              </a:ext>
            </a:extLst>
          </p:cNvPr>
          <p:cNvSpPr txBox="1">
            <a:spLocks noChangeArrowheads="1"/>
          </p:cNvSpPr>
          <p:nvPr/>
        </p:nvSpPr>
        <p:spPr bwMode="auto">
          <a:xfrm>
            <a:off x="2578608" y="2395805"/>
            <a:ext cx="6781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70C0"/>
                </a:solidFill>
              </a:rPr>
              <a:t>Engineered Precast [new 2024]</a:t>
            </a:r>
          </a:p>
          <a:p>
            <a:pPr>
              <a:lnSpc>
                <a:spcPct val="100000"/>
              </a:lnSpc>
              <a:spcBef>
                <a:spcPct val="50000"/>
              </a:spcBef>
              <a:spcAft>
                <a:spcPct val="0"/>
              </a:spcAft>
              <a:buFontTx/>
              <a:buNone/>
            </a:pPr>
            <a:r>
              <a:rPr lang="en-US" altLang="en-US" sz="1600" dirty="0"/>
              <a:t>Inspect</a:t>
            </a:r>
            <a:r>
              <a:rPr lang="en-US" altLang="en-US" sz="1600" dirty="0">
                <a:solidFill>
                  <a:srgbClr val="0070C0"/>
                </a:solidFill>
              </a:rPr>
              <a:t>, document, and verify </a:t>
            </a:r>
            <a:r>
              <a:rPr lang="en-US" altLang="en-US" sz="1600" dirty="0"/>
              <a:t>the size and location of all embedded items and blockouts</a:t>
            </a:r>
            <a:r>
              <a:rPr lang="en-US" altLang="en-US" sz="1600" dirty="0">
                <a:solidFill>
                  <a:srgbClr val="0070C0"/>
                </a:solidFill>
              </a:rPr>
              <a:t> for each product produced each day. Initialing product shop drawings shall be the minimum documentation.</a:t>
            </a:r>
          </a:p>
          <a:p>
            <a:pPr>
              <a:lnSpc>
                <a:spcPct val="100000"/>
              </a:lnSpc>
              <a:spcBef>
                <a:spcPct val="50000"/>
              </a:spcBef>
              <a:spcAft>
                <a:spcPct val="0"/>
              </a:spcAft>
              <a:buFontTx/>
              <a:buNone/>
            </a:pPr>
            <a:r>
              <a:rPr lang="en-US" altLang="en-US" sz="1600" dirty="0">
                <a:solidFill>
                  <a:srgbClr val="0070C0"/>
                </a:solidFill>
              </a:rPr>
              <a:t>When using fixed forms, maintain a Post-Pour Dimensional Inspection record of applicable dimensions (including lengths, widths, thicknesses, diameters) on a minimum of one product at the beginning of product run and once per month per form in continuous use. </a:t>
            </a:r>
          </a:p>
          <a:p>
            <a:pPr>
              <a:lnSpc>
                <a:spcPct val="100000"/>
              </a:lnSpc>
              <a:spcBef>
                <a:spcPct val="50000"/>
              </a:spcBef>
              <a:spcAft>
                <a:spcPct val="0"/>
              </a:spcAft>
              <a:buFontTx/>
              <a:buNone/>
            </a:pPr>
            <a:r>
              <a:rPr lang="en-US" altLang="en-US" sz="1600" dirty="0">
                <a:solidFill>
                  <a:srgbClr val="0070C0"/>
                </a:solidFill>
              </a:rPr>
              <a:t>For adjustable or segmental forms, maintain a Post-Pour Dimensional Inspection Record and applicable dimensions (including lengths, widths, thicknesses, diameters) for each non-standard precast product produced.</a:t>
            </a:r>
          </a:p>
        </p:txBody>
      </p:sp>
    </p:spTree>
    <p:extLst>
      <p:ext uri="{BB962C8B-B14F-4D97-AF65-F5344CB8AC3E}">
        <p14:creationId xmlns:p14="http://schemas.microsoft.com/office/powerpoint/2010/main" val="369085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62628C19-0BA9-FB28-2FD2-119827F57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78271EB6-BACF-4B49-9CFE-4CDF6ED23A91}"/>
              </a:ext>
            </a:extLst>
          </p:cNvPr>
          <p:cNvSpPr>
            <a:spLocks noGrp="1" noChangeArrowheads="1"/>
          </p:cNvSpPr>
          <p:nvPr>
            <p:ph type="title"/>
          </p:nvPr>
        </p:nvSpPr>
        <p:spPr>
          <a:xfrm>
            <a:off x="91440" y="1371600"/>
            <a:ext cx="10206519" cy="662781"/>
          </a:xfrm>
        </p:spPr>
        <p:txBody>
          <a:bodyPr/>
          <a:lstStyle/>
          <a:p>
            <a:pPr>
              <a:defRPr/>
            </a:pPr>
            <a:r>
              <a:rPr lang="en-US" sz="1800" b="1" dirty="0">
                <a:solidFill>
                  <a:srgbClr val="000000"/>
                </a:solidFill>
                <a:effectLst>
                  <a:outerShdw blurRad="38100" dist="38100" dir="2700000" algn="tl">
                    <a:srgbClr val="FFFFFF"/>
                  </a:outerShdw>
                </a:effectLst>
              </a:rPr>
              <a:t>13.0  PRODUCT TESTING </a:t>
            </a:r>
            <a:br>
              <a:rPr lang="en-US" sz="1800" b="1" dirty="0">
                <a:solidFill>
                  <a:srgbClr val="000000"/>
                </a:solidFill>
                <a:effectLst>
                  <a:outerShdw blurRad="38100" dist="38100" dir="2700000" algn="tl">
                    <a:srgbClr val="FFFFFF"/>
                  </a:outerShdw>
                </a:effectLst>
              </a:rPr>
            </a:br>
            <a:endParaRPr lang="en-US" sz="1800" b="1" dirty="0">
              <a:solidFill>
                <a:srgbClr val="000000"/>
              </a:solidFill>
              <a:effectLst>
                <a:outerShdw blurRad="38100" dist="38100" dir="2700000" algn="tl">
                  <a:srgbClr val="FFFFFF"/>
                </a:outerShdw>
              </a:effectLst>
            </a:endParaRPr>
          </a:p>
        </p:txBody>
      </p:sp>
      <p:sp>
        <p:nvSpPr>
          <p:cNvPr id="104454" name="Text Box 6">
            <a:extLst>
              <a:ext uri="{FF2B5EF4-FFF2-40B4-BE49-F238E27FC236}">
                <a16:creationId xmlns:a16="http://schemas.microsoft.com/office/drawing/2014/main" id="{82DA9CC7-10DB-DC4C-879E-1A34DDEB1574}"/>
              </a:ext>
            </a:extLst>
          </p:cNvPr>
          <p:cNvSpPr txBox="1">
            <a:spLocks noChangeArrowheads="1"/>
          </p:cNvSpPr>
          <p:nvPr/>
        </p:nvSpPr>
        <p:spPr bwMode="auto">
          <a:xfrm>
            <a:off x="2574925" y="2395805"/>
            <a:ext cx="6781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Proof of design and ongoing performance tests showing that products are meeting standards for Three-Edge Bearing, Water Tightness (San), and Joint Tests (San. or gasketed).</a:t>
            </a:r>
          </a:p>
          <a:p>
            <a:pPr marL="285750" indent="-285750">
              <a:lnSpc>
                <a:spcPct val="100000"/>
              </a:lnSpc>
              <a:spcBef>
                <a:spcPct val="50000"/>
              </a:spcBef>
              <a:spcAft>
                <a:spcPct val="0"/>
              </a:spcAft>
              <a:buFontTx/>
              <a:buChar char="-"/>
            </a:pPr>
            <a:r>
              <a:rPr lang="en-US" altLang="en-US" sz="1600" dirty="0">
                <a:solidFill>
                  <a:srgbClr val="000000"/>
                </a:solidFill>
              </a:rPr>
              <a:t>TEB test frequency must correlate with </a:t>
            </a:r>
            <a:r>
              <a:rPr lang="en-US" altLang="en-US" sz="1600" u="sng" dirty="0">
                <a:solidFill>
                  <a:srgbClr val="000000"/>
                </a:solidFill>
              </a:rPr>
              <a:t>production quantities</a:t>
            </a:r>
            <a:r>
              <a:rPr lang="en-US" altLang="en-US" sz="1600" dirty="0">
                <a:solidFill>
                  <a:srgbClr val="000000"/>
                </a:solidFill>
              </a:rPr>
              <a:t>. </a:t>
            </a:r>
          </a:p>
          <a:p>
            <a:pPr marL="285750" indent="-285750">
              <a:lnSpc>
                <a:spcPct val="100000"/>
              </a:lnSpc>
              <a:spcBef>
                <a:spcPct val="50000"/>
              </a:spcBef>
              <a:spcAft>
                <a:spcPct val="0"/>
              </a:spcAft>
              <a:buFontTx/>
              <a:buChar char="-"/>
            </a:pPr>
            <a:r>
              <a:rPr lang="en-US" altLang="en-US" sz="1600" dirty="0">
                <a:solidFill>
                  <a:srgbClr val="000000"/>
                </a:solidFill>
              </a:rPr>
              <a:t>Joint tests are proof of design tests for Sanitary or Gasketed Storm to be maintain on </a:t>
            </a:r>
            <a:r>
              <a:rPr lang="en-US" altLang="en-US" sz="1600" u="sng" dirty="0">
                <a:solidFill>
                  <a:srgbClr val="000000"/>
                </a:solidFill>
              </a:rPr>
              <a:t>permanent file</a:t>
            </a:r>
            <a:r>
              <a:rPr lang="en-US" altLang="en-US" sz="1600" dirty="0">
                <a:solidFill>
                  <a:srgbClr val="000000"/>
                </a:solidFill>
              </a:rPr>
              <a:t>.</a:t>
            </a:r>
          </a:p>
          <a:p>
            <a:pPr marL="285750" indent="-285750">
              <a:lnSpc>
                <a:spcPct val="100000"/>
              </a:lnSpc>
              <a:spcBef>
                <a:spcPct val="50000"/>
              </a:spcBef>
              <a:spcAft>
                <a:spcPct val="0"/>
              </a:spcAft>
              <a:buFontTx/>
              <a:buChar char="-"/>
            </a:pPr>
            <a:r>
              <a:rPr lang="en-US" altLang="en-US" sz="1600" dirty="0"/>
              <a:t>Water-tightness testing for Sanitary Pipe and Sanitary Manholes 100% for 36” and smaller and 1/100 for 42” and larger (min. 2 per lot)</a:t>
            </a:r>
          </a:p>
          <a:p>
            <a:pPr marL="285750" indent="-285750">
              <a:lnSpc>
                <a:spcPct val="100000"/>
              </a:lnSpc>
              <a:spcBef>
                <a:spcPct val="50000"/>
              </a:spcBef>
              <a:spcAft>
                <a:spcPct val="0"/>
              </a:spcAft>
              <a:buFontTx/>
              <a:buChar char="-"/>
            </a:pPr>
            <a:r>
              <a:rPr lang="en-US" altLang="en-US" sz="1600" dirty="0"/>
              <a:t>Manhole Step Tests – </a:t>
            </a:r>
            <a:r>
              <a:rPr lang="en-US" altLang="en-US" sz="1600" u="sng" dirty="0"/>
              <a:t>every 3 years</a:t>
            </a:r>
            <a:r>
              <a:rPr lang="en-US" altLang="en-US" sz="1600" dirty="0"/>
              <a:t>.</a:t>
            </a:r>
          </a:p>
          <a:p>
            <a:pPr marL="285750" indent="-285750">
              <a:lnSpc>
                <a:spcPct val="100000"/>
              </a:lnSpc>
              <a:spcBef>
                <a:spcPct val="50000"/>
              </a:spcBef>
              <a:spcAft>
                <a:spcPct val="0"/>
              </a:spcAft>
              <a:buFontTx/>
              <a:buChar char="-"/>
            </a:pPr>
            <a:r>
              <a:rPr lang="en-US" altLang="en-US" sz="1600" dirty="0">
                <a:solidFill>
                  <a:srgbClr val="000000"/>
                </a:solidFill>
              </a:rPr>
              <a:t>Gasketed Box Culverts – Proof of Design Joint Test per ASTM C1677, *</a:t>
            </a:r>
            <a:r>
              <a:rPr lang="en-US" altLang="en-US" sz="1600" u="sng" dirty="0">
                <a:solidFill>
                  <a:srgbClr val="000000"/>
                </a:solidFill>
              </a:rPr>
              <a:t>each size.</a:t>
            </a:r>
          </a:p>
          <a:p>
            <a:pPr>
              <a:lnSpc>
                <a:spcPct val="100000"/>
              </a:lnSpc>
              <a:spcBef>
                <a:spcPct val="50000"/>
              </a:spcBef>
              <a:spcAft>
                <a:spcPct val="0"/>
              </a:spcAft>
              <a:buFontTx/>
              <a:buNone/>
            </a:pPr>
            <a:endParaRPr lang="en-US" altLang="en-US" sz="1600" dirty="0">
              <a:solidFill>
                <a:srgbClr val="000000"/>
              </a:solidFill>
            </a:endParaRPr>
          </a:p>
        </p:txBody>
      </p:sp>
    </p:spTree>
    <p:extLst>
      <p:ext uri="{BB962C8B-B14F-4D97-AF65-F5344CB8AC3E}">
        <p14:creationId xmlns:p14="http://schemas.microsoft.com/office/powerpoint/2010/main" val="292676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7B49F161-C6AD-83F6-E602-3D6D4D696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836"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id="{A1745717-B91B-564C-B563-2AED438E5402}"/>
              </a:ext>
            </a:extLst>
          </p:cNvPr>
          <p:cNvSpPr>
            <a:spLocks noGrp="1" noChangeArrowheads="1"/>
          </p:cNvSpPr>
          <p:nvPr>
            <p:ph type="title"/>
          </p:nvPr>
        </p:nvSpPr>
        <p:spPr>
          <a:xfrm>
            <a:off x="91440" y="1371600"/>
            <a:ext cx="10206519" cy="662781"/>
          </a:xfrm>
        </p:spPr>
        <p:txBody>
          <a:bodyPr/>
          <a:lstStyle/>
          <a:p>
            <a:pPr>
              <a:defRPr/>
            </a:pPr>
            <a:r>
              <a:rPr lang="en-US" sz="2000" b="1" dirty="0">
                <a:solidFill>
                  <a:srgbClr val="000000"/>
                </a:solidFill>
                <a:effectLst>
                  <a:outerShdw blurRad="38100" dist="38100" dir="2700000" algn="tl">
                    <a:srgbClr val="FFFFFF"/>
                  </a:outerShdw>
                </a:effectLst>
              </a:rPr>
              <a:t>13.2  3-EDGE  BEARING TEST</a:t>
            </a:r>
          </a:p>
        </p:txBody>
      </p:sp>
      <p:sp>
        <p:nvSpPr>
          <p:cNvPr id="106500" name="Text Box 4">
            <a:extLst>
              <a:ext uri="{FF2B5EF4-FFF2-40B4-BE49-F238E27FC236}">
                <a16:creationId xmlns:a16="http://schemas.microsoft.com/office/drawing/2014/main" id="{A37640BA-4681-D646-9994-A0C31EDC369D}"/>
              </a:ext>
            </a:extLst>
          </p:cNvPr>
          <p:cNvSpPr txBox="1">
            <a:spLocks noChangeArrowheads="1"/>
          </p:cNvSpPr>
          <p:nvPr/>
        </p:nvSpPr>
        <p:spPr bwMode="auto">
          <a:xfrm>
            <a:off x="2578608" y="3672738"/>
            <a:ext cx="670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Where do I get it?</a:t>
            </a:r>
          </a:p>
          <a:p>
            <a:pPr>
              <a:lnSpc>
                <a:spcPct val="100000"/>
              </a:lnSpc>
              <a:spcBef>
                <a:spcPct val="50000"/>
              </a:spcBef>
              <a:spcAft>
                <a:spcPct val="0"/>
              </a:spcAft>
              <a:buFontTx/>
              <a:buNone/>
            </a:pPr>
            <a:r>
              <a:rPr lang="en-US" altLang="en-US" sz="1600" dirty="0">
                <a:solidFill>
                  <a:srgbClr val="000000"/>
                </a:solidFill>
              </a:rPr>
              <a:t>ASTM C 497 and QCAST manual. </a:t>
            </a:r>
          </a:p>
        </p:txBody>
      </p:sp>
      <p:sp>
        <p:nvSpPr>
          <p:cNvPr id="106501" name="Text Box 5">
            <a:extLst>
              <a:ext uri="{FF2B5EF4-FFF2-40B4-BE49-F238E27FC236}">
                <a16:creationId xmlns:a16="http://schemas.microsoft.com/office/drawing/2014/main" id="{6840EE12-7C6A-5744-8447-055BECEBC081}"/>
              </a:ext>
            </a:extLst>
          </p:cNvPr>
          <p:cNvSpPr txBox="1">
            <a:spLocks noChangeArrowheads="1"/>
          </p:cNvSpPr>
          <p:nvPr/>
        </p:nvSpPr>
        <p:spPr bwMode="auto">
          <a:xfrm>
            <a:off x="2578608" y="4432169"/>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Keep tracker sheet up to date and Retain test reports on file.  </a:t>
            </a:r>
          </a:p>
          <a:p>
            <a:pPr>
              <a:lnSpc>
                <a:spcPct val="100000"/>
              </a:lnSpc>
              <a:spcBef>
                <a:spcPct val="50000"/>
              </a:spcBef>
              <a:spcAft>
                <a:spcPct val="0"/>
              </a:spcAft>
              <a:buFontTx/>
              <a:buNone/>
            </a:pPr>
            <a:r>
              <a:rPr lang="en-US" altLang="en-US" sz="1600" dirty="0">
                <a:solidFill>
                  <a:srgbClr val="00B050"/>
                </a:solidFill>
              </a:rPr>
              <a:t>HINT:  Production records should be used to verify test frequencies (use Tracker from ACPA website). Pipe can be loaded to the 0.01” test requirement (+15%) without cracking (unless local spec.).</a:t>
            </a:r>
          </a:p>
        </p:txBody>
      </p:sp>
      <p:sp>
        <p:nvSpPr>
          <p:cNvPr id="106502" name="Text Box 6">
            <a:extLst>
              <a:ext uri="{FF2B5EF4-FFF2-40B4-BE49-F238E27FC236}">
                <a16:creationId xmlns:a16="http://schemas.microsoft.com/office/drawing/2014/main" id="{BBEE736E-6A4A-7F40-B0BA-0DB187A44DA1}"/>
              </a:ext>
            </a:extLst>
          </p:cNvPr>
          <p:cNvSpPr txBox="1">
            <a:spLocks noChangeArrowheads="1"/>
          </p:cNvSpPr>
          <p:nvPr/>
        </p:nvSpPr>
        <p:spPr bwMode="auto">
          <a:xfrm>
            <a:off x="2578608" y="2057400"/>
            <a:ext cx="6781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goes in here?</a:t>
            </a:r>
          </a:p>
          <a:p>
            <a:pPr>
              <a:lnSpc>
                <a:spcPct val="100000"/>
              </a:lnSpc>
              <a:spcBef>
                <a:spcPct val="50000"/>
              </a:spcBef>
              <a:spcAft>
                <a:spcPct val="0"/>
              </a:spcAft>
              <a:buFontTx/>
              <a:buNone/>
            </a:pPr>
            <a:r>
              <a:rPr lang="en-US" altLang="en-US" sz="1600" dirty="0">
                <a:solidFill>
                  <a:srgbClr val="000000"/>
                </a:solidFill>
              </a:rPr>
              <a:t>Test results at the frequency described in Section 13.2 of the Certification Manual to minimum of 0.01 inch crack. </a:t>
            </a:r>
          </a:p>
          <a:p>
            <a:pPr>
              <a:lnSpc>
                <a:spcPct val="100000"/>
              </a:lnSpc>
              <a:spcBef>
                <a:spcPct val="50000"/>
              </a:spcBef>
              <a:spcAft>
                <a:spcPct val="0"/>
              </a:spcAft>
              <a:buFontTx/>
              <a:buNone/>
            </a:pPr>
            <a:r>
              <a:rPr lang="en-US" altLang="en-US" sz="1600" u="sng" dirty="0">
                <a:solidFill>
                  <a:srgbClr val="000000"/>
                </a:solidFill>
              </a:rPr>
              <a:t>Annually</a:t>
            </a:r>
            <a:r>
              <a:rPr lang="en-US" altLang="en-US" sz="1600" dirty="0">
                <a:solidFill>
                  <a:srgbClr val="000000"/>
                </a:solidFill>
              </a:rPr>
              <a:t>, test a minimum of one pipe per size and class (60” or smaller) to </a:t>
            </a:r>
            <a:r>
              <a:rPr lang="en-US" altLang="en-US" sz="1600" u="sng" dirty="0">
                <a:solidFill>
                  <a:srgbClr val="000000"/>
                </a:solidFill>
              </a:rPr>
              <a:t>Ultimate Load.</a:t>
            </a:r>
          </a:p>
        </p:txBody>
      </p:sp>
    </p:spTree>
    <p:extLst>
      <p:ext uri="{BB962C8B-B14F-4D97-AF65-F5344CB8AC3E}">
        <p14:creationId xmlns:p14="http://schemas.microsoft.com/office/powerpoint/2010/main" val="2267619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794AEA69-AD99-FA4F-8ABD-F225B98D7FE4}"/>
              </a:ext>
            </a:extLst>
          </p:cNvPr>
          <p:cNvSpPr>
            <a:spLocks noGrp="1" noChangeArrowheads="1"/>
          </p:cNvSpPr>
          <p:nvPr>
            <p:ph type="title"/>
          </p:nvPr>
        </p:nvSpPr>
        <p:spPr>
          <a:xfrm>
            <a:off x="838202" y="1371600"/>
            <a:ext cx="10206519" cy="662781"/>
          </a:xfrm>
        </p:spPr>
        <p:txBody>
          <a:bodyPr/>
          <a:lstStyle/>
          <a:p>
            <a:r>
              <a:rPr lang="en-US" altLang="en-US" sz="3200" dirty="0"/>
              <a:t>T.E.B. TEST FREQUENCIES (Min.)</a:t>
            </a:r>
          </a:p>
        </p:txBody>
      </p:sp>
      <p:graphicFrame>
        <p:nvGraphicFramePr>
          <p:cNvPr id="117813" name="Group 53">
            <a:extLst>
              <a:ext uri="{FF2B5EF4-FFF2-40B4-BE49-F238E27FC236}">
                <a16:creationId xmlns:a16="http://schemas.microsoft.com/office/drawing/2014/main" id="{33FD39AB-0F74-2E49-8E2C-329F1717D8F5}"/>
              </a:ext>
            </a:extLst>
          </p:cNvPr>
          <p:cNvGraphicFramePr>
            <a:graphicFrameLocks noGrp="1"/>
          </p:cNvGraphicFramePr>
          <p:nvPr>
            <p:ph sz="half" idx="10"/>
            <p:extLst>
              <p:ext uri="{D42A27DB-BD31-4B8C-83A1-F6EECF244321}">
                <p14:modId xmlns:p14="http://schemas.microsoft.com/office/powerpoint/2010/main" val="1063278101"/>
              </p:ext>
            </p:extLst>
          </p:nvPr>
        </p:nvGraphicFramePr>
        <p:xfrm>
          <a:off x="1147279" y="1958466"/>
          <a:ext cx="8005600" cy="2798112"/>
        </p:xfrm>
        <a:graphic>
          <a:graphicData uri="http://schemas.openxmlformats.org/drawingml/2006/table">
            <a:tbl>
              <a:tblPr/>
              <a:tblGrid>
                <a:gridCol w="1726698">
                  <a:extLst>
                    <a:ext uri="{9D8B030D-6E8A-4147-A177-3AD203B41FA5}">
                      <a16:colId xmlns:a16="http://schemas.microsoft.com/office/drawing/2014/main" val="20000"/>
                    </a:ext>
                  </a:extLst>
                </a:gridCol>
                <a:gridCol w="3610368">
                  <a:extLst>
                    <a:ext uri="{9D8B030D-6E8A-4147-A177-3AD203B41FA5}">
                      <a16:colId xmlns:a16="http://schemas.microsoft.com/office/drawing/2014/main" val="20001"/>
                    </a:ext>
                  </a:extLst>
                </a:gridCol>
                <a:gridCol w="2668534">
                  <a:extLst>
                    <a:ext uri="{9D8B030D-6E8A-4147-A177-3AD203B41FA5}">
                      <a16:colId xmlns:a16="http://schemas.microsoft.com/office/drawing/2014/main" val="20002"/>
                    </a:ext>
                  </a:extLst>
                </a:gridCol>
              </a:tblGrid>
              <a:tr h="3214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Pipe Size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Frequency</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1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12”-15</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 5 and below</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1/1000 pcs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1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18”-36”</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 4 and below</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1/800 pcs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21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18”-36”</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 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1/400 pcs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214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42”-60” </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 3 and below</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1/400 pcs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37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42”-60” </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66” and larger</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Class 4 and 5</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All classes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1/200 pcs</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1800" b="0" i="0" u="none" strike="noStrike" cap="none" normalizeH="0" baseline="0" dirty="0">
                          <a:ln>
                            <a:noFill/>
                          </a:ln>
                          <a:solidFill>
                            <a:schemeClr val="tx1"/>
                          </a:solidFill>
                          <a:effectLst>
                            <a:outerShdw blurRad="38100" dist="38100" dir="2700000" algn="tl">
                              <a:srgbClr val="000000"/>
                            </a:outerShdw>
                          </a:effectLst>
                          <a:latin typeface="Tahoma" charset="0"/>
                          <a:cs typeface="Arial" charset="0"/>
                        </a:rPr>
                        <a:t>As required by project specs.</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8577" name="Text Box 52">
            <a:extLst>
              <a:ext uri="{FF2B5EF4-FFF2-40B4-BE49-F238E27FC236}">
                <a16:creationId xmlns:a16="http://schemas.microsoft.com/office/drawing/2014/main" id="{679344AC-54E4-B34E-A83D-82FFF98F8961}"/>
              </a:ext>
            </a:extLst>
          </p:cNvPr>
          <p:cNvSpPr txBox="1">
            <a:spLocks noChangeArrowheads="1"/>
          </p:cNvSpPr>
          <p:nvPr/>
        </p:nvSpPr>
        <p:spPr bwMode="auto">
          <a:xfrm>
            <a:off x="1416510" y="5112232"/>
            <a:ext cx="681013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gn="ctr">
              <a:lnSpc>
                <a:spcPct val="100000"/>
              </a:lnSpc>
              <a:spcBef>
                <a:spcPct val="50000"/>
              </a:spcBef>
              <a:spcAft>
                <a:spcPct val="0"/>
              </a:spcAft>
              <a:buFontTx/>
              <a:buNone/>
            </a:pPr>
            <a:r>
              <a:rPr lang="en-US" altLang="en-US" sz="2000" u="sng" dirty="0"/>
              <a:t>NOTE: </a:t>
            </a:r>
            <a:r>
              <a:rPr lang="en-US" altLang="en-US" sz="2000" dirty="0"/>
              <a:t> Arch and elliptical pipe shall be tested as required </a:t>
            </a:r>
          </a:p>
          <a:p>
            <a:pPr algn="ctr">
              <a:lnSpc>
                <a:spcPct val="100000"/>
              </a:lnSpc>
              <a:spcBef>
                <a:spcPct val="50000"/>
              </a:spcBef>
              <a:spcAft>
                <a:spcPct val="0"/>
              </a:spcAft>
              <a:buFontTx/>
              <a:buNone/>
            </a:pPr>
            <a:r>
              <a:rPr lang="en-US" altLang="en-US" sz="2000" dirty="0"/>
              <a:t>by job or local specifications</a:t>
            </a:r>
            <a:endParaRPr lang="en-US" altLang="en-US" sz="2000" u="sng" dirty="0"/>
          </a:p>
        </p:txBody>
      </p:sp>
    </p:spTree>
    <p:extLst>
      <p:ext uri="{BB962C8B-B14F-4D97-AF65-F5344CB8AC3E}">
        <p14:creationId xmlns:p14="http://schemas.microsoft.com/office/powerpoint/2010/main" val="2057945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1FD61A1-73B8-2048-9E94-8BD66DC51A31}"/>
              </a:ext>
            </a:extLst>
          </p:cNvPr>
          <p:cNvSpPr>
            <a:spLocks noGrp="1" noChangeArrowheads="1"/>
          </p:cNvSpPr>
          <p:nvPr>
            <p:ph type="title"/>
          </p:nvPr>
        </p:nvSpPr>
        <p:spPr>
          <a:xfrm>
            <a:off x="838202" y="1371600"/>
            <a:ext cx="10206519" cy="662781"/>
          </a:xfrm>
        </p:spPr>
        <p:txBody>
          <a:bodyPr>
            <a:normAutofit/>
          </a:bodyPr>
          <a:lstStyle/>
          <a:p>
            <a:r>
              <a:rPr lang="en-US" altLang="en-US" dirty="0"/>
              <a:t>QCast Plant Certification Process</a:t>
            </a:r>
          </a:p>
        </p:txBody>
      </p:sp>
      <p:sp>
        <p:nvSpPr>
          <p:cNvPr id="16387" name="Rectangle 3">
            <a:extLst>
              <a:ext uri="{FF2B5EF4-FFF2-40B4-BE49-F238E27FC236}">
                <a16:creationId xmlns:a16="http://schemas.microsoft.com/office/drawing/2014/main" id="{9F26F752-B852-8048-9DA4-1F4F7890B95B}"/>
              </a:ext>
            </a:extLst>
          </p:cNvPr>
          <p:cNvSpPr>
            <a:spLocks noGrp="1" noChangeArrowheads="1"/>
          </p:cNvSpPr>
          <p:nvPr>
            <p:ph sz="half" idx="10"/>
          </p:nvPr>
        </p:nvSpPr>
        <p:spPr>
          <a:xfrm>
            <a:off x="1005255" y="3310731"/>
            <a:ext cx="10515599" cy="4351338"/>
          </a:xfrm>
          <a:noFill/>
        </p:spPr>
        <p:txBody>
          <a:bodyPr>
            <a:normAutofit/>
          </a:bodyPr>
          <a:lstStyle/>
          <a:p>
            <a:pPr algn="l"/>
            <a:r>
              <a:rPr lang="en-US" altLang="en-US" sz="2400" b="1" u="sng" dirty="0">
                <a:solidFill>
                  <a:srgbClr val="FF9900"/>
                </a:solidFill>
              </a:rPr>
              <a:t>ACPA QCAST Certification Manual</a:t>
            </a:r>
          </a:p>
          <a:p>
            <a:pPr lvl="1"/>
            <a:r>
              <a:rPr lang="en-US" altLang="en-US" sz="2400" dirty="0"/>
              <a:t> Application Process (voluntary)</a:t>
            </a:r>
          </a:p>
          <a:p>
            <a:pPr lvl="1"/>
            <a:r>
              <a:rPr lang="en-US" altLang="en-US" sz="2400" dirty="0"/>
              <a:t> QCast Manual Provides All Requirements</a:t>
            </a:r>
          </a:p>
          <a:p>
            <a:pPr lvl="1"/>
            <a:r>
              <a:rPr lang="en-US" altLang="en-US" sz="2400" dirty="0"/>
              <a:t> Re-certification Process (annually)</a:t>
            </a:r>
          </a:p>
          <a:p>
            <a:pPr lvl="2"/>
            <a:r>
              <a:rPr lang="en-US" altLang="en-US" sz="2100" dirty="0"/>
              <a:t>If add Box, Sanitary Pipe or MH, or Storm pipe to existing certification – 			                                      		announced reaudit</a:t>
            </a:r>
          </a:p>
          <a:p>
            <a:pPr marL="342900" lvl="1" indent="0">
              <a:buNone/>
            </a:pPr>
            <a:endParaRPr lang="en-US" altLang="en-US" sz="2000" b="1" dirty="0"/>
          </a:p>
          <a:p>
            <a:pPr algn="l"/>
            <a:endParaRPr lang="en-US" altLang="en-US" sz="2000" b="1" dirty="0"/>
          </a:p>
          <a:p>
            <a:pPr algn="l"/>
            <a:endParaRPr lang="en-US" altLang="en-US" sz="2000" b="1" dirty="0"/>
          </a:p>
          <a:p>
            <a:pPr algn="l"/>
            <a:endParaRPr lang="en-US" altLang="en-US" sz="1800" dirty="0"/>
          </a:p>
          <a:p>
            <a:pPr algn="l"/>
            <a:endParaRPr lang="en-US" altLang="en-US" dirty="0"/>
          </a:p>
          <a:p>
            <a:pPr algn="l"/>
            <a:endParaRPr lang="en-US" altLang="en-US" dirty="0"/>
          </a:p>
        </p:txBody>
      </p:sp>
      <p:sp>
        <p:nvSpPr>
          <p:cNvPr id="2" name="TextBox 1">
            <a:extLst>
              <a:ext uri="{FF2B5EF4-FFF2-40B4-BE49-F238E27FC236}">
                <a16:creationId xmlns:a16="http://schemas.microsoft.com/office/drawing/2014/main" id="{582F25D0-9BA2-EB48-9153-57E755325F5E}"/>
              </a:ext>
            </a:extLst>
          </p:cNvPr>
          <p:cNvSpPr txBox="1"/>
          <p:nvPr/>
        </p:nvSpPr>
        <p:spPr>
          <a:xfrm>
            <a:off x="1005255" y="1828800"/>
            <a:ext cx="8879958" cy="1569660"/>
          </a:xfrm>
          <a:prstGeom prst="rect">
            <a:avLst/>
          </a:prstGeom>
          <a:noFill/>
        </p:spPr>
        <p:txBody>
          <a:bodyPr wrap="square">
            <a:spAutoFit/>
          </a:bodyPr>
          <a:lstStyle/>
          <a:p>
            <a:pPr marL="342900" indent="-342900">
              <a:buFont typeface="Wingdings" panose="05000000000000000000" pitchFamily="2" charset="2"/>
              <a:buChar char="Ø"/>
              <a:defRPr/>
            </a:pPr>
            <a:r>
              <a:rPr lang="en-US" sz="2400" dirty="0">
                <a:latin typeface="Calibri" panose="020F0502020204030204" pitchFamily="34" charset="0"/>
                <a:cs typeface="Calibri" panose="020F0502020204030204" pitchFamily="34" charset="0"/>
              </a:rPr>
              <a:t>Submit Application </a:t>
            </a:r>
          </a:p>
          <a:p>
            <a:pPr marL="342900" indent="-342900">
              <a:buFont typeface="Wingdings" panose="05000000000000000000" pitchFamily="2" charset="2"/>
              <a:buChar char="Ø"/>
              <a:defRPr/>
            </a:pPr>
            <a:r>
              <a:rPr lang="en-US" sz="2400" dirty="0">
                <a:latin typeface="Calibri" panose="020F0502020204030204" pitchFamily="34" charset="0"/>
                <a:cs typeface="Calibri" panose="020F0502020204030204" pitchFamily="34" charset="0"/>
              </a:rPr>
              <a:t>Submit Copy of Plant Quality Control Manual</a:t>
            </a:r>
          </a:p>
          <a:p>
            <a:pPr marL="342900" indent="-342900">
              <a:buFont typeface="Wingdings" panose="05000000000000000000" pitchFamily="2" charset="2"/>
              <a:buChar char="Ø"/>
              <a:defRPr/>
            </a:pPr>
            <a:r>
              <a:rPr lang="en-US" sz="2400" dirty="0">
                <a:latin typeface="Calibri" panose="020F0502020204030204" pitchFamily="34" charset="0"/>
                <a:cs typeface="Calibri" panose="020F0502020204030204" pitchFamily="34" charset="0"/>
              </a:rPr>
              <a:t>Have All Elements Available for Inspection</a:t>
            </a:r>
          </a:p>
          <a:p>
            <a:pPr marL="342900" indent="-342900">
              <a:buFont typeface="Wingdings" panose="05000000000000000000" pitchFamily="2" charset="2"/>
              <a:buChar char="Ø"/>
              <a:defRPr/>
            </a:pPr>
            <a:r>
              <a:rPr lang="en-US" sz="2400" dirty="0">
                <a:latin typeface="Calibri" panose="020F0502020204030204" pitchFamily="34" charset="0"/>
                <a:cs typeface="Calibri" panose="020F0502020204030204" pitchFamily="34" charset="0"/>
              </a:rPr>
              <a:t>Receipt of a Satisfactory Audit (announced)</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522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folder open">
            <a:extLst>
              <a:ext uri="{FF2B5EF4-FFF2-40B4-BE49-F238E27FC236}">
                <a16:creationId xmlns:a16="http://schemas.microsoft.com/office/drawing/2014/main" id="{2CA5B2FC-397F-068F-48AB-F43397108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344" y="1733024"/>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a:extLst>
              <a:ext uri="{FF2B5EF4-FFF2-40B4-BE49-F238E27FC236}">
                <a16:creationId xmlns:a16="http://schemas.microsoft.com/office/drawing/2014/main" id="{3E9A9DA9-4083-E247-8C31-6733FE91F9D5}"/>
              </a:ext>
            </a:extLst>
          </p:cNvPr>
          <p:cNvSpPr>
            <a:spLocks noGrp="1" noChangeArrowheads="1"/>
          </p:cNvSpPr>
          <p:nvPr>
            <p:ph type="title"/>
          </p:nvPr>
        </p:nvSpPr>
        <p:spPr>
          <a:xfrm>
            <a:off x="91440" y="1371600"/>
            <a:ext cx="10206519" cy="662781"/>
          </a:xfrm>
        </p:spPr>
        <p:txBody>
          <a:bodyPr>
            <a:normAutofit/>
          </a:bodyPr>
          <a:lstStyle/>
          <a:p>
            <a:pPr>
              <a:defRPr/>
            </a:pPr>
            <a:r>
              <a:rPr lang="en-US" sz="2000" b="1" dirty="0">
                <a:solidFill>
                  <a:srgbClr val="000000"/>
                </a:solidFill>
                <a:effectLst>
                  <a:outerShdw blurRad="38100" dist="38100" dir="2700000" algn="tl">
                    <a:srgbClr val="FFFFFF"/>
                  </a:outerShdw>
                </a:effectLst>
              </a:rPr>
              <a:t>13.1, 13.3, 13.4  WATER TIGHTNESS and JOINT TESTS: PIPE and MANHOLES</a:t>
            </a:r>
          </a:p>
        </p:txBody>
      </p:sp>
      <p:sp>
        <p:nvSpPr>
          <p:cNvPr id="110596" name="Text Box 4">
            <a:extLst>
              <a:ext uri="{FF2B5EF4-FFF2-40B4-BE49-F238E27FC236}">
                <a16:creationId xmlns:a16="http://schemas.microsoft.com/office/drawing/2014/main" id="{2028AA20-4CAB-8140-8A7B-846E15FF68D9}"/>
              </a:ext>
            </a:extLst>
          </p:cNvPr>
          <p:cNvSpPr txBox="1">
            <a:spLocks noChangeArrowheads="1"/>
          </p:cNvSpPr>
          <p:nvPr/>
        </p:nvSpPr>
        <p:spPr bwMode="auto">
          <a:xfrm>
            <a:off x="2287473" y="4346751"/>
            <a:ext cx="7279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dirty="0">
                <a:solidFill>
                  <a:srgbClr val="000000"/>
                </a:solidFill>
              </a:rPr>
              <a:t>Test methods  in the QCAST manual and appendix. </a:t>
            </a:r>
            <a:r>
              <a:rPr lang="en-US" altLang="en-US" sz="1600" dirty="0">
                <a:solidFill>
                  <a:srgbClr val="00B050"/>
                </a:solidFill>
              </a:rPr>
              <a:t>HINT: It is only necessary to test the lowest class pipe produced for each size and style.</a:t>
            </a:r>
          </a:p>
        </p:txBody>
      </p:sp>
      <p:sp>
        <p:nvSpPr>
          <p:cNvPr id="110597" name="Text Box 5">
            <a:extLst>
              <a:ext uri="{FF2B5EF4-FFF2-40B4-BE49-F238E27FC236}">
                <a16:creationId xmlns:a16="http://schemas.microsoft.com/office/drawing/2014/main" id="{97C8C98F-36C6-5645-A859-DED1F458621D}"/>
              </a:ext>
            </a:extLst>
          </p:cNvPr>
          <p:cNvSpPr txBox="1">
            <a:spLocks noChangeArrowheads="1"/>
          </p:cNvSpPr>
          <p:nvPr/>
        </p:nvSpPr>
        <p:spPr bwMode="auto">
          <a:xfrm>
            <a:off x="2346909" y="5031622"/>
            <a:ext cx="7569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What do I do with it?</a:t>
            </a:r>
          </a:p>
          <a:p>
            <a:pPr>
              <a:lnSpc>
                <a:spcPct val="100000"/>
              </a:lnSpc>
              <a:spcBef>
                <a:spcPct val="50000"/>
              </a:spcBef>
              <a:spcAft>
                <a:spcPct val="0"/>
              </a:spcAft>
              <a:buFontTx/>
              <a:buNone/>
            </a:pPr>
            <a:r>
              <a:rPr lang="en-US" altLang="en-US" sz="1600" dirty="0">
                <a:solidFill>
                  <a:srgbClr val="000000"/>
                </a:solidFill>
              </a:rPr>
              <a:t>Retain on file to verify design integrity. It is not necessary to run these tests again unless reinforcing designs or joint configuration changes or to meet local requirements.</a:t>
            </a:r>
          </a:p>
          <a:p>
            <a:pPr>
              <a:lnSpc>
                <a:spcPct val="100000"/>
              </a:lnSpc>
              <a:spcBef>
                <a:spcPct val="50000"/>
              </a:spcBef>
              <a:spcAft>
                <a:spcPct val="0"/>
              </a:spcAft>
              <a:buFontTx/>
              <a:buNone/>
            </a:pPr>
            <a:r>
              <a:rPr lang="en-US" altLang="en-US" sz="1600" dirty="0">
                <a:solidFill>
                  <a:srgbClr val="000000"/>
                </a:solidFill>
              </a:rPr>
              <a:t>Demonstrate test procedures during QCAST audit. </a:t>
            </a:r>
          </a:p>
        </p:txBody>
      </p:sp>
      <p:sp>
        <p:nvSpPr>
          <p:cNvPr id="55302" name="Text Box 6">
            <a:extLst>
              <a:ext uri="{FF2B5EF4-FFF2-40B4-BE49-F238E27FC236}">
                <a16:creationId xmlns:a16="http://schemas.microsoft.com/office/drawing/2014/main" id="{A259BD39-20F0-D643-86A0-83AF0A2BF05D}"/>
              </a:ext>
            </a:extLst>
          </p:cNvPr>
          <p:cNvSpPr txBox="1">
            <a:spLocks noChangeArrowheads="1"/>
          </p:cNvSpPr>
          <p:nvPr/>
        </p:nvSpPr>
        <p:spPr bwMode="auto">
          <a:xfrm>
            <a:off x="2358492" y="2103785"/>
            <a:ext cx="7546035" cy="2554545"/>
          </a:xfrm>
          <a:prstGeom prst="rect">
            <a:avLst/>
          </a:prstGeom>
          <a:noFill/>
          <a:ln>
            <a:noFill/>
          </a:ln>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defRPr/>
            </a:pPr>
            <a:r>
              <a:rPr lang="en-US" sz="1600" u="sng" dirty="0">
                <a:solidFill>
                  <a:srgbClr val="000000"/>
                </a:solidFill>
              </a:rPr>
              <a:t>Water Tightness </a:t>
            </a:r>
            <a:r>
              <a:rPr lang="en-US" sz="1600" dirty="0">
                <a:solidFill>
                  <a:srgbClr val="000000"/>
                </a:solidFill>
              </a:rPr>
              <a:t>tests of Sanitary Pipe/MH (</a:t>
            </a:r>
            <a:r>
              <a:rPr lang="en-US" sz="1600" b="1" kern="0" dirty="0">
                <a:solidFill>
                  <a:srgbClr val="000000"/>
                </a:solidFill>
                <a:effectLst>
                  <a:outerShdw blurRad="38100" dist="38100" dir="2700000" algn="tl">
                    <a:srgbClr val="FFFFFF"/>
                  </a:outerShdw>
                </a:effectLst>
                <a:latin typeface="Arial"/>
              </a:rPr>
              <a:t>Sanitary Sewer Only)</a:t>
            </a:r>
          </a:p>
          <a:p>
            <a:pPr>
              <a:spcBef>
                <a:spcPct val="50000"/>
              </a:spcBef>
              <a:defRPr/>
            </a:pPr>
            <a:r>
              <a:rPr lang="en-US" sz="1600" b="1" kern="0" dirty="0">
                <a:solidFill>
                  <a:srgbClr val="000000"/>
                </a:solidFill>
                <a:effectLst>
                  <a:outerShdw blurRad="38100" dist="38100" dir="2700000" algn="tl">
                    <a:srgbClr val="FFFFFF"/>
                  </a:outerShdw>
                </a:effectLst>
                <a:latin typeface="Arial"/>
              </a:rPr>
              <a:t>	36” &amp; smaller  100%,      42” &amp; larger  1/100</a:t>
            </a:r>
            <a:endParaRPr lang="en-US" sz="1600" dirty="0">
              <a:solidFill>
                <a:srgbClr val="000000"/>
              </a:solidFill>
            </a:endParaRPr>
          </a:p>
          <a:p>
            <a:pPr>
              <a:spcBef>
                <a:spcPct val="50000"/>
              </a:spcBef>
              <a:defRPr/>
            </a:pPr>
            <a:r>
              <a:rPr lang="en-US" sz="1600" u="sng" dirty="0">
                <a:solidFill>
                  <a:srgbClr val="000000"/>
                </a:solidFill>
              </a:rPr>
              <a:t>Proof-of-Design Joint t</a:t>
            </a:r>
            <a:r>
              <a:rPr lang="en-US" sz="1600" dirty="0">
                <a:solidFill>
                  <a:srgbClr val="000000"/>
                </a:solidFill>
              </a:rPr>
              <a:t>est results for:</a:t>
            </a:r>
          </a:p>
          <a:p>
            <a:pPr lvl="1">
              <a:spcBef>
                <a:spcPct val="50000"/>
              </a:spcBef>
              <a:defRPr/>
            </a:pPr>
            <a:r>
              <a:rPr lang="en-US" sz="1600" dirty="0">
                <a:solidFill>
                  <a:srgbClr val="000000"/>
                </a:solidFill>
              </a:rPr>
              <a:t>Off-Center Joint Test (</a:t>
            </a:r>
            <a:r>
              <a:rPr lang="en-US" sz="1600" b="1" kern="0" dirty="0">
                <a:solidFill>
                  <a:srgbClr val="000000"/>
                </a:solidFill>
                <a:effectLst>
                  <a:outerShdw blurRad="38100" dist="38100" dir="2700000" algn="tl">
                    <a:srgbClr val="FFFFFF"/>
                  </a:outerShdw>
                </a:effectLst>
                <a:latin typeface="Arial"/>
                <a:ea typeface="+mj-ea"/>
                <a:cs typeface="+mj-cs"/>
              </a:rPr>
              <a:t>Sanitary Sewer Only)</a:t>
            </a:r>
            <a:endParaRPr lang="en-US" sz="1600" dirty="0">
              <a:solidFill>
                <a:srgbClr val="000000"/>
              </a:solidFill>
            </a:endParaRPr>
          </a:p>
          <a:p>
            <a:pPr lvl="1">
              <a:spcBef>
                <a:spcPct val="50000"/>
              </a:spcBef>
              <a:defRPr/>
            </a:pPr>
            <a:r>
              <a:rPr lang="en-US" sz="1600" dirty="0">
                <a:solidFill>
                  <a:srgbClr val="000000"/>
                </a:solidFill>
              </a:rPr>
              <a:t>Differential Joint Shear Test (</a:t>
            </a:r>
            <a:r>
              <a:rPr lang="en-US" sz="1600" b="1" kern="0" dirty="0">
                <a:solidFill>
                  <a:srgbClr val="000000"/>
                </a:solidFill>
                <a:effectLst>
                  <a:outerShdw blurRad="38100" dist="38100" dir="2700000" algn="tl">
                    <a:srgbClr val="FFFFFF"/>
                  </a:outerShdw>
                </a:effectLst>
                <a:latin typeface="Arial"/>
                <a:ea typeface="+mj-ea"/>
                <a:cs typeface="+mj-cs"/>
              </a:rPr>
              <a:t>Sanitary Sewer Only)</a:t>
            </a:r>
          </a:p>
          <a:p>
            <a:pPr lvl="1">
              <a:spcBef>
                <a:spcPct val="50000"/>
              </a:spcBef>
              <a:defRPr/>
            </a:pPr>
            <a:r>
              <a:rPr lang="en-US" sz="1600" dirty="0">
                <a:solidFill>
                  <a:srgbClr val="000000"/>
                </a:solidFill>
              </a:rPr>
              <a:t>Storm Sewer/Culvert &amp; Box </a:t>
            </a:r>
            <a:r>
              <a:rPr lang="en-US" sz="1600" u="sng" dirty="0">
                <a:solidFill>
                  <a:srgbClr val="000000"/>
                </a:solidFill>
              </a:rPr>
              <a:t>Gasketed</a:t>
            </a:r>
            <a:r>
              <a:rPr lang="en-US" sz="1600" dirty="0">
                <a:solidFill>
                  <a:srgbClr val="000000"/>
                </a:solidFill>
              </a:rPr>
              <a:t> Joint Test</a:t>
            </a:r>
          </a:p>
          <a:p>
            <a:pPr lvl="1">
              <a:spcBef>
                <a:spcPct val="50000"/>
              </a:spcBef>
              <a:defRPr/>
            </a:pPr>
            <a:endParaRPr lang="en-US" sz="1600" dirty="0">
              <a:solidFill>
                <a:srgbClr val="000000"/>
              </a:solidFill>
            </a:endParaRPr>
          </a:p>
        </p:txBody>
      </p:sp>
    </p:spTree>
    <p:extLst>
      <p:ext uri="{BB962C8B-B14F-4D97-AF65-F5344CB8AC3E}">
        <p14:creationId xmlns:p14="http://schemas.microsoft.com/office/powerpoint/2010/main" val="4187678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6" descr="folder open">
            <a:extLst>
              <a:ext uri="{FF2B5EF4-FFF2-40B4-BE49-F238E27FC236}">
                <a16:creationId xmlns:a16="http://schemas.microsoft.com/office/drawing/2014/main" id="{62628C19-0BA9-FB28-2FD2-119827F57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41" y="1702990"/>
            <a:ext cx="7774328" cy="496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a:extLst>
              <a:ext uri="{FF2B5EF4-FFF2-40B4-BE49-F238E27FC236}">
                <a16:creationId xmlns:a16="http://schemas.microsoft.com/office/drawing/2014/main" id="{78271EB6-BACF-4B49-9CFE-4CDF6ED23A91}"/>
              </a:ext>
            </a:extLst>
          </p:cNvPr>
          <p:cNvSpPr>
            <a:spLocks noGrp="1" noChangeArrowheads="1"/>
          </p:cNvSpPr>
          <p:nvPr>
            <p:ph type="title"/>
          </p:nvPr>
        </p:nvSpPr>
        <p:spPr>
          <a:xfrm>
            <a:off x="91440" y="1371600"/>
            <a:ext cx="10206519" cy="662781"/>
          </a:xfrm>
        </p:spPr>
        <p:txBody>
          <a:bodyPr/>
          <a:lstStyle/>
          <a:p>
            <a:pPr>
              <a:defRPr/>
            </a:pPr>
            <a:r>
              <a:rPr lang="en-US" sz="1800" b="1" dirty="0">
                <a:solidFill>
                  <a:srgbClr val="000000"/>
                </a:solidFill>
                <a:effectLst>
                  <a:outerShdw blurRad="38100" dist="38100" dir="2700000" algn="tl">
                    <a:srgbClr val="FFFFFF"/>
                  </a:outerShdw>
                </a:effectLst>
              </a:rPr>
              <a:t>13.0  PROOF-OF-DESIGN TESTING OF GASKETED BOX CULVERTS</a:t>
            </a:r>
            <a:br>
              <a:rPr lang="en-US" sz="1800" b="1" dirty="0">
                <a:solidFill>
                  <a:srgbClr val="000000"/>
                </a:solidFill>
                <a:effectLst>
                  <a:outerShdw blurRad="38100" dist="38100" dir="2700000" algn="tl">
                    <a:srgbClr val="FFFFFF"/>
                  </a:outerShdw>
                </a:effectLst>
              </a:rPr>
            </a:br>
            <a:endParaRPr lang="en-US" sz="1800" b="1" dirty="0">
              <a:solidFill>
                <a:srgbClr val="000000"/>
              </a:solidFill>
              <a:effectLst>
                <a:outerShdw blurRad="38100" dist="38100" dir="2700000" algn="tl">
                  <a:srgbClr val="FFFFFF"/>
                </a:outerShdw>
              </a:effectLst>
            </a:endParaRPr>
          </a:p>
        </p:txBody>
      </p:sp>
      <p:sp>
        <p:nvSpPr>
          <p:cNvPr id="104454" name="Text Box 6">
            <a:extLst>
              <a:ext uri="{FF2B5EF4-FFF2-40B4-BE49-F238E27FC236}">
                <a16:creationId xmlns:a16="http://schemas.microsoft.com/office/drawing/2014/main" id="{82DA9CC7-10DB-DC4C-879E-1A34DDEB1574}"/>
              </a:ext>
            </a:extLst>
          </p:cNvPr>
          <p:cNvSpPr txBox="1">
            <a:spLocks noChangeArrowheads="1"/>
          </p:cNvSpPr>
          <p:nvPr/>
        </p:nvSpPr>
        <p:spPr bwMode="auto">
          <a:xfrm>
            <a:off x="2574925" y="2057400"/>
            <a:ext cx="6781800"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1600" u="sng" dirty="0">
                <a:solidFill>
                  <a:srgbClr val="000000"/>
                </a:solidFill>
              </a:rPr>
              <a:t>Gasketed Box Culvert </a:t>
            </a:r>
            <a:r>
              <a:rPr lang="en-US" altLang="en-US" sz="1600" dirty="0">
                <a:solidFill>
                  <a:srgbClr val="000000"/>
                </a:solidFill>
              </a:rPr>
              <a:t>test per ASTM C1677 </a:t>
            </a:r>
          </a:p>
          <a:p>
            <a:pPr>
              <a:lnSpc>
                <a:spcPct val="100000"/>
              </a:lnSpc>
              <a:spcBef>
                <a:spcPct val="50000"/>
              </a:spcBef>
              <a:spcAft>
                <a:spcPct val="0"/>
              </a:spcAft>
              <a:buFontTx/>
              <a:buNone/>
            </a:pPr>
            <a:r>
              <a:rPr lang="en-US" altLang="en-US" sz="1600" dirty="0">
                <a:solidFill>
                  <a:srgbClr val="000000"/>
                </a:solidFill>
              </a:rPr>
              <a:t>Hydrostatic Testing– No drips that do not seal</a:t>
            </a:r>
          </a:p>
          <a:p>
            <a:pPr>
              <a:lnSpc>
                <a:spcPct val="100000"/>
              </a:lnSpc>
              <a:spcBef>
                <a:spcPct val="50000"/>
              </a:spcBef>
              <a:spcAft>
                <a:spcPct val="0"/>
              </a:spcAft>
              <a:buFontTx/>
              <a:buNone/>
            </a:pPr>
            <a:r>
              <a:rPr lang="en-US" altLang="en-US" sz="1600" dirty="0">
                <a:solidFill>
                  <a:srgbClr val="000000"/>
                </a:solidFill>
              </a:rPr>
              <a:t>	</a:t>
            </a:r>
            <a:r>
              <a:rPr lang="en-US" altLang="en-US" sz="1600" u="sng" dirty="0">
                <a:solidFill>
                  <a:srgbClr val="000000"/>
                </a:solidFill>
              </a:rPr>
              <a:t>Straight</a:t>
            </a:r>
            <a:r>
              <a:rPr lang="en-US" altLang="en-US" sz="1600" dirty="0">
                <a:solidFill>
                  <a:srgbClr val="000000"/>
                </a:solidFill>
              </a:rPr>
              <a:t>: 5 psi for 10 minutes 	</a:t>
            </a:r>
          </a:p>
          <a:p>
            <a:pPr>
              <a:lnSpc>
                <a:spcPct val="100000"/>
              </a:lnSpc>
              <a:spcBef>
                <a:spcPct val="50000"/>
              </a:spcBef>
              <a:spcAft>
                <a:spcPct val="0"/>
              </a:spcAft>
              <a:buFontTx/>
              <a:buNone/>
            </a:pPr>
            <a:r>
              <a:rPr lang="en-US" altLang="en-US" sz="1600" dirty="0">
                <a:solidFill>
                  <a:srgbClr val="000000"/>
                </a:solidFill>
              </a:rPr>
              <a:t>	</a:t>
            </a:r>
            <a:r>
              <a:rPr lang="en-US" altLang="en-US" sz="1600" u="sng" dirty="0">
                <a:solidFill>
                  <a:srgbClr val="000000"/>
                </a:solidFill>
              </a:rPr>
              <a:t>Deflected</a:t>
            </a:r>
            <a:r>
              <a:rPr lang="en-US" altLang="en-US" sz="1600" dirty="0">
                <a:solidFill>
                  <a:srgbClr val="000000"/>
                </a:solidFill>
              </a:rPr>
              <a:t> ½“-inch one side: 3 psi for 10 minutes </a:t>
            </a:r>
          </a:p>
          <a:p>
            <a:pPr>
              <a:lnSpc>
                <a:spcPct val="100000"/>
              </a:lnSpc>
              <a:spcBef>
                <a:spcPct val="50000"/>
              </a:spcBef>
              <a:spcAft>
                <a:spcPct val="0"/>
              </a:spcAft>
              <a:buFontTx/>
              <a:buNone/>
            </a:pPr>
            <a:r>
              <a:rPr lang="en-US" altLang="en-US" sz="1600" dirty="0">
                <a:solidFill>
                  <a:srgbClr val="000000"/>
                </a:solidFill>
              </a:rPr>
              <a:t>	</a:t>
            </a:r>
            <a:r>
              <a:rPr lang="en-US" altLang="en-US" sz="1600" u="sng" dirty="0">
                <a:solidFill>
                  <a:srgbClr val="000000"/>
                </a:solidFill>
              </a:rPr>
              <a:t>Off-Center Differential Load</a:t>
            </a:r>
            <a:r>
              <a:rPr lang="en-US" altLang="en-US" sz="1600" dirty="0">
                <a:solidFill>
                  <a:srgbClr val="000000"/>
                </a:solidFill>
              </a:rPr>
              <a:t>: 150 lbs/in. of span, 5 psi for 10 min. </a:t>
            </a:r>
          </a:p>
          <a:p>
            <a:pPr>
              <a:lnSpc>
                <a:spcPct val="100000"/>
              </a:lnSpc>
              <a:spcBef>
                <a:spcPct val="50000"/>
              </a:spcBef>
              <a:spcAft>
                <a:spcPct val="0"/>
              </a:spcAft>
              <a:buFontTx/>
              <a:buNone/>
            </a:pPr>
            <a:r>
              <a:rPr lang="en-US" altLang="en-US" sz="1600" dirty="0">
                <a:solidFill>
                  <a:srgbClr val="000000"/>
                </a:solidFill>
              </a:rPr>
              <a:t>-Test each size of non-segmented join forming equipment.</a:t>
            </a:r>
          </a:p>
          <a:p>
            <a:pPr>
              <a:lnSpc>
                <a:spcPct val="100000"/>
              </a:lnSpc>
              <a:spcBef>
                <a:spcPct val="50000"/>
              </a:spcBef>
              <a:spcAft>
                <a:spcPct val="0"/>
              </a:spcAft>
              <a:buFontTx/>
              <a:buNone/>
            </a:pPr>
            <a:r>
              <a:rPr lang="en-US" altLang="en-US" sz="1600" dirty="0">
                <a:solidFill>
                  <a:srgbClr val="000000"/>
                </a:solidFill>
              </a:rPr>
              <a:t>-If using segmental forms with the same joint design, test one per the following size groupings: </a:t>
            </a: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endParaRPr lang="en-US" altLang="en-US" sz="1600" dirty="0">
              <a:solidFill>
                <a:srgbClr val="000000"/>
              </a:solidFill>
            </a:endParaRPr>
          </a:p>
          <a:p>
            <a:pPr>
              <a:lnSpc>
                <a:spcPct val="100000"/>
              </a:lnSpc>
              <a:spcBef>
                <a:spcPct val="50000"/>
              </a:spcBef>
              <a:spcAft>
                <a:spcPct val="0"/>
              </a:spcAft>
              <a:buFontTx/>
              <a:buNone/>
            </a:pPr>
            <a:endParaRPr lang="en-US" altLang="en-US" sz="1600" dirty="0">
              <a:solidFill>
                <a:srgbClr val="000000"/>
              </a:solidFill>
            </a:endParaRPr>
          </a:p>
        </p:txBody>
      </p:sp>
      <p:pic>
        <p:nvPicPr>
          <p:cNvPr id="4" name="Picture 3">
            <a:extLst>
              <a:ext uri="{FF2B5EF4-FFF2-40B4-BE49-F238E27FC236}">
                <a16:creationId xmlns:a16="http://schemas.microsoft.com/office/drawing/2014/main" id="{EBE45A0F-2B98-3E50-F8ED-ABA8AC8E42BB}"/>
              </a:ext>
            </a:extLst>
          </p:cNvPr>
          <p:cNvPicPr>
            <a:picLocks noChangeAspect="1"/>
          </p:cNvPicPr>
          <p:nvPr/>
        </p:nvPicPr>
        <p:blipFill>
          <a:blip r:embed="rId4"/>
          <a:stretch>
            <a:fillRect/>
          </a:stretch>
        </p:blipFill>
        <p:spPr>
          <a:xfrm>
            <a:off x="5966719" y="4618682"/>
            <a:ext cx="1442541" cy="1939416"/>
          </a:xfrm>
          <a:prstGeom prst="rect">
            <a:avLst/>
          </a:prstGeom>
        </p:spPr>
      </p:pic>
    </p:spTree>
    <p:extLst>
      <p:ext uri="{BB962C8B-B14F-4D97-AF65-F5344CB8AC3E}">
        <p14:creationId xmlns:p14="http://schemas.microsoft.com/office/powerpoint/2010/main" val="2649259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7931779-C5E8-E149-8845-5231D4D4C7A6}"/>
              </a:ext>
            </a:extLst>
          </p:cNvPr>
          <p:cNvSpPr>
            <a:spLocks noGrp="1" noChangeArrowheads="1"/>
          </p:cNvSpPr>
          <p:nvPr>
            <p:ph type="title"/>
          </p:nvPr>
        </p:nvSpPr>
        <p:spPr>
          <a:xfrm>
            <a:off x="838202" y="1371600"/>
            <a:ext cx="10206519" cy="662781"/>
          </a:xfrm>
        </p:spPr>
        <p:txBody>
          <a:bodyPr>
            <a:normAutofit/>
          </a:bodyPr>
          <a:lstStyle/>
          <a:p>
            <a:r>
              <a:rPr lang="en-US" altLang="en-US" dirty="0"/>
              <a:t>ACPA QCAST MANUAL</a:t>
            </a:r>
          </a:p>
        </p:txBody>
      </p:sp>
      <p:sp>
        <p:nvSpPr>
          <p:cNvPr id="114691" name="Rectangle 3">
            <a:extLst>
              <a:ext uri="{FF2B5EF4-FFF2-40B4-BE49-F238E27FC236}">
                <a16:creationId xmlns:a16="http://schemas.microsoft.com/office/drawing/2014/main" id="{7434BD9A-F82A-A349-81B2-3200FAA5D136}"/>
              </a:ext>
            </a:extLst>
          </p:cNvPr>
          <p:cNvSpPr>
            <a:spLocks noGrp="1" noChangeArrowheads="1"/>
          </p:cNvSpPr>
          <p:nvPr>
            <p:ph sz="half" idx="10"/>
          </p:nvPr>
        </p:nvSpPr>
        <p:spPr>
          <a:noFill/>
        </p:spPr>
        <p:txBody>
          <a:bodyPr/>
          <a:lstStyle/>
          <a:p>
            <a:endParaRPr lang="en-US" altLang="en-US" b="1" dirty="0"/>
          </a:p>
          <a:p>
            <a:pPr algn="ctr"/>
            <a:r>
              <a:rPr lang="en-US" altLang="en-US" sz="4000" b="1" dirty="0"/>
              <a:t>Appendix A: Procedures and Sample forms</a:t>
            </a:r>
          </a:p>
          <a:p>
            <a:pPr algn="ctr"/>
            <a:r>
              <a:rPr lang="en-US" altLang="en-US" sz="4000" b="1" dirty="0"/>
              <a:t>Appendix B: Audit Expectations.</a:t>
            </a:r>
          </a:p>
          <a:p>
            <a:endParaRPr lang="en-US" altLang="en-US" b="1" dirty="0"/>
          </a:p>
          <a:p>
            <a:endParaRPr lang="en-US" altLang="en-US" b="1" dirty="0"/>
          </a:p>
          <a:p>
            <a:endParaRPr lang="en-US" altLang="en-US" b="1" dirty="0"/>
          </a:p>
          <a:p>
            <a:endParaRPr lang="en-US" altLang="en-US" sz="1800" dirty="0"/>
          </a:p>
          <a:p>
            <a:endParaRPr lang="en-US" altLang="en-US" dirty="0"/>
          </a:p>
          <a:p>
            <a:endParaRPr lang="en-US" altLang="en-US" dirty="0"/>
          </a:p>
        </p:txBody>
      </p:sp>
    </p:spTree>
    <p:extLst>
      <p:ext uri="{BB962C8B-B14F-4D97-AF65-F5344CB8AC3E}">
        <p14:creationId xmlns:p14="http://schemas.microsoft.com/office/powerpoint/2010/main" val="159624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B4A7DFF-DA16-634C-BD79-F2AAF570FF23}"/>
              </a:ext>
            </a:extLst>
          </p:cNvPr>
          <p:cNvSpPr>
            <a:spLocks noGrp="1" noChangeArrowheads="1"/>
          </p:cNvSpPr>
          <p:nvPr>
            <p:ph type="title"/>
          </p:nvPr>
        </p:nvSpPr>
        <p:spPr>
          <a:xfrm>
            <a:off x="992740" y="1187582"/>
            <a:ext cx="10206519" cy="662781"/>
          </a:xfrm>
        </p:spPr>
        <p:txBody>
          <a:bodyPr>
            <a:normAutofit fontScale="90000"/>
          </a:bodyPr>
          <a:lstStyle/>
          <a:p>
            <a:pPr algn="ctr"/>
            <a:br>
              <a:rPr lang="en-US" altLang="en-US" dirty="0"/>
            </a:br>
            <a:r>
              <a:rPr lang="en-US" altLang="en-US" dirty="0"/>
              <a:t>What happens </a:t>
            </a:r>
            <a:br>
              <a:rPr lang="en-US" altLang="en-US" dirty="0"/>
            </a:br>
            <a:r>
              <a:rPr lang="en-US" altLang="en-US" dirty="0"/>
              <a:t>on Audit Day?</a:t>
            </a:r>
            <a:br>
              <a:rPr lang="en-US" altLang="en-US" dirty="0">
                <a:solidFill>
                  <a:schemeClr val="tx1"/>
                </a:solidFill>
              </a:rPr>
            </a:br>
            <a:br>
              <a:rPr lang="en-US" altLang="en-US" dirty="0">
                <a:solidFill>
                  <a:schemeClr val="tx1"/>
                </a:solidFill>
              </a:rPr>
            </a:br>
            <a:r>
              <a:rPr lang="en-US" altLang="en-US" sz="3100" dirty="0">
                <a:solidFill>
                  <a:schemeClr val="tx1"/>
                </a:solidFill>
              </a:rPr>
              <a:t>“A periodic onsite-verification by a certification authority to ascertain whether or not a documented quality system is being effectively implemented.”</a:t>
            </a:r>
            <a:br>
              <a:rPr lang="en-US" altLang="en-US" sz="3100" dirty="0">
                <a:solidFill>
                  <a:schemeClr val="tx1"/>
                </a:solidFill>
              </a:rPr>
            </a:br>
            <a:br>
              <a:rPr lang="en-US" altLang="en-US" sz="2800" dirty="0"/>
            </a:br>
            <a:br>
              <a:rPr lang="en-US" altLang="en-US" sz="2800" dirty="0"/>
            </a:br>
            <a:endParaRPr lang="en-US" altLang="en-US" sz="2800" dirty="0"/>
          </a:p>
        </p:txBody>
      </p:sp>
    </p:spTree>
    <p:extLst>
      <p:ext uri="{BB962C8B-B14F-4D97-AF65-F5344CB8AC3E}">
        <p14:creationId xmlns:p14="http://schemas.microsoft.com/office/powerpoint/2010/main" val="45434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08E1363-58C5-784A-90B1-598773F255D9}"/>
              </a:ext>
            </a:extLst>
          </p:cNvPr>
          <p:cNvSpPr>
            <a:spLocks noGrp="1" noChangeArrowheads="1"/>
          </p:cNvSpPr>
          <p:nvPr>
            <p:ph type="title"/>
          </p:nvPr>
        </p:nvSpPr>
        <p:spPr>
          <a:xfrm>
            <a:off x="841248" y="1371600"/>
            <a:ext cx="10206519" cy="662781"/>
          </a:xfrm>
        </p:spPr>
        <p:txBody>
          <a:bodyPr>
            <a:normAutofit/>
          </a:bodyPr>
          <a:lstStyle/>
          <a:p>
            <a:r>
              <a:rPr lang="en-US" altLang="en-US" dirty="0"/>
              <a:t>Audit Day:</a:t>
            </a:r>
          </a:p>
        </p:txBody>
      </p:sp>
      <p:sp>
        <p:nvSpPr>
          <p:cNvPr id="125955" name="Rectangle 3">
            <a:extLst>
              <a:ext uri="{FF2B5EF4-FFF2-40B4-BE49-F238E27FC236}">
                <a16:creationId xmlns:a16="http://schemas.microsoft.com/office/drawing/2014/main" id="{F8205C53-4DE2-5D40-9BDA-D54A3C56827E}"/>
              </a:ext>
            </a:extLst>
          </p:cNvPr>
          <p:cNvSpPr>
            <a:spLocks noGrp="1" noChangeArrowheads="1"/>
          </p:cNvSpPr>
          <p:nvPr>
            <p:ph sz="half" idx="10"/>
          </p:nvPr>
        </p:nvSpPr>
        <p:spPr>
          <a:xfrm>
            <a:off x="838202" y="1828800"/>
            <a:ext cx="11233933" cy="4351338"/>
          </a:xfrm>
        </p:spPr>
        <p:txBody>
          <a:bodyPr>
            <a:normAutofit fontScale="92500" lnSpcReduction="10000"/>
          </a:bodyPr>
          <a:lstStyle/>
          <a:p>
            <a:pPr marL="342900" indent="-342900">
              <a:buFont typeface="Wingdings" panose="05000000000000000000" pitchFamily="2" charset="2"/>
              <a:buChar char="Ø"/>
            </a:pPr>
            <a:r>
              <a:rPr lang="en-US" altLang="en-US" dirty="0"/>
              <a:t>Introductions and Schedule</a:t>
            </a:r>
          </a:p>
          <a:p>
            <a:pPr lvl="1"/>
            <a:r>
              <a:rPr lang="en-US" altLang="en-US" sz="1900" dirty="0"/>
              <a:t>Initial audit can hold an opening meeting. May be 1, 1.5, or 2 day audit. Plan for setup of any extra tests.</a:t>
            </a:r>
          </a:p>
          <a:p>
            <a:pPr lvl="1"/>
            <a:r>
              <a:rPr lang="en-US" altLang="en-US" sz="1900" dirty="0"/>
              <a:t>Goal is work within your (QC) schedule.  See testing of concrete, cylinders, TEB, Pre-, Post-Pour Inspections, … (get started early in day).</a:t>
            </a:r>
          </a:p>
          <a:p>
            <a:pPr lvl="1"/>
            <a:r>
              <a:rPr lang="en-US" altLang="en-US" sz="1900" dirty="0"/>
              <a:t>May start with tour of plant, introduce auditor to plant supervisors. Explain what is happening today.</a:t>
            </a:r>
          </a:p>
          <a:p>
            <a:pPr marL="342900" indent="-342900">
              <a:buFont typeface="Wingdings" panose="05000000000000000000" pitchFamily="2" charset="2"/>
              <a:buChar char="Ø"/>
            </a:pPr>
            <a:r>
              <a:rPr lang="en-US" altLang="en-US" dirty="0"/>
              <a:t>Audit Test Methods, Inspection Procedures, and Review Documentation</a:t>
            </a:r>
          </a:p>
          <a:p>
            <a:pPr lvl="1"/>
            <a:r>
              <a:rPr lang="en-US" altLang="en-US" sz="2200" dirty="0"/>
              <a:t>Show and clearly explain what you do and know. </a:t>
            </a:r>
          </a:p>
          <a:p>
            <a:pPr marL="342900" indent="-342900">
              <a:buFont typeface="Wingdings" panose="05000000000000000000" pitchFamily="2" charset="2"/>
              <a:buChar char="Ø"/>
            </a:pPr>
            <a:r>
              <a:rPr lang="en-US" altLang="en-US" dirty="0"/>
              <a:t>Exit Meeting</a:t>
            </a:r>
          </a:p>
          <a:p>
            <a:pPr lvl="1"/>
            <a:r>
              <a:rPr lang="en-US" altLang="en-US" sz="2200" dirty="0"/>
              <a:t>Provide immediate feedback. Resolve any questions or concerns.</a:t>
            </a:r>
          </a:p>
          <a:p>
            <a:pPr lvl="1"/>
            <a:endParaRPr lang="en-US" altLang="en-US" dirty="0"/>
          </a:p>
          <a:p>
            <a:pPr lvl="1"/>
            <a:endParaRPr lang="en-US" altLang="en-US" dirty="0"/>
          </a:p>
        </p:txBody>
      </p:sp>
    </p:spTree>
    <p:extLst>
      <p:ext uri="{BB962C8B-B14F-4D97-AF65-F5344CB8AC3E}">
        <p14:creationId xmlns:p14="http://schemas.microsoft.com/office/powerpoint/2010/main" val="2747866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Content Placeholder 2">
            <a:extLst>
              <a:ext uri="{FF2B5EF4-FFF2-40B4-BE49-F238E27FC236}">
                <a16:creationId xmlns:a16="http://schemas.microsoft.com/office/drawing/2014/main" id="{6F985B60-3212-B145-9656-8A1699C96D2A}"/>
              </a:ext>
            </a:extLst>
          </p:cNvPr>
          <p:cNvSpPr>
            <a:spLocks noGrp="1"/>
          </p:cNvSpPr>
          <p:nvPr>
            <p:ph sz="half" idx="10"/>
          </p:nvPr>
        </p:nvSpPr>
        <p:spPr>
          <a:xfrm>
            <a:off x="914400" y="1371600"/>
            <a:ext cx="10515599" cy="4351338"/>
          </a:xfrm>
        </p:spPr>
        <p:txBody>
          <a:bodyPr numCol="2">
            <a:normAutofit fontScale="40000" lnSpcReduction="20000"/>
          </a:bodyPr>
          <a:lstStyle/>
          <a:p>
            <a:pPr marL="685800" indent="-685800">
              <a:buFont typeface="Arial" panose="020B0604020202020204" pitchFamily="34" charset="0"/>
              <a:buChar char="•"/>
            </a:pPr>
            <a:r>
              <a:rPr lang="en-US" altLang="en-US" sz="5500" dirty="0"/>
              <a:t>Quality documentation files</a:t>
            </a:r>
          </a:p>
          <a:p>
            <a:pPr marL="685800" indent="-685800">
              <a:buFont typeface="Arial" panose="020B0604020202020204" pitchFamily="34" charset="0"/>
              <a:buChar char="•"/>
            </a:pPr>
            <a:r>
              <a:rPr lang="en-US" altLang="en-US" sz="5500" dirty="0"/>
              <a:t>Materials documents/specifications</a:t>
            </a:r>
          </a:p>
          <a:p>
            <a:pPr marL="685800" indent="-685800">
              <a:buFont typeface="Arial" panose="020B0604020202020204" pitchFamily="34" charset="0"/>
              <a:buChar char="•"/>
            </a:pPr>
            <a:r>
              <a:rPr lang="en-US" altLang="en-US" sz="5500" dirty="0"/>
              <a:t>Calibration documents</a:t>
            </a:r>
          </a:p>
          <a:p>
            <a:pPr marL="685800" indent="-685800">
              <a:buFont typeface="Arial" panose="020B0604020202020204" pitchFamily="34" charset="0"/>
              <a:buChar char="•"/>
            </a:pPr>
            <a:r>
              <a:rPr lang="en-US" altLang="en-US" sz="5500" dirty="0"/>
              <a:t>Copies of all mix designs</a:t>
            </a:r>
          </a:p>
          <a:p>
            <a:pPr marL="685800" indent="-685800">
              <a:buFont typeface="Arial" panose="020B0604020202020204" pitchFamily="34" charset="0"/>
              <a:buChar char="•"/>
            </a:pPr>
            <a:r>
              <a:rPr lang="en-US" altLang="en-US" sz="5500" dirty="0"/>
              <a:t>Joints </a:t>
            </a:r>
          </a:p>
          <a:p>
            <a:pPr marL="685800" indent="-685800">
              <a:buFont typeface="Arial" panose="020B0604020202020204" pitchFamily="34" charset="0"/>
              <a:buChar char="•"/>
            </a:pPr>
            <a:r>
              <a:rPr lang="en-US" altLang="en-US" sz="5500" dirty="0"/>
              <a:t>Equipment</a:t>
            </a:r>
          </a:p>
          <a:p>
            <a:pPr marL="685800" indent="-685800">
              <a:buFont typeface="Arial" panose="020B0604020202020204" pitchFamily="34" charset="0"/>
              <a:buChar char="•"/>
            </a:pPr>
            <a:r>
              <a:rPr lang="en-US" altLang="en-US" sz="5500" dirty="0"/>
              <a:t>Reinforcing</a:t>
            </a:r>
          </a:p>
          <a:p>
            <a:pPr marL="685800" indent="-685800">
              <a:buFont typeface="Arial" panose="020B0604020202020204" pitchFamily="34" charset="0"/>
              <a:buChar char="•"/>
            </a:pPr>
            <a:endParaRPr lang="en-US" altLang="en-US" sz="5500" b="1" dirty="0"/>
          </a:p>
          <a:p>
            <a:pPr marL="685800" indent="-685800">
              <a:buFont typeface="Arial" panose="020B0604020202020204" pitchFamily="34" charset="0"/>
              <a:buChar char="•"/>
            </a:pPr>
            <a:r>
              <a:rPr lang="en-US" altLang="en-US" sz="5500" dirty="0"/>
              <a:t>Pre-pour and Post-pour inspections </a:t>
            </a:r>
          </a:p>
          <a:p>
            <a:pPr marL="685800" indent="-685800">
              <a:buFont typeface="Arial" panose="020B0604020202020204" pitchFamily="34" charset="0"/>
              <a:buChar char="•"/>
            </a:pPr>
            <a:r>
              <a:rPr lang="en-US" altLang="en-US" sz="5500" dirty="0"/>
              <a:t>Concrete and product testing documentation</a:t>
            </a:r>
          </a:p>
          <a:p>
            <a:pPr marL="685800" indent="-685800">
              <a:buFont typeface="Arial" panose="020B0604020202020204" pitchFamily="34" charset="0"/>
              <a:buChar char="•"/>
            </a:pPr>
            <a:r>
              <a:rPr lang="en-US" altLang="en-US" sz="5500" dirty="0"/>
              <a:t>Written curing procedures</a:t>
            </a:r>
          </a:p>
          <a:p>
            <a:pPr marL="685800" indent="-685800">
              <a:buFont typeface="Arial" panose="020B0604020202020204" pitchFamily="34" charset="0"/>
              <a:buChar char="•"/>
            </a:pPr>
            <a:r>
              <a:rPr lang="en-US" altLang="en-US" sz="5500" dirty="0"/>
              <a:t>Handling and storage maximum stack heights </a:t>
            </a:r>
          </a:p>
          <a:p>
            <a:pPr marL="685800" indent="-685800">
              <a:buFont typeface="Arial" panose="020B0604020202020204" pitchFamily="34" charset="0"/>
              <a:buChar char="•"/>
            </a:pPr>
            <a:r>
              <a:rPr lang="en-US" altLang="en-US" sz="5500" dirty="0"/>
              <a:t>Written shipping policy</a:t>
            </a:r>
          </a:p>
          <a:p>
            <a:pPr marL="685800" indent="-685800">
              <a:buFont typeface="Arial" panose="020B0604020202020204" pitchFamily="34" charset="0"/>
              <a:buChar char="•"/>
            </a:pPr>
            <a:r>
              <a:rPr lang="en-US" altLang="en-US" sz="5500" dirty="0"/>
              <a:t>Final inspection procedure</a:t>
            </a:r>
          </a:p>
          <a:p>
            <a:endParaRPr lang="en-US" altLang="en-US" dirty="0"/>
          </a:p>
        </p:txBody>
      </p:sp>
      <p:sp>
        <p:nvSpPr>
          <p:cNvPr id="2" name="TextBox 1">
            <a:extLst>
              <a:ext uri="{FF2B5EF4-FFF2-40B4-BE49-F238E27FC236}">
                <a16:creationId xmlns:a16="http://schemas.microsoft.com/office/drawing/2014/main" id="{E45828B0-B49F-E2EC-0700-E8311047D8F8}"/>
              </a:ext>
            </a:extLst>
          </p:cNvPr>
          <p:cNvSpPr txBox="1"/>
          <p:nvPr/>
        </p:nvSpPr>
        <p:spPr>
          <a:xfrm>
            <a:off x="2126749" y="5615162"/>
            <a:ext cx="8794679" cy="830997"/>
          </a:xfrm>
          <a:prstGeom prst="rect">
            <a:avLst/>
          </a:prstGeom>
          <a:noFill/>
        </p:spPr>
        <p:txBody>
          <a:bodyPr wrap="square" rtlCol="0">
            <a:spAutoFit/>
          </a:bodyPr>
          <a:lstStyle/>
          <a:p>
            <a:r>
              <a:rPr lang="en-US" sz="2400" dirty="0">
                <a:solidFill>
                  <a:srgbClr val="00B050"/>
                </a:solidFill>
              </a:rPr>
              <a:t>HINT: Explain your filing system and review process for QC Documents</a:t>
            </a:r>
          </a:p>
        </p:txBody>
      </p:sp>
    </p:spTree>
    <p:extLst>
      <p:ext uri="{BB962C8B-B14F-4D97-AF65-F5344CB8AC3E}">
        <p14:creationId xmlns:p14="http://schemas.microsoft.com/office/powerpoint/2010/main" val="1671383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F08E1363-58C5-784A-90B1-598773F255D9}"/>
              </a:ext>
            </a:extLst>
          </p:cNvPr>
          <p:cNvSpPr>
            <a:spLocks noGrp="1" noChangeArrowheads="1"/>
          </p:cNvSpPr>
          <p:nvPr>
            <p:ph type="title"/>
          </p:nvPr>
        </p:nvSpPr>
        <p:spPr>
          <a:xfrm>
            <a:off x="841248" y="1371600"/>
            <a:ext cx="10206519" cy="662781"/>
          </a:xfrm>
        </p:spPr>
        <p:txBody>
          <a:bodyPr>
            <a:normAutofit/>
          </a:bodyPr>
          <a:lstStyle/>
          <a:p>
            <a:r>
              <a:rPr lang="en-US" altLang="en-US" dirty="0"/>
              <a:t>Audit Day: Production Verification and Testing (Highlights)</a:t>
            </a:r>
          </a:p>
        </p:txBody>
      </p:sp>
      <p:sp>
        <p:nvSpPr>
          <p:cNvPr id="125955" name="Rectangle 3">
            <a:extLst>
              <a:ext uri="{FF2B5EF4-FFF2-40B4-BE49-F238E27FC236}">
                <a16:creationId xmlns:a16="http://schemas.microsoft.com/office/drawing/2014/main" id="{F8205C53-4DE2-5D40-9BDA-D54A3C56827E}"/>
              </a:ext>
            </a:extLst>
          </p:cNvPr>
          <p:cNvSpPr>
            <a:spLocks noGrp="1" noChangeArrowheads="1"/>
          </p:cNvSpPr>
          <p:nvPr>
            <p:ph sz="half" idx="10"/>
          </p:nvPr>
        </p:nvSpPr>
        <p:spPr>
          <a:xfrm>
            <a:off x="838202" y="1828800"/>
            <a:ext cx="10515599" cy="4351338"/>
          </a:xfrm>
        </p:spPr>
        <p:txBody>
          <a:bodyPr>
            <a:normAutofit fontScale="92500" lnSpcReduction="10000"/>
          </a:bodyPr>
          <a:lstStyle/>
          <a:p>
            <a:r>
              <a:rPr lang="en-US" altLang="en-US" dirty="0"/>
              <a:t>REINFORCING</a:t>
            </a:r>
          </a:p>
          <a:p>
            <a:pPr lvl="1"/>
            <a:r>
              <a:rPr lang="en-US" altLang="en-US" sz="1800" dirty="0"/>
              <a:t>Have detailed reinforcing design in the fabrication area.	</a:t>
            </a:r>
          </a:p>
          <a:p>
            <a:pPr lvl="1"/>
            <a:r>
              <a:rPr lang="en-US" altLang="en-US" sz="1800" dirty="0"/>
              <a:t>Show how cages are measured and how area is calculated or checked.</a:t>
            </a:r>
          </a:p>
          <a:p>
            <a:pPr lvl="1"/>
            <a:r>
              <a:rPr lang="en-US" altLang="en-US" sz="1800" dirty="0"/>
              <a:t>Show auditor tolerances and that measured cages are being checked to meet specifications.</a:t>
            </a:r>
          </a:p>
          <a:p>
            <a:r>
              <a:rPr lang="en-US" altLang="en-US" dirty="0"/>
              <a:t>CONCRETE BATCHING</a:t>
            </a:r>
          </a:p>
          <a:p>
            <a:pPr lvl="1"/>
            <a:r>
              <a:rPr lang="en-US" altLang="en-US" sz="1800" dirty="0"/>
              <a:t>Mix Designs should be current. Batch proportioning must follow mix designs. Show how you verify W/C.</a:t>
            </a:r>
          </a:p>
          <a:p>
            <a:pPr lvl="1"/>
            <a:r>
              <a:rPr lang="en-US" altLang="en-US" sz="1800" dirty="0"/>
              <a:t>Show competence in batching meeting ASTM C94 tolerances.</a:t>
            </a:r>
          </a:p>
          <a:p>
            <a:r>
              <a:rPr lang="en-US" altLang="en-US" dirty="0"/>
              <a:t>FORMS</a:t>
            </a:r>
          </a:p>
          <a:p>
            <a:pPr lvl="1"/>
            <a:r>
              <a:rPr lang="en-US" altLang="en-US" sz="1800" dirty="0"/>
              <a:t>Inspect condition and cleanliness of forms. </a:t>
            </a:r>
            <a:endParaRPr lang="en-US" altLang="en-US" sz="1500" dirty="0"/>
          </a:p>
          <a:p>
            <a:pPr lvl="1"/>
            <a:endParaRPr lang="en-US" altLang="en-US" dirty="0"/>
          </a:p>
        </p:txBody>
      </p:sp>
      <p:sp>
        <p:nvSpPr>
          <p:cNvPr id="2" name="TextBox 1">
            <a:extLst>
              <a:ext uri="{FF2B5EF4-FFF2-40B4-BE49-F238E27FC236}">
                <a16:creationId xmlns:a16="http://schemas.microsoft.com/office/drawing/2014/main" id="{BD4DC25A-8B3E-8028-A036-264BD2E95ABD}"/>
              </a:ext>
            </a:extLst>
          </p:cNvPr>
          <p:cNvSpPr txBox="1"/>
          <p:nvPr/>
        </p:nvSpPr>
        <p:spPr>
          <a:xfrm>
            <a:off x="3739793" y="6133383"/>
            <a:ext cx="5722706" cy="400110"/>
          </a:xfrm>
          <a:prstGeom prst="rect">
            <a:avLst/>
          </a:prstGeom>
          <a:noFill/>
        </p:spPr>
        <p:txBody>
          <a:bodyPr wrap="square" rtlCol="0">
            <a:spAutoFit/>
          </a:bodyPr>
          <a:lstStyle/>
          <a:p>
            <a:r>
              <a:rPr lang="en-US" sz="2000" dirty="0">
                <a:solidFill>
                  <a:srgbClr val="00B050"/>
                </a:solidFill>
              </a:rPr>
              <a:t>HINT: SEE something SAY something</a:t>
            </a:r>
          </a:p>
        </p:txBody>
      </p:sp>
    </p:spTree>
    <p:extLst>
      <p:ext uri="{BB962C8B-B14F-4D97-AF65-F5344CB8AC3E}">
        <p14:creationId xmlns:p14="http://schemas.microsoft.com/office/powerpoint/2010/main" val="401935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D404443F-F5EC-724C-8699-EB9A0E284202}"/>
              </a:ext>
            </a:extLst>
          </p:cNvPr>
          <p:cNvSpPr>
            <a:spLocks noGrp="1" noChangeArrowheads="1"/>
          </p:cNvSpPr>
          <p:nvPr>
            <p:ph type="title"/>
          </p:nvPr>
        </p:nvSpPr>
        <p:spPr>
          <a:xfrm>
            <a:off x="838202" y="1371600"/>
            <a:ext cx="10206519" cy="662781"/>
          </a:xfrm>
        </p:spPr>
        <p:txBody>
          <a:bodyPr>
            <a:normAutofit/>
          </a:bodyPr>
          <a:lstStyle/>
          <a:p>
            <a:r>
              <a:rPr lang="en-US" altLang="en-US" dirty="0"/>
              <a:t>Production Verification and Testing (Highlights)</a:t>
            </a:r>
            <a:endParaRPr lang="en-US" altLang="en-US" dirty="0">
              <a:solidFill>
                <a:schemeClr val="tx1"/>
              </a:solidFill>
            </a:endParaRPr>
          </a:p>
        </p:txBody>
      </p:sp>
      <p:sp>
        <p:nvSpPr>
          <p:cNvPr id="130051" name="Rectangle 3">
            <a:extLst>
              <a:ext uri="{FF2B5EF4-FFF2-40B4-BE49-F238E27FC236}">
                <a16:creationId xmlns:a16="http://schemas.microsoft.com/office/drawing/2014/main" id="{9BD845AA-F95D-A14B-B7E0-E86E54F090AF}"/>
              </a:ext>
            </a:extLst>
          </p:cNvPr>
          <p:cNvSpPr>
            <a:spLocks noGrp="1" noChangeArrowheads="1"/>
          </p:cNvSpPr>
          <p:nvPr>
            <p:ph sz="half" idx="10"/>
          </p:nvPr>
        </p:nvSpPr>
        <p:spPr>
          <a:xfrm>
            <a:off x="838199" y="2977527"/>
            <a:ext cx="10515599" cy="4351338"/>
          </a:xfrm>
          <a:noFill/>
        </p:spPr>
        <p:txBody>
          <a:bodyPr/>
          <a:lstStyle/>
          <a:p>
            <a:r>
              <a:rPr lang="en-US" altLang="en-US" dirty="0"/>
              <a:t>Compressive strength: cylinder preparation, handling, curing and testing.</a:t>
            </a:r>
          </a:p>
          <a:p>
            <a:r>
              <a:rPr lang="en-US" altLang="en-US" dirty="0"/>
              <a:t>Slump, Flow (VSI), Temperature, Air content, Unit weight testing.</a:t>
            </a:r>
          </a:p>
          <a:p>
            <a:r>
              <a:rPr lang="en-US" altLang="en-US" dirty="0"/>
              <a:t>Concrete absorption testing. (If done in house)</a:t>
            </a:r>
          </a:p>
          <a:p>
            <a:r>
              <a:rPr lang="en-US" altLang="en-US" dirty="0"/>
              <a:t>Aggregate gradation testing. (If done in house)</a:t>
            </a:r>
          </a:p>
        </p:txBody>
      </p:sp>
      <p:sp>
        <p:nvSpPr>
          <p:cNvPr id="130052" name="Text Box 4">
            <a:extLst>
              <a:ext uri="{FF2B5EF4-FFF2-40B4-BE49-F238E27FC236}">
                <a16:creationId xmlns:a16="http://schemas.microsoft.com/office/drawing/2014/main" id="{77D8236C-00E2-F046-8791-CA2F39EE57C9}"/>
              </a:ext>
            </a:extLst>
          </p:cNvPr>
          <p:cNvSpPr txBox="1">
            <a:spLocks noChangeArrowheads="1"/>
          </p:cNvSpPr>
          <p:nvPr/>
        </p:nvSpPr>
        <p:spPr bwMode="auto">
          <a:xfrm>
            <a:off x="838199" y="2034381"/>
            <a:ext cx="81195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400" dirty="0"/>
              <a:t>Plant personnel shall show competency when performing the following tests:</a:t>
            </a:r>
          </a:p>
        </p:txBody>
      </p:sp>
    </p:spTree>
    <p:extLst>
      <p:ext uri="{BB962C8B-B14F-4D97-AF65-F5344CB8AC3E}">
        <p14:creationId xmlns:p14="http://schemas.microsoft.com/office/powerpoint/2010/main" val="4112613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90E1F28-3198-1447-8000-4D7C1801DB45}"/>
              </a:ext>
            </a:extLst>
          </p:cNvPr>
          <p:cNvSpPr>
            <a:spLocks noGrp="1" noChangeArrowheads="1"/>
          </p:cNvSpPr>
          <p:nvPr>
            <p:ph type="title"/>
          </p:nvPr>
        </p:nvSpPr>
        <p:spPr>
          <a:xfrm>
            <a:off x="838202" y="1371600"/>
            <a:ext cx="10206519" cy="662781"/>
          </a:xfrm>
        </p:spPr>
        <p:txBody>
          <a:bodyPr>
            <a:normAutofit/>
          </a:bodyPr>
          <a:lstStyle/>
          <a:p>
            <a:r>
              <a:rPr lang="en-US" altLang="en-US" dirty="0"/>
              <a:t>Production Verification and Testing (Highlights)</a:t>
            </a:r>
          </a:p>
        </p:txBody>
      </p:sp>
      <p:sp>
        <p:nvSpPr>
          <p:cNvPr id="132099" name="Rectangle 3">
            <a:extLst>
              <a:ext uri="{FF2B5EF4-FFF2-40B4-BE49-F238E27FC236}">
                <a16:creationId xmlns:a16="http://schemas.microsoft.com/office/drawing/2014/main" id="{ABFDCD87-2932-434B-BEDC-DB3BFF964255}"/>
              </a:ext>
            </a:extLst>
          </p:cNvPr>
          <p:cNvSpPr>
            <a:spLocks noGrp="1" noChangeArrowheads="1"/>
          </p:cNvSpPr>
          <p:nvPr>
            <p:ph sz="half" idx="10"/>
          </p:nvPr>
        </p:nvSpPr>
        <p:spPr>
          <a:xfrm>
            <a:off x="2317681" y="2838413"/>
            <a:ext cx="10515599" cy="4351338"/>
          </a:xfrm>
          <a:noFill/>
        </p:spPr>
        <p:txBody>
          <a:bodyPr/>
          <a:lstStyle/>
          <a:p>
            <a:r>
              <a:rPr lang="en-US" altLang="en-US" dirty="0"/>
              <a:t>Gasket Testing (If done in-house)</a:t>
            </a:r>
          </a:p>
          <a:p>
            <a:r>
              <a:rPr lang="en-US" altLang="en-US" dirty="0"/>
              <a:t>Drawn Wire Testing (If done in-house)</a:t>
            </a:r>
          </a:p>
          <a:p>
            <a:r>
              <a:rPr lang="en-US" altLang="en-US" dirty="0"/>
              <a:t>Sanitary (if done in-house):</a:t>
            </a:r>
          </a:p>
          <a:p>
            <a:pPr lvl="1"/>
            <a:r>
              <a:rPr lang="en-US" altLang="en-US" sz="2400" dirty="0"/>
              <a:t>Pallet Inspection </a:t>
            </a:r>
          </a:p>
          <a:p>
            <a:pPr lvl="1"/>
            <a:r>
              <a:rPr lang="en-US" altLang="en-US" sz="2400" dirty="0"/>
              <a:t>Header Inspection </a:t>
            </a:r>
          </a:p>
          <a:p>
            <a:pPr lvl="1"/>
            <a:r>
              <a:rPr lang="en-US" altLang="en-US" sz="2400" dirty="0"/>
              <a:t>Truing Ring Inspection</a:t>
            </a:r>
          </a:p>
        </p:txBody>
      </p:sp>
      <p:sp>
        <p:nvSpPr>
          <p:cNvPr id="132100" name="Text Box 4">
            <a:extLst>
              <a:ext uri="{FF2B5EF4-FFF2-40B4-BE49-F238E27FC236}">
                <a16:creationId xmlns:a16="http://schemas.microsoft.com/office/drawing/2014/main" id="{25CA733B-2B9D-EB4B-855A-50DED7CFA94F}"/>
              </a:ext>
            </a:extLst>
          </p:cNvPr>
          <p:cNvSpPr txBox="1">
            <a:spLocks noChangeArrowheads="1"/>
          </p:cNvSpPr>
          <p:nvPr/>
        </p:nvSpPr>
        <p:spPr bwMode="auto">
          <a:xfrm>
            <a:off x="838202" y="1869995"/>
            <a:ext cx="7473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800" dirty="0"/>
              <a:t>Plant personnel shall show competency when performing the following inspections:</a:t>
            </a:r>
            <a:endParaRPr lang="en-US" altLang="en-US" sz="2400" dirty="0"/>
          </a:p>
        </p:txBody>
      </p:sp>
    </p:spTree>
    <p:extLst>
      <p:ext uri="{BB962C8B-B14F-4D97-AF65-F5344CB8AC3E}">
        <p14:creationId xmlns:p14="http://schemas.microsoft.com/office/powerpoint/2010/main" val="2536789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29839BDB-1174-8A4D-B6FE-6AC7BD49882E}"/>
              </a:ext>
            </a:extLst>
          </p:cNvPr>
          <p:cNvSpPr>
            <a:spLocks noGrp="1" noChangeArrowheads="1"/>
          </p:cNvSpPr>
          <p:nvPr>
            <p:ph type="title"/>
          </p:nvPr>
        </p:nvSpPr>
        <p:spPr>
          <a:xfrm>
            <a:off x="838202" y="1371600"/>
            <a:ext cx="10206519" cy="662781"/>
          </a:xfrm>
        </p:spPr>
        <p:txBody>
          <a:bodyPr>
            <a:normAutofit/>
          </a:bodyPr>
          <a:lstStyle/>
          <a:p>
            <a:r>
              <a:rPr lang="en-US" altLang="en-US" dirty="0"/>
              <a:t>Production Verification and Testing (Highlights)</a:t>
            </a:r>
          </a:p>
        </p:txBody>
      </p:sp>
      <p:sp>
        <p:nvSpPr>
          <p:cNvPr id="134147" name="Rectangle 3">
            <a:extLst>
              <a:ext uri="{FF2B5EF4-FFF2-40B4-BE49-F238E27FC236}">
                <a16:creationId xmlns:a16="http://schemas.microsoft.com/office/drawing/2014/main" id="{663B2BA5-3F43-AB4B-B7F2-ADCB21F76953}"/>
              </a:ext>
            </a:extLst>
          </p:cNvPr>
          <p:cNvSpPr>
            <a:spLocks noGrp="1" noChangeArrowheads="1"/>
          </p:cNvSpPr>
          <p:nvPr>
            <p:ph sz="half" idx="10"/>
          </p:nvPr>
        </p:nvSpPr>
        <p:spPr>
          <a:xfrm>
            <a:off x="838202" y="2463467"/>
            <a:ext cx="10515599" cy="4351338"/>
          </a:xfrm>
          <a:noFill/>
        </p:spPr>
        <p:txBody>
          <a:bodyPr/>
          <a:lstStyle/>
          <a:p>
            <a:pPr>
              <a:buFont typeface="Wingdings" pitchFamily="2" charset="2"/>
              <a:buNone/>
            </a:pPr>
            <a:r>
              <a:rPr lang="en-US" altLang="en-US" sz="2400" dirty="0"/>
              <a:t>Plant personnel shall demonstrate curing methods and retrieve results.</a:t>
            </a:r>
          </a:p>
        </p:txBody>
      </p:sp>
      <p:sp>
        <p:nvSpPr>
          <p:cNvPr id="134148" name="Text Box 4">
            <a:extLst>
              <a:ext uri="{FF2B5EF4-FFF2-40B4-BE49-F238E27FC236}">
                <a16:creationId xmlns:a16="http://schemas.microsoft.com/office/drawing/2014/main" id="{A48A45D6-646F-1B49-B1FB-42A03CD2C7CF}"/>
              </a:ext>
            </a:extLst>
          </p:cNvPr>
          <p:cNvSpPr txBox="1">
            <a:spLocks noChangeArrowheads="1"/>
          </p:cNvSpPr>
          <p:nvPr/>
        </p:nvSpPr>
        <p:spPr bwMode="auto">
          <a:xfrm>
            <a:off x="838202" y="2034381"/>
            <a:ext cx="8312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Bef>
                <a:spcPct val="50000"/>
              </a:spcBef>
              <a:spcAft>
                <a:spcPct val="0"/>
              </a:spcAft>
              <a:buFontTx/>
              <a:buNone/>
            </a:pPr>
            <a:r>
              <a:rPr lang="en-US" altLang="en-US" sz="2400" dirty="0"/>
              <a:t>CURING</a:t>
            </a:r>
            <a:endParaRPr lang="en-US" altLang="en-US" sz="2000" dirty="0"/>
          </a:p>
        </p:txBody>
      </p:sp>
    </p:spTree>
    <p:extLst>
      <p:ext uri="{BB962C8B-B14F-4D97-AF65-F5344CB8AC3E}">
        <p14:creationId xmlns:p14="http://schemas.microsoft.com/office/powerpoint/2010/main" val="3160401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67B0227-38B7-4945-95F8-CEB1A179B9A3}"/>
              </a:ext>
            </a:extLst>
          </p:cNvPr>
          <p:cNvSpPr>
            <a:spLocks noGrp="1"/>
          </p:cNvSpPr>
          <p:nvPr>
            <p:ph type="title"/>
          </p:nvPr>
        </p:nvSpPr>
        <p:spPr>
          <a:xfrm>
            <a:off x="838202" y="1371600"/>
            <a:ext cx="10206519" cy="662781"/>
          </a:xfrm>
        </p:spPr>
        <p:txBody>
          <a:bodyPr>
            <a:normAutofit fontScale="90000"/>
          </a:bodyPr>
          <a:lstStyle/>
          <a:p>
            <a:r>
              <a:rPr lang="en-US" altLang="en-US" dirty="0"/>
              <a:t>Scoring Requirements</a:t>
            </a:r>
            <a:br>
              <a:rPr lang="en-US" altLang="en-US" dirty="0"/>
            </a:br>
            <a:endParaRPr lang="en-US" altLang="en-US" dirty="0"/>
          </a:p>
        </p:txBody>
      </p:sp>
      <p:sp>
        <p:nvSpPr>
          <p:cNvPr id="3" name="Content Placeholder 2">
            <a:extLst>
              <a:ext uri="{FF2B5EF4-FFF2-40B4-BE49-F238E27FC236}">
                <a16:creationId xmlns:a16="http://schemas.microsoft.com/office/drawing/2014/main" id="{DCF210C1-E040-0243-97AF-41BFAD5C379D}"/>
              </a:ext>
            </a:extLst>
          </p:cNvPr>
          <p:cNvSpPr>
            <a:spLocks noGrp="1"/>
          </p:cNvSpPr>
          <p:nvPr>
            <p:ph sz="half" idx="10"/>
          </p:nvPr>
        </p:nvSpPr>
        <p:spPr>
          <a:xfrm>
            <a:off x="838202" y="1828800"/>
            <a:ext cx="10515599" cy="4351338"/>
          </a:xfrm>
        </p:spPr>
        <p:txBody>
          <a:bodyPr>
            <a:normAutofit fontScale="92500" lnSpcReduction="10000"/>
          </a:bodyPr>
          <a:lstStyle/>
          <a:p>
            <a:pPr marL="0" indent="0">
              <a:buNone/>
              <a:defRPr/>
            </a:pPr>
            <a:r>
              <a:rPr lang="en-US" sz="2400" dirty="0"/>
              <a:t>In order to be awarded certificate plants must:</a:t>
            </a:r>
          </a:p>
          <a:p>
            <a:pPr marL="342900" indent="-342900">
              <a:buFont typeface="Arial" panose="020B0604020202020204" pitchFamily="34" charset="0"/>
              <a:buChar char="•"/>
              <a:defRPr/>
            </a:pPr>
            <a:r>
              <a:rPr lang="en-US" sz="2400" dirty="0"/>
              <a:t>Receive a </a:t>
            </a:r>
            <a:r>
              <a:rPr lang="en-US" sz="2400" dirty="0">
                <a:solidFill>
                  <a:schemeClr val="tx1"/>
                </a:solidFill>
              </a:rPr>
              <a:t>minimum overall score of 80 out of 100</a:t>
            </a:r>
          </a:p>
          <a:p>
            <a:pPr marL="342900" indent="-342900">
              <a:buFont typeface="Arial" panose="020B0604020202020204" pitchFamily="34" charset="0"/>
              <a:buChar char="•"/>
              <a:defRPr/>
            </a:pPr>
            <a:r>
              <a:rPr lang="en-US" sz="2400" dirty="0"/>
              <a:t>Receive a </a:t>
            </a:r>
            <a:r>
              <a:rPr lang="en-US" sz="2400" u="sng" dirty="0">
                <a:solidFill>
                  <a:schemeClr val="tx1"/>
                </a:solidFill>
              </a:rPr>
              <a:t>score greater than 75 on identified critical audit elements</a:t>
            </a:r>
            <a:r>
              <a:rPr lang="en-US" sz="2400" dirty="0"/>
              <a:t>: reinforcing inspection, concrete testing, TEB, and Sanitary tests (if applicable) </a:t>
            </a:r>
          </a:p>
          <a:p>
            <a:pPr marL="342900" indent="-342900">
              <a:buFont typeface="Arial" panose="020B0604020202020204" pitchFamily="34" charset="0"/>
              <a:buChar char="•"/>
              <a:defRPr/>
            </a:pPr>
            <a:r>
              <a:rPr lang="en-US" sz="2400" dirty="0"/>
              <a:t>Plants that fail Combined Storm and Sanitary Sewer Pipe may still gain Storm Sewer Certification or conditional certification if the plant passes all </a:t>
            </a:r>
            <a:r>
              <a:rPr lang="en-US" sz="2400" u="sng" dirty="0"/>
              <a:t>Storm</a:t>
            </a:r>
            <a:r>
              <a:rPr lang="en-US" sz="2400" dirty="0"/>
              <a:t> items with an 80, and a score greater than 75 on critical items</a:t>
            </a:r>
          </a:p>
          <a:p>
            <a:pPr marL="342900" indent="-342900">
              <a:buFont typeface="Arial" panose="020B0604020202020204" pitchFamily="34" charset="0"/>
              <a:buChar char="•"/>
              <a:defRPr/>
            </a:pPr>
            <a:r>
              <a:rPr lang="en-US" dirty="0"/>
              <a:t>Appeal Process</a:t>
            </a:r>
            <a:endParaRPr lang="en-US" sz="2400" dirty="0"/>
          </a:p>
          <a:p>
            <a:pPr>
              <a:defRPr/>
            </a:pPr>
            <a:endParaRPr lang="en-US" sz="2000" dirty="0"/>
          </a:p>
        </p:txBody>
      </p:sp>
    </p:spTree>
    <p:extLst>
      <p:ext uri="{BB962C8B-B14F-4D97-AF65-F5344CB8AC3E}">
        <p14:creationId xmlns:p14="http://schemas.microsoft.com/office/powerpoint/2010/main" val="1338702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87C6E9C2-4E65-F149-8E4E-25CAF390426C}"/>
              </a:ext>
            </a:extLst>
          </p:cNvPr>
          <p:cNvSpPr>
            <a:spLocks noGrp="1" noChangeArrowheads="1"/>
          </p:cNvSpPr>
          <p:nvPr>
            <p:ph type="title"/>
          </p:nvPr>
        </p:nvSpPr>
        <p:spPr>
          <a:xfrm>
            <a:off x="838202" y="1371600"/>
            <a:ext cx="10206519" cy="662781"/>
          </a:xfrm>
        </p:spPr>
        <p:txBody>
          <a:bodyPr>
            <a:normAutofit/>
          </a:bodyPr>
          <a:lstStyle/>
          <a:p>
            <a:r>
              <a:rPr lang="en-US" altLang="en-US" dirty="0"/>
              <a:t>Finished Product Inspection Testing (Highlights)</a:t>
            </a:r>
          </a:p>
        </p:txBody>
      </p:sp>
      <p:sp>
        <p:nvSpPr>
          <p:cNvPr id="136195" name="Rectangle 3">
            <a:extLst>
              <a:ext uri="{FF2B5EF4-FFF2-40B4-BE49-F238E27FC236}">
                <a16:creationId xmlns:a16="http://schemas.microsoft.com/office/drawing/2014/main" id="{82285727-4C08-2F46-B1D5-5CA9FA084B46}"/>
              </a:ext>
            </a:extLst>
          </p:cNvPr>
          <p:cNvSpPr>
            <a:spLocks noGrp="1" noChangeArrowheads="1"/>
          </p:cNvSpPr>
          <p:nvPr>
            <p:ph sz="half" idx="10"/>
          </p:nvPr>
        </p:nvSpPr>
        <p:spPr>
          <a:xfrm>
            <a:off x="838202" y="1828800"/>
            <a:ext cx="10515599" cy="4351338"/>
          </a:xfrm>
          <a:noFill/>
        </p:spPr>
        <p:txBody>
          <a:bodyPr/>
          <a:lstStyle/>
          <a:p>
            <a:pPr>
              <a:buFont typeface="Wingdings" pitchFamily="2" charset="2"/>
              <a:buNone/>
            </a:pPr>
            <a:r>
              <a:rPr lang="en-US" altLang="en-US" dirty="0"/>
              <a:t>Inspection and Procedures for </a:t>
            </a:r>
            <a:r>
              <a:rPr lang="en-US" altLang="en-US" u="sng" dirty="0"/>
              <a:t>Visual Inspection</a:t>
            </a:r>
            <a:r>
              <a:rPr lang="en-US" altLang="en-US" dirty="0"/>
              <a:t>: </a:t>
            </a:r>
            <a:r>
              <a:rPr lang="en-US" altLang="en-US" dirty="0">
                <a:solidFill>
                  <a:srgbClr val="00B050"/>
                </a:solidFill>
              </a:rPr>
              <a:t>HINT: Tell the auditor what types of things you look for.</a:t>
            </a:r>
          </a:p>
          <a:p>
            <a:pPr>
              <a:buFont typeface="Wingdings" pitchFamily="2" charset="2"/>
              <a:buNone/>
            </a:pPr>
            <a:r>
              <a:rPr lang="en-US" altLang="en-US" dirty="0"/>
              <a:t>Pipe and MH barrels and joints,</a:t>
            </a:r>
          </a:p>
          <a:p>
            <a:pPr>
              <a:buFont typeface="Wingdings" pitchFamily="2" charset="2"/>
              <a:buNone/>
            </a:pPr>
            <a:r>
              <a:rPr lang="en-US" altLang="en-US" dirty="0"/>
              <a:t>Blockouts/lifters, </a:t>
            </a:r>
          </a:p>
          <a:p>
            <a:pPr>
              <a:buFont typeface="Wingdings" pitchFamily="2" charset="2"/>
              <a:buNone/>
            </a:pPr>
            <a:r>
              <a:rPr lang="en-US" altLang="en-US" dirty="0"/>
              <a:t>Box walls and joints, </a:t>
            </a:r>
          </a:p>
          <a:p>
            <a:pPr>
              <a:buFont typeface="Wingdings" pitchFamily="2" charset="2"/>
              <a:buNone/>
            </a:pPr>
            <a:r>
              <a:rPr lang="en-US" altLang="en-US" dirty="0"/>
              <a:t>Precast appearance</a:t>
            </a:r>
          </a:p>
        </p:txBody>
      </p:sp>
      <p:pic>
        <p:nvPicPr>
          <p:cNvPr id="2" name="Picture 1">
            <a:extLst>
              <a:ext uri="{FF2B5EF4-FFF2-40B4-BE49-F238E27FC236}">
                <a16:creationId xmlns:a16="http://schemas.microsoft.com/office/drawing/2014/main" id="{86AF54C3-9665-40FC-B29E-DEAE5FE813FF}"/>
              </a:ext>
            </a:extLst>
          </p:cNvPr>
          <p:cNvPicPr>
            <a:picLocks noChangeAspect="1"/>
          </p:cNvPicPr>
          <p:nvPr/>
        </p:nvPicPr>
        <p:blipFill>
          <a:blip r:embed="rId3"/>
          <a:stretch>
            <a:fillRect/>
          </a:stretch>
        </p:blipFill>
        <p:spPr>
          <a:xfrm>
            <a:off x="6400801" y="2658534"/>
            <a:ext cx="4408953" cy="3153871"/>
          </a:xfrm>
          <a:prstGeom prst="rect">
            <a:avLst/>
          </a:prstGeom>
        </p:spPr>
      </p:pic>
    </p:spTree>
    <p:extLst>
      <p:ext uri="{BB962C8B-B14F-4D97-AF65-F5344CB8AC3E}">
        <p14:creationId xmlns:p14="http://schemas.microsoft.com/office/powerpoint/2010/main" val="206817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4">
            <a:extLst>
              <a:ext uri="{FF2B5EF4-FFF2-40B4-BE49-F238E27FC236}">
                <a16:creationId xmlns:a16="http://schemas.microsoft.com/office/drawing/2014/main" id="{C091CA82-5364-C345-82FC-0541D1684FF1}"/>
              </a:ext>
            </a:extLst>
          </p:cNvPr>
          <p:cNvSpPr>
            <a:spLocks noGrp="1" noChangeArrowheads="1"/>
          </p:cNvSpPr>
          <p:nvPr>
            <p:ph type="title"/>
          </p:nvPr>
        </p:nvSpPr>
        <p:spPr>
          <a:xfrm>
            <a:off x="838202" y="1371600"/>
            <a:ext cx="10206519" cy="662781"/>
          </a:xfrm>
          <a:noFill/>
        </p:spPr>
        <p:txBody>
          <a:bodyPr>
            <a:normAutofit fontScale="90000"/>
          </a:bodyPr>
          <a:lstStyle/>
          <a:p>
            <a:r>
              <a:rPr lang="en-US" altLang="en-US" sz="3300" dirty="0"/>
              <a:t>Finished Product Inspection &amp; Testing (Highlights)</a:t>
            </a:r>
            <a:br>
              <a:rPr lang="en-US" altLang="en-US" dirty="0"/>
            </a:br>
            <a:br>
              <a:rPr lang="en-US" altLang="en-US" sz="4000" dirty="0"/>
            </a:br>
            <a:endParaRPr lang="en-US" altLang="en-US" sz="2400" dirty="0">
              <a:solidFill>
                <a:schemeClr val="tx1"/>
              </a:solidFill>
            </a:endParaRPr>
          </a:p>
        </p:txBody>
      </p:sp>
      <p:sp>
        <p:nvSpPr>
          <p:cNvPr id="138242" name="Rectangle 3">
            <a:extLst>
              <a:ext uri="{FF2B5EF4-FFF2-40B4-BE49-F238E27FC236}">
                <a16:creationId xmlns:a16="http://schemas.microsoft.com/office/drawing/2014/main" id="{428501D9-7B72-E648-8175-4FE7BD6ED96C}"/>
              </a:ext>
            </a:extLst>
          </p:cNvPr>
          <p:cNvSpPr>
            <a:spLocks noGrp="1" noChangeArrowheads="1"/>
          </p:cNvSpPr>
          <p:nvPr>
            <p:ph sz="half" idx="10"/>
          </p:nvPr>
        </p:nvSpPr>
        <p:spPr>
          <a:xfrm>
            <a:off x="838199" y="1816327"/>
            <a:ext cx="10515599" cy="4351338"/>
          </a:xfrm>
          <a:noFill/>
        </p:spPr>
        <p:txBody>
          <a:bodyPr>
            <a:normAutofit fontScale="77500" lnSpcReduction="20000"/>
          </a:bodyPr>
          <a:lstStyle/>
          <a:p>
            <a:r>
              <a:rPr lang="en-US" altLang="en-US" sz="2800" dirty="0">
                <a:solidFill>
                  <a:schemeClr val="tx1"/>
                </a:solidFill>
              </a:rPr>
              <a:t>The auditor shall witness the following inspections and tests for </a:t>
            </a:r>
            <a:r>
              <a:rPr lang="en-US" altLang="en-US" sz="2800" u="sng" dirty="0">
                <a:solidFill>
                  <a:schemeClr val="tx1"/>
                </a:solidFill>
              </a:rPr>
              <a:t>procedure,</a:t>
            </a:r>
            <a:r>
              <a:rPr lang="en-US" altLang="en-US" sz="2800" dirty="0">
                <a:solidFill>
                  <a:schemeClr val="tx1"/>
                </a:solidFill>
              </a:rPr>
              <a:t> </a:t>
            </a:r>
            <a:r>
              <a:rPr lang="en-US" altLang="en-US" sz="2800" u="sng" dirty="0">
                <a:solidFill>
                  <a:schemeClr val="tx1"/>
                </a:solidFill>
              </a:rPr>
              <a:t>equipment</a:t>
            </a:r>
            <a:r>
              <a:rPr lang="en-US" altLang="en-US" sz="2800" dirty="0">
                <a:solidFill>
                  <a:schemeClr val="tx1"/>
                </a:solidFill>
              </a:rPr>
              <a:t> and </a:t>
            </a:r>
            <a:r>
              <a:rPr lang="en-US" altLang="en-US" sz="2800" u="sng" dirty="0">
                <a:solidFill>
                  <a:schemeClr val="tx1"/>
                </a:solidFill>
              </a:rPr>
              <a:t>results:</a:t>
            </a:r>
            <a:endParaRPr lang="en-US" altLang="en-US" sz="2800" dirty="0"/>
          </a:p>
          <a:p>
            <a:pPr marL="342900" indent="-342900">
              <a:buFont typeface="Arial" panose="020B0604020202020204" pitchFamily="34" charset="0"/>
              <a:buChar char="•"/>
            </a:pPr>
            <a:r>
              <a:rPr lang="en-US" altLang="en-US" sz="2800" dirty="0"/>
              <a:t>Pipe, MH, Precast, &amp; Box </a:t>
            </a:r>
            <a:r>
              <a:rPr lang="en-US" altLang="en-US" sz="2800" u="sng" dirty="0"/>
              <a:t>Dimensional Inspections</a:t>
            </a:r>
          </a:p>
          <a:p>
            <a:pPr marL="342900" indent="-342900">
              <a:buFont typeface="Arial" panose="020B0604020202020204" pitchFamily="34" charset="0"/>
              <a:buChar char="•"/>
            </a:pPr>
            <a:r>
              <a:rPr lang="en-US" altLang="en-US" sz="2800" dirty="0"/>
              <a:t>Pipe/MH/Box Joint Inspection [Box Fit Test of 3 Pieces]</a:t>
            </a:r>
          </a:p>
          <a:p>
            <a:pPr marL="342900" indent="-342900">
              <a:buFont typeface="Arial" panose="020B0604020202020204" pitchFamily="34" charset="0"/>
              <a:buChar char="•"/>
            </a:pPr>
            <a:r>
              <a:rPr lang="en-US" altLang="en-US" sz="2800" dirty="0"/>
              <a:t>Proof-of-Design Tests: Water tightness; Off-center hydrostatic joint</a:t>
            </a:r>
            <a:r>
              <a:rPr lang="en-US" altLang="en-US" sz="2800" dirty="0">
                <a:solidFill>
                  <a:srgbClr val="000000"/>
                </a:solidFill>
              </a:rPr>
              <a:t>; Differential</a:t>
            </a:r>
            <a:r>
              <a:rPr lang="en-US" altLang="en-US" sz="2800" dirty="0"/>
              <a:t> joint shear tests (sanitary) and Storm Pipe or Box Joint Test (gasketed)</a:t>
            </a:r>
          </a:p>
          <a:p>
            <a:pPr marL="342900" indent="-342900">
              <a:buFont typeface="Arial" panose="020B0604020202020204" pitchFamily="34" charset="0"/>
              <a:buChar char="•"/>
            </a:pPr>
            <a:r>
              <a:rPr lang="en-US" altLang="en-US" sz="2800" dirty="0"/>
              <a:t>Three-edge bearing tests</a:t>
            </a:r>
          </a:p>
          <a:p>
            <a:pPr marL="857250" lvl="1" indent="-342900"/>
            <a:r>
              <a:rPr lang="en-US" altLang="en-US" sz="2600" dirty="0"/>
              <a:t>Properly identify 0.01” crack, </a:t>
            </a:r>
            <a:r>
              <a:rPr lang="en-US" altLang="en-US" sz="2600" dirty="0">
                <a:solidFill>
                  <a:srgbClr val="00B050"/>
                </a:solidFill>
              </a:rPr>
              <a:t>HINT: Know definition of 0.01” crack (C76), Watch load rate. </a:t>
            </a:r>
          </a:p>
          <a:p>
            <a:pPr marL="342900" indent="-342900">
              <a:buFont typeface="Arial" panose="020B0604020202020204" pitchFamily="34" charset="0"/>
              <a:buChar char="•"/>
            </a:pPr>
            <a:endParaRPr lang="en-US" altLang="en-US" sz="2400" dirty="0"/>
          </a:p>
          <a:p>
            <a:pPr marL="342900" indent="-342900">
              <a:buFont typeface="Arial" panose="020B0604020202020204" pitchFamily="34" charset="0"/>
              <a:buChar char="•"/>
            </a:pPr>
            <a:endParaRPr lang="en-US" altLang="en-US" dirty="0"/>
          </a:p>
        </p:txBody>
      </p:sp>
      <p:pic>
        <p:nvPicPr>
          <p:cNvPr id="5" name="Picture 4">
            <a:extLst>
              <a:ext uri="{FF2B5EF4-FFF2-40B4-BE49-F238E27FC236}">
                <a16:creationId xmlns:a16="http://schemas.microsoft.com/office/drawing/2014/main" id="{97818381-4C47-47B1-B485-26D80DC42E11}"/>
              </a:ext>
            </a:extLst>
          </p:cNvPr>
          <p:cNvPicPr>
            <a:picLocks noChangeAspect="1"/>
          </p:cNvPicPr>
          <p:nvPr/>
        </p:nvPicPr>
        <p:blipFill>
          <a:blip r:embed="rId3"/>
          <a:stretch>
            <a:fillRect/>
          </a:stretch>
        </p:blipFill>
        <p:spPr>
          <a:xfrm>
            <a:off x="9383453" y="1124164"/>
            <a:ext cx="3484930" cy="2619109"/>
          </a:xfrm>
          <a:prstGeom prst="rect">
            <a:avLst/>
          </a:prstGeom>
        </p:spPr>
      </p:pic>
    </p:spTree>
    <p:extLst>
      <p:ext uri="{BB962C8B-B14F-4D97-AF65-F5344CB8AC3E}">
        <p14:creationId xmlns:p14="http://schemas.microsoft.com/office/powerpoint/2010/main" val="4010947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114FB1B8-5CAD-E74B-B061-C9F6F64CD0D0}"/>
              </a:ext>
            </a:extLst>
          </p:cNvPr>
          <p:cNvSpPr>
            <a:spLocks noGrp="1" noChangeArrowheads="1"/>
          </p:cNvSpPr>
          <p:nvPr>
            <p:ph type="title"/>
          </p:nvPr>
        </p:nvSpPr>
        <p:spPr>
          <a:xfrm>
            <a:off x="838202" y="1371600"/>
            <a:ext cx="10206519" cy="662781"/>
          </a:xfrm>
        </p:spPr>
        <p:txBody>
          <a:bodyPr>
            <a:normAutofit/>
          </a:bodyPr>
          <a:lstStyle/>
          <a:p>
            <a:r>
              <a:rPr lang="en-US" altLang="en-US" dirty="0"/>
              <a:t>Audit Day</a:t>
            </a:r>
            <a:endParaRPr lang="en-US" altLang="en-US" sz="3200" dirty="0">
              <a:solidFill>
                <a:schemeClr val="tx1"/>
              </a:solidFill>
            </a:endParaRPr>
          </a:p>
        </p:txBody>
      </p:sp>
      <p:sp>
        <p:nvSpPr>
          <p:cNvPr id="140291" name="Rectangle 3">
            <a:extLst>
              <a:ext uri="{FF2B5EF4-FFF2-40B4-BE49-F238E27FC236}">
                <a16:creationId xmlns:a16="http://schemas.microsoft.com/office/drawing/2014/main" id="{B0B3D8D9-E424-8E45-A6BA-AEE212CEEA1A}"/>
              </a:ext>
            </a:extLst>
          </p:cNvPr>
          <p:cNvSpPr>
            <a:spLocks noGrp="1" noChangeArrowheads="1"/>
          </p:cNvSpPr>
          <p:nvPr>
            <p:ph sz="half" idx="10"/>
          </p:nvPr>
        </p:nvSpPr>
        <p:spPr>
          <a:xfrm>
            <a:off x="838202" y="1828800"/>
            <a:ext cx="10515599" cy="4351338"/>
          </a:xfrm>
          <a:noFill/>
        </p:spPr>
        <p:txBody>
          <a:bodyPr/>
          <a:lstStyle/>
          <a:p>
            <a:r>
              <a:rPr lang="en-US" altLang="en-US" sz="2400" dirty="0">
                <a:solidFill>
                  <a:schemeClr val="tx1"/>
                </a:solidFill>
              </a:rPr>
              <a:t>Finally, the auditor shall verify plant procedures for:</a:t>
            </a:r>
            <a:endParaRPr lang="en-US" altLang="en-US" dirty="0"/>
          </a:p>
          <a:p>
            <a:pPr marL="342900" indent="-342900">
              <a:buFont typeface="Arial" panose="020B0604020202020204" pitchFamily="34" charset="0"/>
              <a:buChar char="•"/>
            </a:pPr>
            <a:r>
              <a:rPr lang="en-US" altLang="en-US" dirty="0"/>
              <a:t>Product marking</a:t>
            </a:r>
          </a:p>
          <a:p>
            <a:pPr marL="342900" indent="-342900">
              <a:buFont typeface="Arial" panose="020B0604020202020204" pitchFamily="34" charset="0"/>
              <a:buChar char="•"/>
            </a:pPr>
            <a:r>
              <a:rPr lang="en-US" altLang="en-US" dirty="0"/>
              <a:t>Handling and storage</a:t>
            </a:r>
          </a:p>
          <a:p>
            <a:pPr marL="342900" indent="-342900">
              <a:buFont typeface="Arial" panose="020B0604020202020204" pitchFamily="34" charset="0"/>
              <a:buChar char="•"/>
            </a:pPr>
            <a:r>
              <a:rPr lang="en-US" altLang="en-US" dirty="0"/>
              <a:t>Repairs</a:t>
            </a:r>
          </a:p>
          <a:p>
            <a:pPr marL="342900" indent="-342900">
              <a:buFont typeface="Arial" panose="020B0604020202020204" pitchFamily="34" charset="0"/>
              <a:buChar char="•"/>
            </a:pPr>
            <a:r>
              <a:rPr lang="en-US" altLang="en-US" dirty="0"/>
              <a:t>Segregating of reject pieces</a:t>
            </a:r>
          </a:p>
          <a:p>
            <a:pPr marL="342900" indent="-342900">
              <a:buFont typeface="Arial" panose="020B0604020202020204" pitchFamily="34" charset="0"/>
              <a:buChar char="•"/>
            </a:pPr>
            <a:r>
              <a:rPr lang="en-US" altLang="en-US" dirty="0"/>
              <a:t>Final inspection</a:t>
            </a:r>
          </a:p>
          <a:p>
            <a:pPr>
              <a:buFont typeface="Wingdings" pitchFamily="2" charset="2"/>
              <a:buNone/>
            </a:pPr>
            <a:endParaRPr lang="en-US" altLang="en-US" dirty="0"/>
          </a:p>
        </p:txBody>
      </p:sp>
    </p:spTree>
    <p:extLst>
      <p:ext uri="{BB962C8B-B14F-4D97-AF65-F5344CB8AC3E}">
        <p14:creationId xmlns:p14="http://schemas.microsoft.com/office/powerpoint/2010/main" val="2727832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1" name="Picture 3">
            <a:extLst>
              <a:ext uri="{FF2B5EF4-FFF2-40B4-BE49-F238E27FC236}">
                <a16:creationId xmlns:a16="http://schemas.microsoft.com/office/drawing/2014/main" id="{B088085D-7015-154A-AF50-F817A88C8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011" y="1259794"/>
            <a:ext cx="4679977" cy="5431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52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2">
            <a:extLst>
              <a:ext uri="{FF2B5EF4-FFF2-40B4-BE49-F238E27FC236}">
                <a16:creationId xmlns:a16="http://schemas.microsoft.com/office/drawing/2014/main" id="{3F21D616-87CB-AD42-8DE9-DA06F2B1A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429" y="1309187"/>
            <a:ext cx="4031142" cy="54132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01A6A4-28B9-F5D3-98E0-F304516225A9}"/>
              </a:ext>
            </a:extLst>
          </p:cNvPr>
          <p:cNvPicPr>
            <a:picLocks noChangeAspect="1"/>
          </p:cNvPicPr>
          <p:nvPr/>
        </p:nvPicPr>
        <p:blipFill>
          <a:blip r:embed="rId3"/>
          <a:stretch>
            <a:fillRect/>
          </a:stretch>
        </p:blipFill>
        <p:spPr>
          <a:xfrm>
            <a:off x="8808768" y="4146763"/>
            <a:ext cx="2834886" cy="2139881"/>
          </a:xfrm>
          <a:prstGeom prst="rect">
            <a:avLst/>
          </a:prstGeom>
        </p:spPr>
      </p:pic>
    </p:spTree>
    <p:extLst>
      <p:ext uri="{BB962C8B-B14F-4D97-AF65-F5344CB8AC3E}">
        <p14:creationId xmlns:p14="http://schemas.microsoft.com/office/powerpoint/2010/main" val="56038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FC8830A6-71C5-E741-AC75-48E1E8C196A8}"/>
              </a:ext>
            </a:extLst>
          </p:cNvPr>
          <p:cNvSpPr>
            <a:spLocks noGrp="1" noChangeArrowheads="1"/>
          </p:cNvSpPr>
          <p:nvPr>
            <p:ph type="title"/>
          </p:nvPr>
        </p:nvSpPr>
        <p:spPr>
          <a:xfrm>
            <a:off x="838202" y="1371600"/>
            <a:ext cx="10206519" cy="662781"/>
          </a:xfrm>
        </p:spPr>
        <p:txBody>
          <a:bodyPr/>
          <a:lstStyle/>
          <a:p>
            <a:r>
              <a:rPr lang="en-US" altLang="en-US" dirty="0"/>
              <a:t>ACPA QCast Certification</a:t>
            </a:r>
          </a:p>
        </p:txBody>
      </p:sp>
      <p:sp>
        <p:nvSpPr>
          <p:cNvPr id="147459" name="Rectangle 3">
            <a:extLst>
              <a:ext uri="{FF2B5EF4-FFF2-40B4-BE49-F238E27FC236}">
                <a16:creationId xmlns:a16="http://schemas.microsoft.com/office/drawing/2014/main" id="{9B1A7828-43EC-F240-A510-EC5F7F551B75}"/>
              </a:ext>
            </a:extLst>
          </p:cNvPr>
          <p:cNvSpPr>
            <a:spLocks noGrp="1" noChangeArrowheads="1"/>
          </p:cNvSpPr>
          <p:nvPr>
            <p:ph sz="half" idx="10"/>
          </p:nvPr>
        </p:nvSpPr>
        <p:spPr>
          <a:xfrm>
            <a:off x="838199" y="1828800"/>
            <a:ext cx="10515599" cy="4351338"/>
          </a:xfrm>
          <a:noFill/>
        </p:spPr>
        <p:txBody>
          <a:bodyPr/>
          <a:lstStyle/>
          <a:p>
            <a:pPr>
              <a:buFont typeface="Wingdings" pitchFamily="2" charset="2"/>
              <a:buNone/>
            </a:pPr>
            <a:r>
              <a:rPr lang="en-US" altLang="en-US" dirty="0"/>
              <a:t>1.  Break the Program down into smaller parts.</a:t>
            </a:r>
          </a:p>
          <a:p>
            <a:pPr>
              <a:buFont typeface="Wingdings" pitchFamily="2" charset="2"/>
              <a:buNone/>
            </a:pPr>
            <a:r>
              <a:rPr lang="en-US" altLang="en-US" dirty="0"/>
              <a:t>2.  Document well and keep well organized.</a:t>
            </a:r>
          </a:p>
          <a:p>
            <a:pPr>
              <a:buFont typeface="Wingdings" pitchFamily="2" charset="2"/>
              <a:buNone/>
            </a:pPr>
            <a:r>
              <a:rPr lang="en-US" altLang="en-US" dirty="0"/>
              <a:t>3.  Ask for help if you need it.</a:t>
            </a:r>
          </a:p>
          <a:p>
            <a:pPr>
              <a:buFont typeface="Wingdings" pitchFamily="2" charset="2"/>
              <a:buNone/>
            </a:pPr>
            <a:r>
              <a:rPr lang="en-US" altLang="en-US" dirty="0"/>
              <a:t>4.  Show the auditor what you know.</a:t>
            </a:r>
          </a:p>
        </p:txBody>
      </p:sp>
    </p:spTree>
    <p:extLst>
      <p:ext uri="{BB962C8B-B14F-4D97-AF65-F5344CB8AC3E}">
        <p14:creationId xmlns:p14="http://schemas.microsoft.com/office/powerpoint/2010/main" val="81476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PipeStack1">
            <a:extLst>
              <a:ext uri="{FF2B5EF4-FFF2-40B4-BE49-F238E27FC236}">
                <a16:creationId xmlns:a16="http://schemas.microsoft.com/office/drawing/2014/main" id="{F8D8C38C-3B6E-2446-A9E6-148CF8D28C1C}"/>
              </a:ext>
            </a:extLst>
          </p:cNvPr>
          <p:cNvPicPr>
            <a:picLocks noGrp="1" noChangeAspect="1" noChangeArrowheads="1"/>
          </p:cNvPicPr>
          <p:nvPr>
            <p:ph sz="half" idx="10"/>
          </p:nvPr>
        </p:nvPicPr>
        <p:blipFill>
          <a:blip r:embed="rId2">
            <a:extLst>
              <a:ext uri="{28A0092B-C50C-407E-A947-70E740481C1C}">
                <a14:useLocalDpi xmlns:a14="http://schemas.microsoft.com/office/drawing/2010/main" val="0"/>
              </a:ext>
            </a:extLst>
          </a:blip>
          <a:stretch>
            <a:fillRect/>
          </a:stretch>
        </p:blipFill>
        <p:spPr>
          <a:xfrm>
            <a:off x="0" y="0"/>
            <a:ext cx="12192000" cy="6858000"/>
          </a:xfrm>
          <a:noFill/>
        </p:spPr>
      </p:pic>
      <p:sp>
        <p:nvSpPr>
          <p:cNvPr id="151555" name="Rectangle 2">
            <a:extLst>
              <a:ext uri="{FF2B5EF4-FFF2-40B4-BE49-F238E27FC236}">
                <a16:creationId xmlns:a16="http://schemas.microsoft.com/office/drawing/2014/main" id="{AFB59D2D-24C6-794B-83C5-01BAF80A9C94}"/>
              </a:ext>
            </a:extLst>
          </p:cNvPr>
          <p:cNvSpPr>
            <a:spLocks noGrp="1" noChangeArrowheads="1"/>
          </p:cNvSpPr>
          <p:nvPr>
            <p:ph type="title"/>
          </p:nvPr>
        </p:nvSpPr>
        <p:spPr>
          <a:xfrm>
            <a:off x="4690696" y="3103684"/>
            <a:ext cx="2810605" cy="662781"/>
          </a:xfrm>
        </p:spPr>
        <p:txBody>
          <a:bodyPr/>
          <a:lstStyle/>
          <a:p>
            <a:pPr algn="ctr" eaLnBrk="1" hangingPunct="1"/>
            <a:r>
              <a:rPr lang="en-US" altLang="en-US" sz="3200" dirty="0"/>
              <a:t>QUESTIONS?</a:t>
            </a:r>
          </a:p>
        </p:txBody>
      </p:sp>
    </p:spTree>
    <p:extLst>
      <p:ext uri="{BB962C8B-B14F-4D97-AF65-F5344CB8AC3E}">
        <p14:creationId xmlns:p14="http://schemas.microsoft.com/office/powerpoint/2010/main" val="1033875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A967271-A1CB-2C4B-B00B-F9C4C11A91D5}"/>
              </a:ext>
            </a:extLst>
          </p:cNvPr>
          <p:cNvSpPr>
            <a:spLocks noGrp="1" noChangeArrowheads="1"/>
          </p:cNvSpPr>
          <p:nvPr>
            <p:ph type="title"/>
          </p:nvPr>
        </p:nvSpPr>
        <p:spPr>
          <a:xfrm>
            <a:off x="2176097" y="2557246"/>
            <a:ext cx="7839806" cy="662781"/>
          </a:xfrm>
        </p:spPr>
        <p:txBody>
          <a:bodyPr>
            <a:normAutofit fontScale="90000"/>
          </a:bodyPr>
          <a:lstStyle/>
          <a:p>
            <a:pPr algn="ctr"/>
            <a:r>
              <a:rPr lang="en-US" altLang="en-US" dirty="0">
                <a:solidFill>
                  <a:schemeClr val="tx1"/>
                </a:solidFill>
              </a:rPr>
              <a:t>Certification process can seem overwhelming.</a:t>
            </a:r>
            <a:br>
              <a:rPr lang="en-US" altLang="en-US" dirty="0">
                <a:solidFill>
                  <a:schemeClr val="tx1"/>
                </a:solidFill>
              </a:rPr>
            </a:br>
            <a:br>
              <a:rPr lang="en-US" altLang="en-US" dirty="0">
                <a:solidFill>
                  <a:schemeClr val="tx1"/>
                </a:solidFill>
              </a:rPr>
            </a:br>
            <a:r>
              <a:rPr lang="en-US" altLang="en-US" dirty="0">
                <a:solidFill>
                  <a:schemeClr val="tx1"/>
                </a:solidFill>
              </a:rPr>
              <a:t>Understand the QCast Manual Requirements.</a:t>
            </a:r>
            <a:br>
              <a:rPr lang="en-US" altLang="en-US" dirty="0">
                <a:solidFill>
                  <a:schemeClr val="tx1"/>
                </a:solidFill>
              </a:rPr>
            </a:br>
            <a:br>
              <a:rPr lang="en-US" altLang="en-US" dirty="0">
                <a:solidFill>
                  <a:schemeClr val="tx1"/>
                </a:solidFill>
              </a:rPr>
            </a:br>
            <a:br>
              <a:rPr lang="en-US" altLang="en-US" dirty="0">
                <a:solidFill>
                  <a:schemeClr val="tx1"/>
                </a:solidFill>
              </a:rPr>
            </a:br>
            <a:r>
              <a:rPr lang="en-US" altLang="en-US" dirty="0">
                <a:solidFill>
                  <a:schemeClr val="tx1"/>
                </a:solidFill>
              </a:rPr>
              <a:t>Break the program down into many smaller parts.</a:t>
            </a:r>
          </a:p>
        </p:txBody>
      </p:sp>
    </p:spTree>
    <p:extLst>
      <p:ext uri="{BB962C8B-B14F-4D97-AF65-F5344CB8AC3E}">
        <p14:creationId xmlns:p14="http://schemas.microsoft.com/office/powerpoint/2010/main" val="4228129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13">
            <a:extLst>
              <a:ext uri="{FF2B5EF4-FFF2-40B4-BE49-F238E27FC236}">
                <a16:creationId xmlns:a16="http://schemas.microsoft.com/office/drawing/2014/main" id="{FE4439AE-A6A2-924F-BCA0-5821DBAEF191}"/>
              </a:ext>
            </a:extLst>
          </p:cNvPr>
          <p:cNvGrpSpPr>
            <a:grpSpLocks/>
          </p:cNvGrpSpPr>
          <p:nvPr/>
        </p:nvGrpSpPr>
        <p:grpSpPr bwMode="auto">
          <a:xfrm>
            <a:off x="4344528" y="1300506"/>
            <a:ext cx="5096658" cy="3571875"/>
            <a:chOff x="1536" y="144"/>
            <a:chExt cx="3570" cy="2970"/>
          </a:xfrm>
        </p:grpSpPr>
        <p:pic>
          <p:nvPicPr>
            <p:cNvPr id="21520" name="Picture 2" descr="folder2">
              <a:extLst>
                <a:ext uri="{FF2B5EF4-FFF2-40B4-BE49-F238E27FC236}">
                  <a16:creationId xmlns:a16="http://schemas.microsoft.com/office/drawing/2014/main" id="{FCEEDB22-0A44-8640-BD2C-21885D4E5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144"/>
              <a:ext cx="3570"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Rectangle 11">
              <a:extLst>
                <a:ext uri="{FF2B5EF4-FFF2-40B4-BE49-F238E27FC236}">
                  <a16:creationId xmlns:a16="http://schemas.microsoft.com/office/drawing/2014/main" id="{F00D77E0-F3D6-2647-A9F8-1017B41ED923}"/>
                </a:ext>
              </a:extLst>
            </p:cNvPr>
            <p:cNvSpPr>
              <a:spLocks noChangeArrowheads="1"/>
            </p:cNvSpPr>
            <p:nvPr/>
          </p:nvSpPr>
          <p:spPr bwMode="auto">
            <a:xfrm>
              <a:off x="1670" y="192"/>
              <a:ext cx="14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100" b="1" dirty="0">
                  <a:solidFill>
                    <a:srgbClr val="000000"/>
                  </a:solidFill>
                </a:rPr>
                <a:t>1.5 Q.C. Organizational Chart</a:t>
              </a:r>
            </a:p>
          </p:txBody>
        </p:sp>
      </p:grpSp>
      <p:grpSp>
        <p:nvGrpSpPr>
          <p:cNvPr id="21507" name="Group 12">
            <a:extLst>
              <a:ext uri="{FF2B5EF4-FFF2-40B4-BE49-F238E27FC236}">
                <a16:creationId xmlns:a16="http://schemas.microsoft.com/office/drawing/2014/main" id="{00C1EAD9-1F03-A340-B9E1-747A87F6714D}"/>
              </a:ext>
            </a:extLst>
          </p:cNvPr>
          <p:cNvGrpSpPr>
            <a:grpSpLocks/>
          </p:cNvGrpSpPr>
          <p:nvPr/>
        </p:nvGrpSpPr>
        <p:grpSpPr bwMode="auto">
          <a:xfrm>
            <a:off x="3963528" y="1681506"/>
            <a:ext cx="5096658" cy="3571875"/>
            <a:chOff x="1296" y="384"/>
            <a:chExt cx="3570" cy="2970"/>
          </a:xfrm>
        </p:grpSpPr>
        <p:pic>
          <p:nvPicPr>
            <p:cNvPr id="21518" name="Picture 4" descr="folder2">
              <a:extLst>
                <a:ext uri="{FF2B5EF4-FFF2-40B4-BE49-F238E27FC236}">
                  <a16:creationId xmlns:a16="http://schemas.microsoft.com/office/drawing/2014/main" id="{630C0DB5-BADF-1D4D-BBEE-CD9B795B7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384"/>
              <a:ext cx="3570"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10">
              <a:extLst>
                <a:ext uri="{FF2B5EF4-FFF2-40B4-BE49-F238E27FC236}">
                  <a16:creationId xmlns:a16="http://schemas.microsoft.com/office/drawing/2014/main" id="{E6DD10F8-DF55-C04E-A7AB-8F6866AFF268}"/>
                </a:ext>
              </a:extLst>
            </p:cNvPr>
            <p:cNvSpPr>
              <a:spLocks noChangeArrowheads="1"/>
            </p:cNvSpPr>
            <p:nvPr/>
          </p:nvSpPr>
          <p:spPr bwMode="auto">
            <a:xfrm>
              <a:off x="1430" y="432"/>
              <a:ext cx="12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100" b="1" dirty="0">
                  <a:solidFill>
                    <a:srgbClr val="000000"/>
                  </a:solidFill>
                </a:rPr>
                <a:t>1.4 Documentation of Special Projects</a:t>
              </a:r>
            </a:p>
          </p:txBody>
        </p:sp>
      </p:grpSp>
      <p:grpSp>
        <p:nvGrpSpPr>
          <p:cNvPr id="21508" name="Group 14">
            <a:extLst>
              <a:ext uri="{FF2B5EF4-FFF2-40B4-BE49-F238E27FC236}">
                <a16:creationId xmlns:a16="http://schemas.microsoft.com/office/drawing/2014/main" id="{65C649E7-C48C-8B46-A587-831AD99A0808}"/>
              </a:ext>
            </a:extLst>
          </p:cNvPr>
          <p:cNvGrpSpPr>
            <a:grpSpLocks/>
          </p:cNvGrpSpPr>
          <p:nvPr/>
        </p:nvGrpSpPr>
        <p:grpSpPr bwMode="auto">
          <a:xfrm>
            <a:off x="3582528" y="2062506"/>
            <a:ext cx="5096658" cy="3571875"/>
            <a:chOff x="1056" y="624"/>
            <a:chExt cx="3570" cy="2970"/>
          </a:xfrm>
        </p:grpSpPr>
        <p:pic>
          <p:nvPicPr>
            <p:cNvPr id="21516" name="Picture 5" descr="folder2">
              <a:extLst>
                <a:ext uri="{FF2B5EF4-FFF2-40B4-BE49-F238E27FC236}">
                  <a16:creationId xmlns:a16="http://schemas.microsoft.com/office/drawing/2014/main" id="{0906FBF3-3A09-9747-98FA-06152BBDC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624"/>
              <a:ext cx="3570"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7" name="Rectangle 9">
              <a:extLst>
                <a:ext uri="{FF2B5EF4-FFF2-40B4-BE49-F238E27FC236}">
                  <a16:creationId xmlns:a16="http://schemas.microsoft.com/office/drawing/2014/main" id="{41FA4E8E-391C-B541-83ED-CD37226C32D6}"/>
                </a:ext>
              </a:extLst>
            </p:cNvPr>
            <p:cNvSpPr>
              <a:spLocks noChangeArrowheads="1"/>
            </p:cNvSpPr>
            <p:nvPr/>
          </p:nvSpPr>
          <p:spPr bwMode="auto">
            <a:xfrm>
              <a:off x="1190" y="672"/>
              <a:ext cx="12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100" b="1" dirty="0">
                  <a:solidFill>
                    <a:srgbClr val="000000"/>
                  </a:solidFill>
                </a:rPr>
                <a:t>1.3 ASTM Standards</a:t>
              </a:r>
            </a:p>
          </p:txBody>
        </p:sp>
      </p:grpSp>
      <p:grpSp>
        <p:nvGrpSpPr>
          <p:cNvPr id="21509" name="Group 15">
            <a:extLst>
              <a:ext uri="{FF2B5EF4-FFF2-40B4-BE49-F238E27FC236}">
                <a16:creationId xmlns:a16="http://schemas.microsoft.com/office/drawing/2014/main" id="{9543EA5B-240A-2146-8DD8-49AF2D49CFE3}"/>
              </a:ext>
            </a:extLst>
          </p:cNvPr>
          <p:cNvGrpSpPr>
            <a:grpSpLocks/>
          </p:cNvGrpSpPr>
          <p:nvPr/>
        </p:nvGrpSpPr>
        <p:grpSpPr bwMode="auto">
          <a:xfrm>
            <a:off x="3201528" y="2443506"/>
            <a:ext cx="5096658" cy="3571875"/>
            <a:chOff x="816" y="864"/>
            <a:chExt cx="3570" cy="2970"/>
          </a:xfrm>
        </p:grpSpPr>
        <p:pic>
          <p:nvPicPr>
            <p:cNvPr id="21514" name="Picture 6" descr="folder2">
              <a:extLst>
                <a:ext uri="{FF2B5EF4-FFF2-40B4-BE49-F238E27FC236}">
                  <a16:creationId xmlns:a16="http://schemas.microsoft.com/office/drawing/2014/main" id="{C62F7A00-96B3-CF44-8303-6A343AEFE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864"/>
              <a:ext cx="3570"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8">
              <a:extLst>
                <a:ext uri="{FF2B5EF4-FFF2-40B4-BE49-F238E27FC236}">
                  <a16:creationId xmlns:a16="http://schemas.microsoft.com/office/drawing/2014/main" id="{58BCBAB1-A0FF-0346-AF8C-B31657E1006E}"/>
                </a:ext>
              </a:extLst>
            </p:cNvPr>
            <p:cNvSpPr>
              <a:spLocks noChangeArrowheads="1"/>
            </p:cNvSpPr>
            <p:nvPr/>
          </p:nvSpPr>
          <p:spPr bwMode="auto">
            <a:xfrm>
              <a:off x="950" y="912"/>
              <a:ext cx="174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100" b="1" dirty="0">
                  <a:solidFill>
                    <a:srgbClr val="000000"/>
                  </a:solidFill>
                </a:rPr>
                <a:t>1.2 ACPA Concrete  Pipe, </a:t>
              </a:r>
            </a:p>
            <a:p>
              <a:pPr>
                <a:lnSpc>
                  <a:spcPct val="100000"/>
                </a:lnSpc>
                <a:spcAft>
                  <a:spcPct val="0"/>
                </a:spcAft>
                <a:buFontTx/>
                <a:buNone/>
              </a:pPr>
              <a:r>
                <a:rPr lang="en-US" altLang="en-US" sz="1100" b="1" dirty="0">
                  <a:solidFill>
                    <a:srgbClr val="000000"/>
                  </a:solidFill>
                </a:rPr>
                <a:t>Manhole and Precast Product</a:t>
              </a:r>
            </a:p>
          </p:txBody>
        </p:sp>
      </p:grpSp>
      <p:grpSp>
        <p:nvGrpSpPr>
          <p:cNvPr id="21510" name="Group 17">
            <a:extLst>
              <a:ext uri="{FF2B5EF4-FFF2-40B4-BE49-F238E27FC236}">
                <a16:creationId xmlns:a16="http://schemas.microsoft.com/office/drawing/2014/main" id="{72CAB8E3-B4F5-AD43-8BAC-339D8EA1B876}"/>
              </a:ext>
            </a:extLst>
          </p:cNvPr>
          <p:cNvGrpSpPr>
            <a:grpSpLocks/>
          </p:cNvGrpSpPr>
          <p:nvPr/>
        </p:nvGrpSpPr>
        <p:grpSpPr bwMode="auto">
          <a:xfrm>
            <a:off x="2820528" y="2824506"/>
            <a:ext cx="5096658" cy="3571875"/>
            <a:chOff x="816" y="864"/>
            <a:chExt cx="3570" cy="2970"/>
          </a:xfrm>
        </p:grpSpPr>
        <p:pic>
          <p:nvPicPr>
            <p:cNvPr id="21512" name="Picture 18" descr="folder2">
              <a:extLst>
                <a:ext uri="{FF2B5EF4-FFF2-40B4-BE49-F238E27FC236}">
                  <a16:creationId xmlns:a16="http://schemas.microsoft.com/office/drawing/2014/main" id="{AF98D5C1-A137-CF4B-93B4-162BBDD7A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864"/>
              <a:ext cx="3570" cy="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Rectangle 19">
              <a:extLst>
                <a:ext uri="{FF2B5EF4-FFF2-40B4-BE49-F238E27FC236}">
                  <a16:creationId xmlns:a16="http://schemas.microsoft.com/office/drawing/2014/main" id="{1F1908CB-7D9D-D94F-9AFB-3C2B7588B2AF}"/>
                </a:ext>
              </a:extLst>
            </p:cNvPr>
            <p:cNvSpPr>
              <a:spLocks noChangeArrowheads="1"/>
            </p:cNvSpPr>
            <p:nvPr/>
          </p:nvSpPr>
          <p:spPr bwMode="auto">
            <a:xfrm>
              <a:off x="937" y="912"/>
              <a:ext cx="1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Aft>
                  <a:spcPct val="25000"/>
                </a:spcAft>
                <a:buChar char="•"/>
                <a:defRPr sz="3200">
                  <a:solidFill>
                    <a:schemeClr val="tx1"/>
                  </a:solidFill>
                  <a:latin typeface="Arial" panose="020B0604020202020204" pitchFamily="34" charset="0"/>
                </a:defRPr>
              </a:lvl1pPr>
              <a:lvl2pPr marL="742950" indent="-285750">
                <a:lnSpc>
                  <a:spcPct val="90000"/>
                </a:lnSpc>
                <a:spcAft>
                  <a:spcPct val="25000"/>
                </a:spcAft>
                <a:buFont typeface="Wingdings" pitchFamily="2" charset="2"/>
                <a:buChar char="§"/>
                <a:defRPr sz="2800">
                  <a:solidFill>
                    <a:schemeClr val="tx1"/>
                  </a:solidFill>
                  <a:latin typeface="Arial" panose="020B0604020202020204" pitchFamily="34" charset="0"/>
                </a:defRPr>
              </a:lvl2pPr>
              <a:lvl3pPr marL="1143000" indent="-228600">
                <a:lnSpc>
                  <a:spcPct val="90000"/>
                </a:lnSpc>
                <a:spcAft>
                  <a:spcPct val="25000"/>
                </a:spcAft>
                <a:buChar char="•"/>
                <a:defRPr sz="2400">
                  <a:solidFill>
                    <a:schemeClr val="tx1"/>
                  </a:solidFill>
                  <a:latin typeface="Arial" panose="020B0604020202020204" pitchFamily="34" charset="0"/>
                </a:defRPr>
              </a:lvl3pPr>
              <a:lvl4pPr marL="1600200" indent="-228600">
                <a:lnSpc>
                  <a:spcPct val="90000"/>
                </a:lnSpc>
                <a:spcAft>
                  <a:spcPct val="25000"/>
                </a:spcAft>
                <a:buFont typeface="Wingdings" pitchFamily="2" charset="2"/>
                <a:buChar char="§"/>
                <a:defRPr sz="2000">
                  <a:solidFill>
                    <a:schemeClr val="tx1"/>
                  </a:solidFill>
                  <a:latin typeface="Arial" panose="020B0604020202020204" pitchFamily="34" charset="0"/>
                </a:defRPr>
              </a:lvl4pPr>
              <a:lvl5pPr marL="2057400" indent="-228600">
                <a:lnSpc>
                  <a:spcPct val="90000"/>
                </a:lnSpc>
                <a:spcAft>
                  <a:spcPct val="25000"/>
                </a:spcAft>
                <a:buChar char="•"/>
                <a:defRPr sz="2000">
                  <a:solidFill>
                    <a:schemeClr val="tx1"/>
                  </a:solidFill>
                  <a:latin typeface="Arial" panose="020B0604020202020204" pitchFamily="34" charset="0"/>
                </a:defRPr>
              </a:lvl5pPr>
              <a:lvl6pPr marL="25146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6pPr>
              <a:lvl7pPr marL="29718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7pPr>
              <a:lvl8pPr marL="34290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8pPr>
              <a:lvl9pPr marL="3886200" indent="-228600" eaLnBrk="0" fontAlgn="base" hangingPunct="0">
                <a:lnSpc>
                  <a:spcPct val="90000"/>
                </a:lnSpc>
                <a:spcBef>
                  <a:spcPct val="0"/>
                </a:spcBef>
                <a:spcAft>
                  <a:spcPct val="25000"/>
                </a:spcAft>
                <a:buChar char="•"/>
                <a:defRPr sz="2000">
                  <a:solidFill>
                    <a:schemeClr val="tx1"/>
                  </a:solidFill>
                  <a:latin typeface="Arial" panose="020B0604020202020204" pitchFamily="34" charset="0"/>
                </a:defRPr>
              </a:lvl9pPr>
            </a:lstStyle>
            <a:p>
              <a:pPr>
                <a:lnSpc>
                  <a:spcPct val="100000"/>
                </a:lnSpc>
                <a:spcAft>
                  <a:spcPct val="0"/>
                </a:spcAft>
                <a:buFontTx/>
                <a:buNone/>
              </a:pPr>
              <a:r>
                <a:rPr lang="en-US" altLang="en-US" sz="1100" b="1" dirty="0">
                  <a:solidFill>
                    <a:srgbClr val="000000"/>
                  </a:solidFill>
                </a:rPr>
                <a:t>1.1 Plant Quality Control Manual</a:t>
              </a:r>
            </a:p>
          </p:txBody>
        </p:sp>
      </p:grpSp>
      <p:sp>
        <p:nvSpPr>
          <p:cNvPr id="17424" name="Rectangle 16">
            <a:extLst>
              <a:ext uri="{FF2B5EF4-FFF2-40B4-BE49-F238E27FC236}">
                <a16:creationId xmlns:a16="http://schemas.microsoft.com/office/drawing/2014/main" id="{8B69E407-6371-6644-9F47-5C4C426F32BE}"/>
              </a:ext>
            </a:extLst>
          </p:cNvPr>
          <p:cNvSpPr>
            <a:spLocks noGrp="1" noChangeArrowheads="1"/>
          </p:cNvSpPr>
          <p:nvPr>
            <p:ph type="title"/>
          </p:nvPr>
        </p:nvSpPr>
        <p:spPr>
          <a:xfrm>
            <a:off x="4146623" y="3832126"/>
            <a:ext cx="10206519" cy="662781"/>
          </a:xfrm>
        </p:spPr>
        <p:txBody>
          <a:bodyPr>
            <a:normAutofit fontScale="90000"/>
          </a:bodyPr>
          <a:lstStyle/>
          <a:p>
            <a:pPr>
              <a:defRPr/>
            </a:pPr>
            <a:r>
              <a:rPr lang="en-US" i="1" dirty="0">
                <a:solidFill>
                  <a:srgbClr val="000000"/>
                </a:solidFill>
                <a:effectLst>
                  <a:outerShdw blurRad="38100" dist="38100" dir="2700000" algn="tl">
                    <a:srgbClr val="FFFFFF"/>
                  </a:outerShdw>
                </a:effectLst>
              </a:rPr>
              <a:t>Documentation</a:t>
            </a:r>
            <a:br>
              <a:rPr lang="en-US" i="1" dirty="0">
                <a:solidFill>
                  <a:srgbClr val="000000"/>
                </a:solidFill>
                <a:effectLst>
                  <a:outerShdw blurRad="38100" dist="38100" dir="2700000" algn="tl">
                    <a:srgbClr val="FFFFFF"/>
                  </a:outerShdw>
                </a:effectLst>
              </a:rPr>
            </a:br>
            <a:r>
              <a:rPr lang="en-US" i="1" dirty="0">
                <a:solidFill>
                  <a:srgbClr val="000000"/>
                </a:solidFill>
                <a:effectLst>
                  <a:outerShdw blurRad="38100" dist="38100" dir="2700000" algn="tl">
                    <a:srgbClr val="FFFFFF"/>
                  </a:outerShdw>
                </a:effectLst>
              </a:rPr>
              <a:t>- Why?</a:t>
            </a:r>
            <a:br>
              <a:rPr lang="en-US" i="1" dirty="0">
                <a:solidFill>
                  <a:srgbClr val="000000"/>
                </a:solidFill>
                <a:effectLst>
                  <a:outerShdw blurRad="38100" dist="38100" dir="2700000" algn="tl">
                    <a:srgbClr val="FFFFFF"/>
                  </a:outerShdw>
                </a:effectLst>
              </a:rPr>
            </a:br>
            <a:r>
              <a:rPr lang="en-US" i="1" dirty="0">
                <a:solidFill>
                  <a:srgbClr val="000000"/>
                </a:solidFill>
                <a:effectLst>
                  <a:outerShdw blurRad="38100" dist="38100" dir="2700000" algn="tl">
                    <a:srgbClr val="FFFFFF"/>
                  </a:outerShdw>
                </a:effectLst>
              </a:rPr>
              <a:t>- What.</a:t>
            </a:r>
            <a:br>
              <a:rPr lang="en-US" i="1" dirty="0">
                <a:solidFill>
                  <a:srgbClr val="000000"/>
                </a:solidFill>
                <a:effectLst>
                  <a:outerShdw blurRad="38100" dist="38100" dir="2700000" algn="tl">
                    <a:srgbClr val="FFFFFF"/>
                  </a:outerShdw>
                </a:effectLst>
              </a:rPr>
            </a:br>
            <a:r>
              <a:rPr lang="en-US" i="1" dirty="0">
                <a:solidFill>
                  <a:srgbClr val="000000"/>
                </a:solidFill>
                <a:effectLst>
                  <a:outerShdw blurRad="38100" dist="38100" dir="2700000" algn="tl">
                    <a:srgbClr val="FFFFFF"/>
                  </a:outerShdw>
                </a:effectLst>
              </a:rPr>
              <a:t>- How.</a:t>
            </a:r>
            <a:br>
              <a:rPr lang="en-US" i="1" dirty="0">
                <a:solidFill>
                  <a:srgbClr val="000000"/>
                </a:solidFill>
                <a:effectLst>
                  <a:outerShdw blurRad="38100" dist="38100" dir="2700000" algn="tl">
                    <a:srgbClr val="FFFFFF"/>
                  </a:outerShdw>
                </a:effectLst>
              </a:rPr>
            </a:br>
            <a:r>
              <a:rPr lang="en-US" i="1" dirty="0">
                <a:solidFill>
                  <a:srgbClr val="000000"/>
                </a:solidFill>
                <a:effectLst>
                  <a:outerShdw blurRad="38100" dist="38100" dir="2700000" algn="tl">
                    <a:srgbClr val="FFFFFF"/>
                  </a:outerShdw>
                </a:effectLst>
              </a:rPr>
              <a:t>- How Long?</a:t>
            </a:r>
            <a:endParaRPr lang="en-US" sz="5400" i="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42099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PA2016" id="{9D3BE5B8-7371-0040-8422-0CDFDDC390CC}" vid="{9EB299F4-49A4-EE4F-8535-93C8CA0E2F4D}"/>
    </a:ext>
  </a:extLst>
</a:theme>
</file>

<file path=ppt/theme/theme2.xml><?xml version="1.0" encoding="utf-8"?>
<a:theme xmlns:a="http://schemas.openxmlformats.org/drawingml/2006/main" name="1_Office Theme">
  <a:themeElements>
    <a:clrScheme name="ACPA">
      <a:dk1>
        <a:srgbClr val="0C0C0C"/>
      </a:dk1>
      <a:lt1>
        <a:sysClr val="window" lastClr="FFFFFF"/>
      </a:lt1>
      <a:dk2>
        <a:srgbClr val="142B4F"/>
      </a:dk2>
      <a:lt2>
        <a:srgbClr val="E7E6E6"/>
      </a:lt2>
      <a:accent1>
        <a:srgbClr val="CF7046"/>
      </a:accent1>
      <a:accent2>
        <a:srgbClr val="857667"/>
      </a:accent2>
      <a:accent3>
        <a:srgbClr val="676767"/>
      </a:accent3>
      <a:accent4>
        <a:srgbClr val="142B4F"/>
      </a:accent4>
      <a:accent5>
        <a:srgbClr val="CDE6F5"/>
      </a:accent5>
      <a:accent6>
        <a:srgbClr val="F7F3E3"/>
      </a:accent6>
      <a:hlink>
        <a:srgbClr val="CF7046"/>
      </a:hlink>
      <a:folHlink>
        <a:srgbClr val="857667"/>
      </a:folHlink>
    </a:clrScheme>
    <a:fontScheme name="ACPipe">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ACPA2016</Template>
  <TotalTime>10519</TotalTime>
  <Words>5359</Words>
  <Application>Microsoft Office PowerPoint</Application>
  <PresentationFormat>Widescreen</PresentationFormat>
  <Paragraphs>643</Paragraphs>
  <Slides>76</Slides>
  <Notes>69</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89" baseType="lpstr">
      <vt:lpstr>Arial</vt:lpstr>
      <vt:lpstr>Calibri</vt:lpstr>
      <vt:lpstr>Calibri Light</vt:lpstr>
      <vt:lpstr>Futura Condensed Medium</vt:lpstr>
      <vt:lpstr>Helvetica</vt:lpstr>
      <vt:lpstr>Montserrat</vt:lpstr>
      <vt:lpstr>Montserrat SemiBold</vt:lpstr>
      <vt:lpstr>Stencil</vt:lpstr>
      <vt:lpstr>Tahoma</vt:lpstr>
      <vt:lpstr>Wingdings</vt:lpstr>
      <vt:lpstr>Custom Design</vt:lpstr>
      <vt:lpstr>1_Office Theme</vt:lpstr>
      <vt:lpstr>Acrobat Document</vt:lpstr>
      <vt:lpstr>ACPA QCAST PLANT CERTIFICATION  MADE EASY</vt:lpstr>
      <vt:lpstr>Learning Objectives</vt:lpstr>
      <vt:lpstr>Outline</vt:lpstr>
      <vt:lpstr>PowerPoint Presentation</vt:lpstr>
      <vt:lpstr>Product Certification Options</vt:lpstr>
      <vt:lpstr>QCast Plant Certification Process</vt:lpstr>
      <vt:lpstr>Scoring Requirements </vt:lpstr>
      <vt:lpstr>Certification process can seem overwhelming.  Understand the QCast Manual Requirements.   Break the program down into many smaller parts.</vt:lpstr>
      <vt:lpstr>Documentation - Why? - What. - How. - How Long?</vt:lpstr>
      <vt:lpstr>ACPA QCAST MANUAL</vt:lpstr>
      <vt:lpstr>ACPA QCast Manual Technical Subsections</vt:lpstr>
      <vt:lpstr>PowerPoint Presentation</vt:lpstr>
      <vt:lpstr>ACPA QCAST MANUAL</vt:lpstr>
      <vt:lpstr>1.0 Quality Control Documentation, Specifications, and       Information</vt:lpstr>
      <vt:lpstr>1.1 PLANT QUALITY MANUAL</vt:lpstr>
      <vt:lpstr>1.2  ACPA QCAST CERTIFICATION MANUAL</vt:lpstr>
      <vt:lpstr>1.3  CURRENT APPLICABLE ASTM STANDARDS</vt:lpstr>
      <vt:lpstr>1.4 DOCUMENTATION OF SPECIAL PROJECTS</vt:lpstr>
      <vt:lpstr>1.5 MANAGEMENT STRUCTURE AND QUALITY CONTROL COORDINATOR</vt:lpstr>
      <vt:lpstr>1.6  QUALITY AUTHORITY/HOLD PRODUCTION POLICY</vt:lpstr>
      <vt:lpstr>1.7  Q.C. MEETINGS</vt:lpstr>
      <vt:lpstr>1.8  Q.C. PERSONNEL TRAINING RECORDS</vt:lpstr>
      <vt:lpstr>1.9 QUALITY AUDITS</vt:lpstr>
      <vt:lpstr>2.0  MATERIALS</vt:lpstr>
      <vt:lpstr>2.0  MATERIALS (Cont)</vt:lpstr>
      <vt:lpstr>2.1 In-Plant Drawn Wire</vt:lpstr>
      <vt:lpstr>3.0  CALIBRATIONS</vt:lpstr>
      <vt:lpstr>3.0  CALIBRATIONS - CONT.</vt:lpstr>
      <vt:lpstr>3.0 CALIBRATIONS - CONT.</vt:lpstr>
      <vt:lpstr>4.0  CONCRETE MIX DESIGNS</vt:lpstr>
      <vt:lpstr>4.2  WATER/CEMENTIOUS MATERIAL CONFIRMATION</vt:lpstr>
      <vt:lpstr>5.4 GASKET QUALITY </vt:lpstr>
      <vt:lpstr>5.4 GASKET QUALITY </vt:lpstr>
      <vt:lpstr>PowerPoint Presentation</vt:lpstr>
      <vt:lpstr>PowerPoint Presentation</vt:lpstr>
      <vt:lpstr>PowerPoint Presentation</vt:lpstr>
      <vt:lpstr>9.0  CONCRETE TESTING</vt:lpstr>
      <vt:lpstr>9.0  CONCRETE TESTING (cont.)</vt:lpstr>
      <vt:lpstr>9.9  COMPRESSIVE STRENGTH TESTING</vt:lpstr>
      <vt:lpstr>10.0  CURING RECORDS</vt:lpstr>
      <vt:lpstr>12.0  PRODUCT MARKING</vt:lpstr>
      <vt:lpstr>14.1 HANDLING AND STORAGE</vt:lpstr>
      <vt:lpstr>14.2  SHIPPING POLICY</vt:lpstr>
      <vt:lpstr>14.3  FINAL INSPECTION </vt:lpstr>
      <vt:lpstr>ACPA QCAST PRODUCT REQUIREMENTS</vt:lpstr>
      <vt:lpstr>5.1, 5.2, 5.3  JOINT DESIGN DRAWINGS </vt:lpstr>
      <vt:lpstr>PowerPoint Presentation</vt:lpstr>
      <vt:lpstr>6.0 EQUIPMENT &amp;  FORMS</vt:lpstr>
      <vt:lpstr>6.2  PIPE/MANHOLE HEADER/PALLET/RING INSPECTION</vt:lpstr>
      <vt:lpstr>PowerPoint Presentation</vt:lpstr>
      <vt:lpstr>PowerPoint Presentation</vt:lpstr>
      <vt:lpstr>7.0  REINFORCING (critical)</vt:lpstr>
      <vt:lpstr>8.0  PRE-POUR INSPECTIONS</vt:lpstr>
      <vt:lpstr>8.0  PRE-POUR INSPECTIONS (cont.)</vt:lpstr>
      <vt:lpstr>11.0  POST-POUR INSPECTION</vt:lpstr>
      <vt:lpstr>11.0  POST-POUR INSPECTION (cont.)</vt:lpstr>
      <vt:lpstr>13.0  PRODUCT TESTING  </vt:lpstr>
      <vt:lpstr>13.2  3-EDGE  BEARING TEST</vt:lpstr>
      <vt:lpstr>T.E.B. TEST FREQUENCIES (Min.)</vt:lpstr>
      <vt:lpstr>13.1, 13.3, 13.4  WATER TIGHTNESS and JOINT TESTS: PIPE and MANHOLES</vt:lpstr>
      <vt:lpstr>13.0  PROOF-OF-DESIGN TESTING OF GASKETED BOX CULVERTS </vt:lpstr>
      <vt:lpstr>ACPA QCAST MANUAL</vt:lpstr>
      <vt:lpstr> What happens  on Audit Day?  “A periodic onsite-verification by a certification authority to ascertain whether or not a documented quality system is being effectively implemented.”   </vt:lpstr>
      <vt:lpstr>Audit Day:</vt:lpstr>
      <vt:lpstr>PowerPoint Presentation</vt:lpstr>
      <vt:lpstr>Audit Day: Production Verification and Testing (Highlights)</vt:lpstr>
      <vt:lpstr>Production Verification and Testing (Highlights)</vt:lpstr>
      <vt:lpstr>Production Verification and Testing (Highlights)</vt:lpstr>
      <vt:lpstr>Production Verification and Testing (Highlights)</vt:lpstr>
      <vt:lpstr>Finished Product Inspection Testing (Highlights)</vt:lpstr>
      <vt:lpstr>Finished Product Inspection &amp; Testing (Highlights)  </vt:lpstr>
      <vt:lpstr>Audit Day</vt:lpstr>
      <vt:lpstr>PowerPoint Presentation</vt:lpstr>
      <vt:lpstr>PowerPoint Presentation</vt:lpstr>
      <vt:lpstr>ACPA QCast Certification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Clevenger</dc:creator>
  <cp:lastModifiedBy>Krauss, Paul</cp:lastModifiedBy>
  <cp:revision>74</cp:revision>
  <dcterms:created xsi:type="dcterms:W3CDTF">2017-11-01T14:12:32Z</dcterms:created>
  <dcterms:modified xsi:type="dcterms:W3CDTF">2024-01-12T20:24:40Z</dcterms:modified>
</cp:coreProperties>
</file>