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75" r:id="rId1"/>
    <p:sldMasterId id="2147484054" r:id="rId2"/>
  </p:sldMasterIdLst>
  <p:notesMasterIdLst>
    <p:notesMasterId r:id="rId64"/>
  </p:notesMasterIdLst>
  <p:handoutMasterIdLst>
    <p:handoutMasterId r:id="rId65"/>
  </p:handoutMasterIdLst>
  <p:sldIdLst>
    <p:sldId id="270" r:id="rId3"/>
    <p:sldId id="271" r:id="rId4"/>
    <p:sldId id="274" r:id="rId5"/>
    <p:sldId id="275" r:id="rId6"/>
    <p:sldId id="277" r:id="rId7"/>
    <p:sldId id="278" r:id="rId8"/>
    <p:sldId id="279" r:id="rId9"/>
    <p:sldId id="344" r:id="rId10"/>
    <p:sldId id="280" r:id="rId11"/>
    <p:sldId id="281" r:id="rId12"/>
    <p:sldId id="282" r:id="rId13"/>
    <p:sldId id="283" r:id="rId14"/>
    <p:sldId id="332" r:id="rId15"/>
    <p:sldId id="339" r:id="rId16"/>
    <p:sldId id="333" r:id="rId17"/>
    <p:sldId id="345" r:id="rId18"/>
    <p:sldId id="342" r:id="rId19"/>
    <p:sldId id="343" r:id="rId20"/>
    <p:sldId id="350" r:id="rId21"/>
    <p:sldId id="256" r:id="rId22"/>
    <p:sldId id="284" r:id="rId23"/>
    <p:sldId id="285" r:id="rId24"/>
    <p:sldId id="286" r:id="rId25"/>
    <p:sldId id="335" r:id="rId26"/>
    <p:sldId id="346" r:id="rId27"/>
    <p:sldId id="288" r:id="rId28"/>
    <p:sldId id="289" r:id="rId29"/>
    <p:sldId id="290" r:id="rId30"/>
    <p:sldId id="291" r:id="rId31"/>
    <p:sldId id="292" r:id="rId32"/>
    <p:sldId id="347" r:id="rId33"/>
    <p:sldId id="294" r:id="rId34"/>
    <p:sldId id="295" r:id="rId35"/>
    <p:sldId id="296" r:id="rId36"/>
    <p:sldId id="298" r:id="rId37"/>
    <p:sldId id="300" r:id="rId38"/>
    <p:sldId id="304" r:id="rId39"/>
    <p:sldId id="301" r:id="rId40"/>
    <p:sldId id="302" r:id="rId41"/>
    <p:sldId id="303" r:id="rId42"/>
    <p:sldId id="348" r:id="rId43"/>
    <p:sldId id="306" r:id="rId44"/>
    <p:sldId id="310" r:id="rId45"/>
    <p:sldId id="308" r:id="rId46"/>
    <p:sldId id="309" r:id="rId47"/>
    <p:sldId id="349" r:id="rId48"/>
    <p:sldId id="311" r:id="rId49"/>
    <p:sldId id="313" r:id="rId50"/>
    <p:sldId id="314" r:id="rId51"/>
    <p:sldId id="315" r:id="rId52"/>
    <p:sldId id="325" r:id="rId53"/>
    <p:sldId id="316" r:id="rId54"/>
    <p:sldId id="317" r:id="rId55"/>
    <p:sldId id="318" r:id="rId56"/>
    <p:sldId id="319" r:id="rId57"/>
    <p:sldId id="321" r:id="rId58"/>
    <p:sldId id="327" r:id="rId59"/>
    <p:sldId id="322" r:id="rId60"/>
    <p:sldId id="330" r:id="rId61"/>
    <p:sldId id="331" r:id="rId62"/>
    <p:sldId id="337" r:id="rId63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4" userDrawn="1">
          <p15:clr>
            <a:srgbClr val="A4A3A4"/>
          </p15:clr>
        </p15:guide>
        <p15:guide id="2" pos="15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F49"/>
    <a:srgbClr val="8B7B6D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0" autoAdjust="0"/>
    <p:restoredTop sz="86410" autoAdjust="0"/>
  </p:normalViewPr>
  <p:slideViewPr>
    <p:cSldViewPr>
      <p:cViewPr varScale="1">
        <p:scale>
          <a:sx n="103" d="100"/>
          <a:sy n="103" d="100"/>
        </p:scale>
        <p:origin x="114" y="294"/>
      </p:cViewPr>
      <p:guideLst>
        <p:guide orient="horz" pos="3314"/>
        <p:guide pos="15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notesViewPr>
    <p:cSldViewPr>
      <p:cViewPr varScale="1">
        <p:scale>
          <a:sx n="133" d="100"/>
          <a:sy n="133" d="100"/>
        </p:scale>
        <p:origin x="-2376" y="-10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04BB6C26-B84B-45E1-AD60-AE73C906E01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0E376E0E-0D25-458E-AAED-4EFBFB1E02D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4523BB9E-EBE1-437F-9B48-1D266DA03C17}" type="datetimeFigureOut">
              <a:rPr lang="en-US"/>
              <a:pPr>
                <a:defRPr/>
              </a:pPr>
              <a:t>1/4/2024</a:t>
            </a:fld>
            <a:endParaRPr lang="en-US" dirty="0"/>
          </a:p>
        </p:txBody>
      </p:sp>
      <p:sp>
        <p:nvSpPr>
          <p:cNvPr id="158724" name="Rectangle 4">
            <a:extLst>
              <a:ext uri="{FF2B5EF4-FFF2-40B4-BE49-F238E27FC236}">
                <a16:creationId xmlns:a16="http://schemas.microsoft.com/office/drawing/2014/main" id="{FBBA23F1-EA86-48C0-AD34-F234DF5A249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8725" name="Rectangle 5">
            <a:extLst>
              <a:ext uri="{FF2B5EF4-FFF2-40B4-BE49-F238E27FC236}">
                <a16:creationId xmlns:a16="http://schemas.microsoft.com/office/drawing/2014/main" id="{F99B4A37-B90B-4CDC-AA19-537C1B1CB69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81C12CE-30ED-4325-AB94-34EC2B9CF3A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D639C89-C7F8-4467-BE41-2CC758CDC9B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C1E83C8-66F0-4E1F-88D9-1D21CBA219E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CD65B82F-8B50-4B7C-A90E-DBF8D029C77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1D871E8F-277C-4BA8-87C3-929733E1A92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3857AD02-AC70-4A56-AFE6-1BFF7686B9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3BA57BAB-D7AE-40DF-A4FD-AAC542F4F4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DAC12E00-61D5-4AA5-B9BD-6C441FBA979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FF98A1C3-EBA9-4CFF-ACD8-7142BA50C3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E87D26-F11A-4A65-8D28-A6E48BBDE78A}" type="slidenum">
              <a:rPr lang="en-US" altLang="en-US" sz="1300" smtClean="0"/>
              <a:pPr>
                <a:spcBef>
                  <a:spcPct val="0"/>
                </a:spcBef>
              </a:pPr>
              <a:t>2</a:t>
            </a:fld>
            <a:endParaRPr lang="en-US" altLang="en-US" sz="1300" dirty="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3DE79F13-F53D-4422-A551-3E32953476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21B8EC7A-E267-4404-BAB3-CB9C941B4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1DEAFA83-55F6-4AF2-9254-99E0F25D3F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66216E-FB85-4D0E-9F8A-FB8D728830D1}" type="slidenum">
              <a:rPr lang="en-US" altLang="en-US" sz="1300" smtClean="0"/>
              <a:pPr>
                <a:spcBef>
                  <a:spcPct val="0"/>
                </a:spcBef>
              </a:pPr>
              <a:t>11</a:t>
            </a:fld>
            <a:endParaRPr lang="en-US" altLang="en-US" sz="1300" dirty="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307E6C2C-A8F8-4476-8DC0-646408FC75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2BA00961-228F-43B3-ADCC-ADAF61BBD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D51895F1-AB29-4823-997D-CF7953ED3F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D00FE3-CB31-4A72-B3CA-316F16EE7D92}" type="slidenum">
              <a:rPr lang="en-US" altLang="en-US" sz="1300" smtClean="0"/>
              <a:pPr>
                <a:spcBef>
                  <a:spcPct val="0"/>
                </a:spcBef>
              </a:pPr>
              <a:t>12</a:t>
            </a:fld>
            <a:endParaRPr lang="en-US" altLang="en-US" sz="1300" dirty="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A5D9D711-9C72-41DB-9A1E-7599E6D3AE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68187D81-DA97-45FA-A042-68096F0774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Point out critical elements and that they should be straight and stiff to get a more favorable result</a:t>
            </a:r>
          </a:p>
          <a:p>
            <a:endParaRPr lang="en-US" altLang="en-US" dirty="0">
              <a:latin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</a:rPr>
              <a:t>To your advantage to use max spread of bottom edges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ACPA Website has a lot of great tools for you to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C12E00-61D5-4AA5-B9BD-6C441FBA979C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0119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4B32D952-FDF0-4111-AF81-43A26DCD67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605654-9B43-4A8D-91CA-94496CCD33F5}" type="slidenum">
              <a:rPr lang="en-US" altLang="en-US" sz="1300" smtClean="0"/>
              <a:pPr>
                <a:spcBef>
                  <a:spcPct val="0"/>
                </a:spcBef>
              </a:pPr>
              <a:t>21</a:t>
            </a:fld>
            <a:endParaRPr lang="en-US" altLang="en-US" sz="1300" dirty="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F92A9327-5FA0-4D30-871D-6CD8E999E3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6E9DDA53-0B0F-4883-8B30-FC8BDE3CAF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DB093072-CBC6-40E5-9856-7647AF1EE2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EE3947-AFAF-4AC0-AC37-B7BCE1764470}" type="slidenum">
              <a:rPr lang="en-US" altLang="en-US" sz="1300" smtClean="0"/>
              <a:pPr>
                <a:spcBef>
                  <a:spcPct val="0"/>
                </a:spcBef>
              </a:pPr>
              <a:t>22</a:t>
            </a:fld>
            <a:endParaRPr lang="en-US" altLang="en-US" sz="1300" dirty="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F4E86689-793A-4B7F-B065-80A455C467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A7636087-146C-46A1-9DAC-077049BD2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It’s 3-edges, not 3 points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2ACD67BF-5C6A-4E2A-A60C-28414A1310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305B44-B5F8-44D7-88A8-730A11DBB67B}" type="slidenum">
              <a:rPr lang="en-US" altLang="en-US" sz="1300" smtClean="0"/>
              <a:pPr>
                <a:spcBef>
                  <a:spcPct val="0"/>
                </a:spcBef>
              </a:pPr>
              <a:t>23</a:t>
            </a:fld>
            <a:endParaRPr lang="en-US" altLang="en-US" sz="1300" dirty="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572CF0F3-A6F3-402D-A944-B070E68EDB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2268A2F1-5BA3-4747-8E62-C5B293DCC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Should be tested that pipe is set squarely in the machine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4B32D952-FDF0-4111-AF81-43A26DCD67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605654-9B43-4A8D-91CA-94496CCD33F5}" type="slidenum">
              <a:rPr lang="en-US" altLang="en-US" sz="1300" smtClean="0"/>
              <a:pPr>
                <a:spcBef>
                  <a:spcPct val="0"/>
                </a:spcBef>
              </a:pPr>
              <a:t>25</a:t>
            </a:fld>
            <a:endParaRPr lang="en-US" altLang="en-US" sz="1300" dirty="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F92A9327-5FA0-4D30-871D-6CD8E999E3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6E9DDA53-0B0F-4883-8B30-FC8BDE3CAF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379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00B97F24-559D-4B0E-B00F-C8E86DBD45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4F7B8C-2975-474D-9758-CA1415EAD4EE}" type="slidenum">
              <a:rPr lang="en-US" altLang="en-US" sz="1300" smtClean="0"/>
              <a:pPr>
                <a:spcBef>
                  <a:spcPct val="0"/>
                </a:spcBef>
              </a:pPr>
              <a:t>26</a:t>
            </a:fld>
            <a:endParaRPr lang="en-US" altLang="en-US" sz="1300" dirty="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B8D24C11-BEFD-4BFD-B8E1-C36FE351AA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86EB1B4C-A83C-49F5-B061-E412E3A051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97E45525-B053-42A7-91D8-85CF5B4ACD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41FAA6-CC95-47D0-A233-F8917AF5C2B9}" type="slidenum">
              <a:rPr lang="en-US" altLang="en-US" sz="1300" smtClean="0"/>
              <a:pPr>
                <a:spcBef>
                  <a:spcPct val="0"/>
                </a:spcBef>
              </a:pPr>
              <a:t>27</a:t>
            </a:fld>
            <a:endParaRPr lang="en-US" altLang="en-US" sz="1300" dirty="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220F835D-258E-4CF8-B716-6AB21087A5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6282632E-FB58-44FD-81D1-903A886E8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45CB128A-B0D4-44C9-811F-9E6A611A60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8A5F1F-97A2-44EE-B239-3A0EF1758C70}" type="slidenum">
              <a:rPr lang="en-US" altLang="en-US" sz="1300" smtClean="0"/>
              <a:pPr>
                <a:spcBef>
                  <a:spcPct val="0"/>
                </a:spcBef>
              </a:pPr>
              <a:t>28</a:t>
            </a:fld>
            <a:endParaRPr lang="en-US" altLang="en-US" sz="1300" dirty="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D6516F39-7625-4CD0-A22F-277F0B6230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CBF027C9-A6BE-4E87-B424-387E3C9A07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6832C943-F942-4BF7-A933-D7C6871F48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410F44-3720-43F6-84EE-683F53E06715}" type="slidenum">
              <a:rPr lang="en-US" altLang="en-US" sz="1300" smtClean="0"/>
              <a:pPr>
                <a:spcBef>
                  <a:spcPct val="0"/>
                </a:spcBef>
              </a:pPr>
              <a:t>3</a:t>
            </a:fld>
            <a:endParaRPr lang="en-US" altLang="en-US" sz="1300" dirty="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6C59523B-A913-4165-9CED-582FAEC7A5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B2E11522-E28D-4444-903A-85C91A731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290B59F9-7406-42F1-A4D6-924FD950AF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E79190-F2CB-4794-977A-89F9F0127CB0}" type="slidenum">
              <a:rPr lang="en-US" altLang="en-US" sz="1300" smtClean="0"/>
              <a:pPr>
                <a:spcBef>
                  <a:spcPct val="0"/>
                </a:spcBef>
              </a:pPr>
              <a:t>29</a:t>
            </a:fld>
            <a:endParaRPr lang="en-US" altLang="en-US" sz="1300" dirty="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9FCEEBF4-FFCB-437F-8316-795A4EDEEE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2554A09C-58E8-4149-951E-DB94D8FE7E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6D2F5FB0-C194-415F-BF60-A16B34ABA5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2A3798-E445-4BAD-BC67-6BCDCFBFF31F}" type="slidenum">
              <a:rPr lang="en-US" altLang="en-US" sz="1300" smtClean="0"/>
              <a:pPr>
                <a:spcBef>
                  <a:spcPct val="0"/>
                </a:spcBef>
              </a:pPr>
              <a:t>30</a:t>
            </a:fld>
            <a:endParaRPr lang="en-US" altLang="en-US" sz="1300" dirty="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50010C64-500E-4997-9E13-D2E42892C2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0F60EE65-4251-4576-885E-C61AEB239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5BF9BAD5-B325-41DD-9FD6-C2BB84374A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BB0018-ABD5-4548-8DCF-68F1F9F87CBF}" type="slidenum">
              <a:rPr lang="en-US" altLang="en-US" sz="1300" smtClean="0"/>
              <a:pPr>
                <a:spcBef>
                  <a:spcPct val="0"/>
                </a:spcBef>
              </a:pPr>
              <a:t>31</a:t>
            </a:fld>
            <a:endParaRPr lang="en-US" altLang="en-US" sz="1300" dirty="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388E899E-0894-4487-B25D-F1C2651013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F94A11AF-615B-4007-AB2A-407DBAB978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022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79E95C94-DFFB-410B-A772-64A053650D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D744A6-BD06-4C69-B6C3-A13434ECD571}" type="slidenum">
              <a:rPr lang="en-US" altLang="en-US" sz="1300" smtClean="0"/>
              <a:pPr>
                <a:spcBef>
                  <a:spcPct val="0"/>
                </a:spcBef>
              </a:pPr>
              <a:t>32</a:t>
            </a:fld>
            <a:endParaRPr lang="en-US" altLang="en-US" sz="1300" dirty="0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2BF4C774-4EF2-42F1-A94A-F083DE5436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94E027D9-A7ED-4B6F-ADC2-7FE21E43E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Example of 1 method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8380194A-6774-4C9F-BB9B-730676D588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CDB7C9-DBEF-449E-90F4-5959D35DBC77}" type="slidenum">
              <a:rPr lang="en-US" altLang="en-US" sz="1300" smtClean="0"/>
              <a:pPr>
                <a:spcBef>
                  <a:spcPct val="0"/>
                </a:spcBef>
              </a:pPr>
              <a:t>33</a:t>
            </a:fld>
            <a:endParaRPr lang="en-US" altLang="en-US" sz="1300" dirty="0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40C4F160-583A-4B59-89F7-89C0A39B9F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44920F40-8C59-46D3-8D34-8097FA143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16571F56-061D-4933-ACFD-DB905A7CB0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7AB3CF-DA49-4DC1-AE4A-F3607715DCB6}" type="slidenum">
              <a:rPr lang="en-US" altLang="en-US" sz="1300" smtClean="0"/>
              <a:pPr>
                <a:spcBef>
                  <a:spcPct val="0"/>
                </a:spcBef>
              </a:pPr>
              <a:t>34</a:t>
            </a:fld>
            <a:endParaRPr lang="en-US" altLang="en-US" sz="1300" dirty="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05119D0D-AF80-4AE1-BF50-295276FCBB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6416DD5E-5939-484D-95E3-E59FAFAAFD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D7D3CF96-7A6C-4237-BCE1-53A69068B9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BC29CD-EC1A-444D-9B1D-56F5C17D883A}" type="slidenum">
              <a:rPr lang="en-US" altLang="en-US" sz="1300" smtClean="0"/>
              <a:pPr>
                <a:spcBef>
                  <a:spcPct val="0"/>
                </a:spcBef>
              </a:pPr>
              <a:t>35</a:t>
            </a:fld>
            <a:endParaRPr lang="en-US" altLang="en-US" sz="1300" dirty="0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8A0FE0D4-C1D9-4969-9149-C233015740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B567FE40-44C3-41C3-95E0-096D9DD401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3BBBFB69-10C4-48DC-B1B3-DA5EEB1910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246B28-1EC6-4C75-A5B1-8160197EACD5}" type="slidenum">
              <a:rPr lang="en-US" altLang="en-US" sz="1300" smtClean="0"/>
              <a:pPr>
                <a:spcBef>
                  <a:spcPct val="0"/>
                </a:spcBef>
              </a:pPr>
              <a:t>36</a:t>
            </a:fld>
            <a:endParaRPr lang="en-US" altLang="en-US" sz="1300" dirty="0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AA2734EA-4670-4CC6-A400-CC72407CB2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75FD34A2-A368-4277-B342-D3B3D3FB01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Note the Appendix here that shows Auditor Requirements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C97EC018-299F-494D-815F-AA3180103D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E616DF-503E-4267-B727-79C81C868953}" type="slidenum">
              <a:rPr lang="en-US" altLang="en-US" sz="1300" smtClean="0"/>
              <a:pPr>
                <a:spcBef>
                  <a:spcPct val="0"/>
                </a:spcBef>
              </a:pPr>
              <a:t>37</a:t>
            </a:fld>
            <a:endParaRPr lang="en-US" altLang="en-US" sz="1300" dirty="0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36DE6A37-73BD-49CF-991F-3C1D10EA13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D2C050B1-3A26-468D-BF8C-C3663E3FA2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0CE9E5C7-D104-496A-A9CC-4E225B8DBC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66A6B1-7C07-4B03-AE32-46D67A237439}" type="slidenum">
              <a:rPr lang="en-US" altLang="en-US" sz="1300" smtClean="0"/>
              <a:pPr>
                <a:spcBef>
                  <a:spcPct val="0"/>
                </a:spcBef>
              </a:pPr>
              <a:t>38</a:t>
            </a:fld>
            <a:endParaRPr lang="en-US" altLang="en-US" sz="1300" dirty="0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8944AA5E-C8DE-4BFD-BF24-9CCDFF6AF8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4009E0DB-7094-4091-AD0F-0D70FFFBFF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5C214A09-F6CB-4374-8F89-86449E6843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3F7CD8-A39F-4C7C-A4D3-A9A812A6948F}" type="slidenum">
              <a:rPr lang="en-US" altLang="en-US" sz="1300" smtClean="0"/>
              <a:pPr>
                <a:spcBef>
                  <a:spcPct val="0"/>
                </a:spcBef>
              </a:pPr>
              <a:t>4</a:t>
            </a:fld>
            <a:endParaRPr lang="en-US" altLang="en-US" sz="1300" dirty="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45F1F223-76BC-4731-B417-0807727CAA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E9C46F29-4D01-4B47-98F7-C9FB40D663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calculated based on laying length of the pipe, not the testing board length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3DC2F597-48AA-4516-B46A-90E93095A3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329E1-BE1A-4641-A25D-2A704A28C13C}" type="slidenum">
              <a:rPr lang="en-US" altLang="en-US" sz="1300" smtClean="0"/>
              <a:pPr>
                <a:spcBef>
                  <a:spcPct val="0"/>
                </a:spcBef>
              </a:pPr>
              <a:t>39</a:t>
            </a:fld>
            <a:endParaRPr lang="en-US" altLang="en-US" sz="1300" dirty="0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6C99D1B6-F8DF-40B4-84D7-73441CA191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CEACE416-5742-4ADD-93C1-712730817D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7E9A0E72-9F43-4F6E-A22B-077B3F11EF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67B100-36A6-42FF-B61F-0D2942C83B10}" type="slidenum">
              <a:rPr lang="en-US" altLang="en-US" sz="1300" smtClean="0"/>
              <a:pPr>
                <a:spcBef>
                  <a:spcPct val="0"/>
                </a:spcBef>
              </a:pPr>
              <a:t>40</a:t>
            </a:fld>
            <a:endParaRPr lang="en-US" altLang="en-US" sz="1300" dirty="0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B2962E84-F153-4CCD-884C-E86EC50250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CE62BF97-2CE7-4224-B3B7-48E7E08FD6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45CB128A-B0D4-44C9-811F-9E6A611A60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8A5F1F-97A2-44EE-B239-3A0EF1758C70}" type="slidenum">
              <a:rPr lang="en-US" altLang="en-US" sz="1300" smtClean="0"/>
              <a:pPr>
                <a:spcBef>
                  <a:spcPct val="0"/>
                </a:spcBef>
              </a:pPr>
              <a:t>41</a:t>
            </a:fld>
            <a:endParaRPr lang="en-US" altLang="en-US" sz="1300" dirty="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D6516F39-7625-4CD0-A22F-277F0B6230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CBF027C9-A6BE-4E87-B424-387E3C9A07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576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2F78DEE7-FECF-4269-9617-5FB98386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F7D5EF-3FBC-4BE9-AF33-231E9A58E7CF}" type="slidenum">
              <a:rPr lang="en-US" altLang="en-US" sz="1300" smtClean="0"/>
              <a:pPr>
                <a:spcBef>
                  <a:spcPct val="0"/>
                </a:spcBef>
              </a:pPr>
              <a:t>42</a:t>
            </a:fld>
            <a:endParaRPr lang="en-US" altLang="en-US" sz="1300" dirty="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3379B64B-6931-4CCD-B594-75D54E622A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259C41BC-0930-4D80-A71F-6B2FAC866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6817137D-08CD-474F-9EC9-F2556AB9B3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194DE7-58D7-44C7-A90D-4EF62E41B762}" type="slidenum">
              <a:rPr lang="en-US" altLang="en-US" sz="1300" smtClean="0"/>
              <a:pPr>
                <a:spcBef>
                  <a:spcPct val="0"/>
                </a:spcBef>
              </a:pPr>
              <a:t>43</a:t>
            </a:fld>
            <a:endParaRPr lang="en-US" altLang="en-US" sz="1300" dirty="0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49837516-7146-4EDD-848C-F08CD83FBB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4E835559-F4ED-4D3C-A039-DCD72425AB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B4230DFA-5CF7-44F1-AE14-2E36624564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3DCA8A-D3DF-46D4-B473-2D507A5C5C6D}" type="slidenum">
              <a:rPr lang="en-US" altLang="en-US" sz="1300" smtClean="0"/>
              <a:pPr>
                <a:spcBef>
                  <a:spcPct val="0"/>
                </a:spcBef>
              </a:pPr>
              <a:t>44</a:t>
            </a:fld>
            <a:endParaRPr lang="en-US" altLang="en-US" sz="1300" dirty="0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A9E76F49-6AEE-4186-B39B-5C73FA39E5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DEC062C2-440A-4316-9B09-6FD3114C40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85EF4CAE-19C0-4CE3-8F1D-446E077A52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889DC9-E11C-4FD3-BF9D-D0B721D21E34}" type="slidenum">
              <a:rPr lang="en-US" altLang="en-US" sz="1300" smtClean="0"/>
              <a:pPr>
                <a:spcBef>
                  <a:spcPct val="0"/>
                </a:spcBef>
              </a:pPr>
              <a:t>45</a:t>
            </a:fld>
            <a:endParaRPr lang="en-US" altLang="en-US" sz="1300" dirty="0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E1932C51-F9D0-4FA7-852A-8E4D0525D0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4210699F-A2D8-4D4D-8F45-FE41FFC5FE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Defined in 443</a:t>
            </a: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45CB128A-B0D4-44C9-811F-9E6A611A60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8A5F1F-97A2-44EE-B239-3A0EF1758C70}" type="slidenum">
              <a:rPr lang="en-US" altLang="en-US" sz="1300" smtClean="0"/>
              <a:pPr>
                <a:spcBef>
                  <a:spcPct val="0"/>
                </a:spcBef>
              </a:pPr>
              <a:t>46</a:t>
            </a:fld>
            <a:endParaRPr lang="en-US" altLang="en-US" sz="1300" dirty="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D6516F39-7625-4CD0-A22F-277F0B6230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CBF027C9-A6BE-4E87-B424-387E3C9A07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367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44029A79-52C5-4CF5-B487-B78B5C30E5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ECADEF-8CFD-4F72-A7BF-8AB02A0705CB}" type="slidenum">
              <a:rPr lang="en-US" altLang="en-US" sz="1300" smtClean="0"/>
              <a:pPr>
                <a:spcBef>
                  <a:spcPct val="0"/>
                </a:spcBef>
              </a:pPr>
              <a:t>47</a:t>
            </a:fld>
            <a:endParaRPr lang="en-US" altLang="en-US" sz="1300" dirty="0"/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4D43D680-CF38-4C69-AE05-2E7715B1C3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5646DF1C-69AF-4A16-92AC-6C1217EDE6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5E6DE5E6-8691-4D75-8364-5FC521C568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301125-93C1-4A1A-B411-C28B3B625B02}" type="slidenum">
              <a:rPr lang="en-US" altLang="en-US" sz="1300" smtClean="0"/>
              <a:pPr>
                <a:spcBef>
                  <a:spcPct val="0"/>
                </a:spcBef>
              </a:pPr>
              <a:t>48</a:t>
            </a:fld>
            <a:endParaRPr lang="en-US" altLang="en-US" sz="1300" dirty="0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D8E0AEF4-006F-47F3-AF35-F55FE2655C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B16C8860-182D-4A87-9093-C2E1534C4B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3CCB304B-E153-4B59-8EDD-CA503B3AEA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490996-DF1D-43BF-B1CF-81559CF9AB6E}" type="slidenum">
              <a:rPr lang="en-US" altLang="en-US" sz="1300" smtClean="0"/>
              <a:pPr>
                <a:spcBef>
                  <a:spcPct val="0"/>
                </a:spcBef>
              </a:pPr>
              <a:t>5</a:t>
            </a:fld>
            <a:endParaRPr lang="en-US" altLang="en-US" sz="1300" dirty="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82742C50-CADF-49B3-AB62-DA5AA6785A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09BAE76A-BDFF-45DD-A1E5-47C827A246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76AAC2C7-278A-40CA-9182-FE87346928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992796-A7A4-44DB-A91E-42D3ED42024A}" type="slidenum">
              <a:rPr lang="en-US" altLang="en-US" sz="1300" smtClean="0"/>
              <a:pPr>
                <a:spcBef>
                  <a:spcPct val="0"/>
                </a:spcBef>
              </a:pPr>
              <a:t>49</a:t>
            </a:fld>
            <a:endParaRPr lang="en-US" altLang="en-US" sz="1300" dirty="0"/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77492FD8-623D-4E9B-8767-11F02CD740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DD3C43AF-419B-44F5-A483-6D9A64C5D8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F5356A1B-2DAF-42D9-BC77-2952B0320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B9BED7-AB6E-4362-AF88-D3F1A50C296A}" type="slidenum">
              <a:rPr lang="en-US" altLang="en-US" sz="1300" smtClean="0"/>
              <a:pPr>
                <a:spcBef>
                  <a:spcPct val="0"/>
                </a:spcBef>
              </a:pPr>
              <a:t>50</a:t>
            </a:fld>
            <a:endParaRPr lang="en-US" altLang="en-US" sz="1300" dirty="0"/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6413279E-7B68-4F6E-95E6-25CBBE409F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E5C736BD-4E81-4A33-AAF6-1D8293BDDE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50EF00DB-30DD-46D8-A641-64C4B188DA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8BE945-A381-49F4-A793-9DD37379A7A4}" type="slidenum">
              <a:rPr lang="en-US" altLang="en-US" sz="1300" smtClean="0"/>
              <a:pPr>
                <a:spcBef>
                  <a:spcPct val="0"/>
                </a:spcBef>
              </a:pPr>
              <a:t>51</a:t>
            </a:fld>
            <a:endParaRPr lang="en-US" altLang="en-US" sz="1300" dirty="0"/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B48049B5-1827-4D7E-8FD0-BD89194D51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9BAF2115-941C-422A-92A0-1DCAAAB047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02345599-8E01-4302-8E13-F5070D0A59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3BF7D0-2C80-49A5-9E65-227F8B4CF4BB}" type="slidenum">
              <a:rPr lang="en-US" altLang="en-US" sz="1300" smtClean="0"/>
              <a:pPr>
                <a:spcBef>
                  <a:spcPct val="0"/>
                </a:spcBef>
              </a:pPr>
              <a:t>52</a:t>
            </a:fld>
            <a:endParaRPr lang="en-US" altLang="en-US" sz="1300" dirty="0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4EC1ECCA-6914-4181-AFD4-2BD9AEB520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458592E6-0CA7-40B9-BF3C-391E8B64D3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AA4BDC40-238A-4DEE-BEED-17FC797148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22609D-83C8-4A33-9D74-C90F31111AD9}" type="slidenum">
              <a:rPr lang="en-US" altLang="en-US" sz="1300" smtClean="0"/>
              <a:pPr>
                <a:spcBef>
                  <a:spcPct val="0"/>
                </a:spcBef>
              </a:pPr>
              <a:t>53</a:t>
            </a:fld>
            <a:endParaRPr lang="en-US" altLang="en-US" sz="1300" dirty="0"/>
          </a:p>
        </p:txBody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id="{45127521-24BA-4FB3-A301-E4D026A14D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E8AADBB2-F684-4408-83D7-E1E37A731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X-tech produces digital monometer 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46E6C47B-43EA-437F-B4C3-BB354C3B56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0145A3-31C3-45A6-8A62-C8E9595245C1}" type="slidenum">
              <a:rPr lang="en-US" altLang="en-US" sz="1300" smtClean="0"/>
              <a:pPr>
                <a:spcBef>
                  <a:spcPct val="0"/>
                </a:spcBef>
              </a:pPr>
              <a:t>54</a:t>
            </a:fld>
            <a:endParaRPr lang="en-US" altLang="en-US" sz="1300" dirty="0"/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9B9D6129-1C41-4AD6-8AFB-5582B1F3E0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A57F4773-2FF2-4B49-B54D-D69975CC4F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BC88D03F-2595-4580-999B-839B9DE43D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F1A142-ADA6-4CC7-93EA-1CEE3EA28EC9}" type="slidenum">
              <a:rPr lang="en-US" altLang="en-US" sz="1300" smtClean="0"/>
              <a:pPr>
                <a:spcBef>
                  <a:spcPct val="0"/>
                </a:spcBef>
              </a:pPr>
              <a:t>55</a:t>
            </a:fld>
            <a:endParaRPr lang="en-US" altLang="en-US" sz="1300" dirty="0"/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A9FBB737-56AC-429B-8308-5F663A7EC9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33044E7E-FAF8-4DA8-A707-B259319C9E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D22C44FA-3AED-4296-A18F-BDAAE23E4C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386089-F777-4054-A58F-A4D22CFA8D0B}" type="slidenum">
              <a:rPr lang="en-US" altLang="en-US" sz="1300" smtClean="0"/>
              <a:pPr>
                <a:spcBef>
                  <a:spcPct val="0"/>
                </a:spcBef>
              </a:pPr>
              <a:t>56</a:t>
            </a:fld>
            <a:endParaRPr lang="en-US" altLang="en-US" sz="1300" dirty="0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D1C3ACCB-CC7A-4705-A4B2-968F4F5C51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87139C70-4FB9-40DB-96DC-A4C58E8A50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9D87ABB6-0D1D-4F31-A690-F3F6DCBF6B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386AF0-C302-487F-889A-74E7F3C18749}" type="slidenum">
              <a:rPr lang="en-US" altLang="en-US" sz="1300" smtClean="0"/>
              <a:pPr>
                <a:spcBef>
                  <a:spcPct val="0"/>
                </a:spcBef>
              </a:pPr>
              <a:t>57</a:t>
            </a:fld>
            <a:endParaRPr lang="en-US" altLang="en-US" sz="1300" dirty="0"/>
          </a:p>
        </p:txBody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id="{687A3988-CF34-44AE-8F36-469CFCA947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id="{88903903-8192-4F89-8B9A-7CA3FDE96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0B33443A-DF60-4A98-A6C6-D4A6F3D0F1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D9E0E6-F717-42C0-BDFD-ED8A27D3FA23}" type="slidenum">
              <a:rPr lang="en-US" altLang="en-US" sz="1300" smtClean="0"/>
              <a:pPr>
                <a:spcBef>
                  <a:spcPct val="0"/>
                </a:spcBef>
              </a:pPr>
              <a:t>58</a:t>
            </a:fld>
            <a:endParaRPr lang="en-US" altLang="en-US" sz="1300" dirty="0"/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id="{524F8AC7-BB91-49E5-957E-DBCDE842B6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EB9F3673-9646-4183-A583-51946A7564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CDEC7F4F-A066-494E-BDDD-BF7A87429E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C78C115-064C-4C00-AA4E-46CE3F32CCCD}" type="slidenum">
              <a:rPr lang="en-US" altLang="en-US" sz="1300" smtClean="0"/>
              <a:pPr>
                <a:spcBef>
                  <a:spcPct val="0"/>
                </a:spcBef>
              </a:pPr>
              <a:t>6</a:t>
            </a:fld>
            <a:endParaRPr lang="en-US" altLang="en-US" sz="1300" dirty="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F2C686C9-B8C4-4F2D-9DFF-E22EA4D56E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2A30EE62-CB42-40B5-B550-BCA38D0138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477B4056-E637-4AE3-B1A0-6F7025E524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FFB7A8-BED3-4258-8431-CE272A11E785}" type="slidenum">
              <a:rPr lang="en-US" altLang="en-US" sz="1300" smtClean="0"/>
              <a:pPr>
                <a:spcBef>
                  <a:spcPct val="0"/>
                </a:spcBef>
              </a:pPr>
              <a:t>59</a:t>
            </a:fld>
            <a:endParaRPr lang="en-US" altLang="en-US" sz="1300" dirty="0"/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9F4839D0-4D67-4F05-9E45-75C9B47E26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7A646766-7237-4081-916D-A25B1C194E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:a16="http://schemas.microsoft.com/office/drawing/2014/main" id="{C30511D1-A05A-42A5-B6B5-810D4A16E0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1091DB-71D8-4D35-B19E-F095F3B72740}" type="slidenum">
              <a:rPr lang="en-US" altLang="en-US" sz="1300" smtClean="0"/>
              <a:pPr>
                <a:spcBef>
                  <a:spcPct val="0"/>
                </a:spcBef>
              </a:pPr>
              <a:t>60</a:t>
            </a:fld>
            <a:endParaRPr lang="en-US" altLang="en-US" sz="1300" dirty="0"/>
          </a:p>
        </p:txBody>
      </p:sp>
      <p:sp>
        <p:nvSpPr>
          <p:cNvPr id="131075" name="Rectangle 2">
            <a:extLst>
              <a:ext uri="{FF2B5EF4-FFF2-40B4-BE49-F238E27FC236}">
                <a16:creationId xmlns:a16="http://schemas.microsoft.com/office/drawing/2014/main" id="{80A0136A-DA50-4567-A1C8-139ACE3C43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id="{8913040D-00E9-4013-8ACB-C71E42D680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36” must test 100% and 42” only 2, why?  Because at some point the wall is thick enough, and ACPA has drawn the line at 42”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A66490DB-B592-48E2-BE70-D9EBFE7A58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8BA8A3D-5573-42C6-8E67-0A26E4DCE6CE}" type="slidenum">
              <a:rPr lang="en-US" altLang="en-US" sz="1300" smtClean="0"/>
              <a:pPr>
                <a:spcBef>
                  <a:spcPct val="0"/>
                </a:spcBef>
              </a:pPr>
              <a:t>7</a:t>
            </a:fld>
            <a:endParaRPr lang="en-US" altLang="en-US" sz="1300" dirty="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871A3DAB-64DD-410B-BA3A-403DA70195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60C7DF51-5D40-49C7-85F0-70F43654AB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A66490DB-B592-48E2-BE70-D9EBFE7A58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8BA8A3D-5573-42C6-8E67-0A26E4DCE6CE}" type="slidenum">
              <a:rPr lang="en-US" altLang="en-US" sz="1300" smtClean="0"/>
              <a:pPr>
                <a:spcBef>
                  <a:spcPct val="0"/>
                </a:spcBef>
              </a:pPr>
              <a:t>8</a:t>
            </a:fld>
            <a:endParaRPr lang="en-US" altLang="en-US" sz="1300" dirty="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871A3DAB-64DD-410B-BA3A-403DA70195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60C7DF51-5D40-49C7-85F0-70F43654AB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52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A63374C3-0269-41B1-8190-E5D9082A94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6BB09D-8A43-472F-8DC6-1B22136D22F3}" type="slidenum">
              <a:rPr lang="en-US" altLang="en-US" sz="1300" smtClean="0"/>
              <a:pPr>
                <a:spcBef>
                  <a:spcPct val="0"/>
                </a:spcBef>
              </a:pPr>
              <a:t>9</a:t>
            </a:fld>
            <a:endParaRPr lang="en-US" altLang="en-US" sz="1300" dirty="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F704ADA3-690B-4C50-B5E2-2E89AEE52A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FA7B4FFD-F6F3-4105-A030-5A6B3FBE9F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900B350B-ED77-4D6F-8DF0-D3D79EF9CD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84E158-A51C-4C3A-89DF-2B4C1B1F776B}" type="slidenum">
              <a:rPr lang="en-US" altLang="en-US" sz="1300" smtClean="0"/>
              <a:pPr>
                <a:spcBef>
                  <a:spcPct val="0"/>
                </a:spcBef>
              </a:pPr>
              <a:t>10</a:t>
            </a:fld>
            <a:endParaRPr lang="en-US" altLang="en-US" sz="1300" dirty="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8FF2E7DA-F22C-44AE-A070-93A82C4361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24521CBC-50E3-41F6-9050-50241520A7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05719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6924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9870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sunglasses&#10;&#10;Description automatically generated">
            <a:extLst>
              <a:ext uri="{FF2B5EF4-FFF2-40B4-BE49-F238E27FC236}">
                <a16:creationId xmlns:a16="http://schemas.microsoft.com/office/drawing/2014/main" id="{11C48DC2-B2D1-6FC4-8774-A38FDACE14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E9191A-9CEC-4792-1270-3BCDCBD215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701937" y="2450382"/>
            <a:ext cx="8788123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5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92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open, sitting, building&#10;&#10;Description automatically generated">
            <a:extLst>
              <a:ext uri="{FF2B5EF4-FFF2-40B4-BE49-F238E27FC236}">
                <a16:creationId xmlns:a16="http://schemas.microsoft.com/office/drawing/2014/main" id="{35B952FE-69B5-5ECF-F0FD-C48985AC63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69E3AA-F757-3C00-5C3C-4ABC7EB6FA3E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701937" y="2450382"/>
            <a:ext cx="8788123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5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63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AA6B7310-E4E2-7192-3300-133A7BC77A15}"/>
              </a:ext>
            </a:extLst>
          </p:cNvPr>
          <p:cNvSpPr/>
          <p:nvPr userDrawn="1"/>
        </p:nvSpPr>
        <p:spPr>
          <a:xfrm rot="1314683">
            <a:off x="3352800" y="5376863"/>
            <a:ext cx="3657600" cy="844550"/>
          </a:xfrm>
          <a:custGeom>
            <a:avLst/>
            <a:gdLst>
              <a:gd name="connsiteX0" fmla="*/ 0 w 3657600"/>
              <a:gd name="connsiteY0" fmla="*/ 0 h 833833"/>
              <a:gd name="connsiteX1" fmla="*/ 3657600 w 3657600"/>
              <a:gd name="connsiteY1" fmla="*/ 0 h 833833"/>
              <a:gd name="connsiteX2" fmla="*/ 3657600 w 3657600"/>
              <a:gd name="connsiteY2" fmla="*/ 833833 h 833833"/>
              <a:gd name="connsiteX3" fmla="*/ 0 w 3657600"/>
              <a:gd name="connsiteY3" fmla="*/ 833833 h 833833"/>
              <a:gd name="connsiteX4" fmla="*/ 0 w 3657600"/>
              <a:gd name="connsiteY4" fmla="*/ 0 h 833833"/>
              <a:gd name="connsiteX0" fmla="*/ 0 w 3657600"/>
              <a:gd name="connsiteY0" fmla="*/ 11422 h 845255"/>
              <a:gd name="connsiteX1" fmla="*/ 2628302 w 3657600"/>
              <a:gd name="connsiteY1" fmla="*/ 0 h 845255"/>
              <a:gd name="connsiteX2" fmla="*/ 3657600 w 3657600"/>
              <a:gd name="connsiteY2" fmla="*/ 845255 h 845255"/>
              <a:gd name="connsiteX3" fmla="*/ 0 w 3657600"/>
              <a:gd name="connsiteY3" fmla="*/ 845255 h 845255"/>
              <a:gd name="connsiteX4" fmla="*/ 0 w 3657600"/>
              <a:gd name="connsiteY4" fmla="*/ 11422 h 84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845255">
                <a:moveTo>
                  <a:pt x="0" y="11422"/>
                </a:moveTo>
                <a:lnTo>
                  <a:pt x="2628302" y="0"/>
                </a:lnTo>
                <a:lnTo>
                  <a:pt x="3657600" y="845255"/>
                </a:lnTo>
                <a:lnTo>
                  <a:pt x="0" y="845255"/>
                </a:lnTo>
                <a:lnTo>
                  <a:pt x="0" y="11422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4000">
                <a:schemeClr val="accent5">
                  <a:lumMod val="1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804AF73-23EC-9F4C-FC60-201FB6B6BD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6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8E77F889-7DBB-3C42-004D-4A3C0C39EFB7}"/>
              </a:ext>
            </a:extLst>
          </p:cNvPr>
          <p:cNvSpPr/>
          <p:nvPr userDrawn="1"/>
        </p:nvSpPr>
        <p:spPr>
          <a:xfrm rot="10800000" flipH="1" flipV="1">
            <a:off x="1" y="4178300"/>
            <a:ext cx="6726239" cy="2698750"/>
          </a:xfrm>
          <a:prstGeom prst="triangle">
            <a:avLst>
              <a:gd name="adj" fmla="val 0"/>
            </a:avLst>
          </a:prstGeom>
          <a:gradFill>
            <a:gsLst>
              <a:gs pos="0">
                <a:schemeClr val="accent5">
                  <a:lumMod val="10000"/>
                </a:schemeClr>
              </a:gs>
              <a:gs pos="64000">
                <a:schemeClr val="accent4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6446201" y="584093"/>
            <a:ext cx="5472531" cy="1043261"/>
          </a:xfrm>
          <a:prstGeom prst="rect">
            <a:avLst/>
          </a:prstGeom>
        </p:spPr>
        <p:txBody>
          <a:bodyPr anchor="ctr"/>
          <a:lstStyle>
            <a:lvl1pPr>
              <a:defRPr sz="27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446201" y="1829543"/>
            <a:ext cx="5472531" cy="39762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1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288924" y="5685228"/>
            <a:ext cx="2874691" cy="9461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8404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95DB0414-42E3-DCC1-7DAF-22F4C8E6E8E2}"/>
              </a:ext>
            </a:extLst>
          </p:cNvPr>
          <p:cNvSpPr/>
          <p:nvPr userDrawn="1"/>
        </p:nvSpPr>
        <p:spPr>
          <a:xfrm rot="10800000" flipH="1">
            <a:off x="1" y="-6350"/>
            <a:ext cx="6726239" cy="2697163"/>
          </a:xfrm>
          <a:prstGeom prst="triangle">
            <a:avLst>
              <a:gd name="adj" fmla="val 0"/>
            </a:avLst>
          </a:prstGeom>
          <a:gradFill>
            <a:gsLst>
              <a:gs pos="0">
                <a:schemeClr val="accent5">
                  <a:lumMod val="10000"/>
                </a:schemeClr>
              </a:gs>
              <a:gs pos="64000">
                <a:schemeClr val="accent4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88924" y="304800"/>
            <a:ext cx="6096000" cy="33002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288924" y="4549042"/>
            <a:ext cx="6096000" cy="1043261"/>
          </a:xfrm>
          <a:prstGeom prst="rect">
            <a:avLst/>
          </a:prstGeom>
        </p:spPr>
        <p:txBody>
          <a:bodyPr anchor="ctr"/>
          <a:lstStyle>
            <a:lvl1pPr>
              <a:defRPr sz="27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031421" y="328317"/>
            <a:ext cx="4839904" cy="6303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1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1050"/>
            </a:lvl4pPr>
            <a:lvl5pPr>
              <a:lnSpc>
                <a:spcPct val="150000"/>
              </a:lnSpc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288924" y="5685228"/>
            <a:ext cx="6095999" cy="9461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6858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3721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9">
            <a:extLst>
              <a:ext uri="{FF2B5EF4-FFF2-40B4-BE49-F238E27FC236}">
                <a16:creationId xmlns:a16="http://schemas.microsoft.com/office/drawing/2014/main" id="{BA82F7B1-CD49-067E-694F-315A24B740F7}"/>
              </a:ext>
            </a:extLst>
          </p:cNvPr>
          <p:cNvSpPr/>
          <p:nvPr userDrawn="1"/>
        </p:nvSpPr>
        <p:spPr>
          <a:xfrm>
            <a:off x="0" y="5792788"/>
            <a:ext cx="3376613" cy="1065212"/>
          </a:xfrm>
          <a:prstGeom prst="triangle">
            <a:avLst>
              <a:gd name="adj" fmla="val 0"/>
            </a:avLst>
          </a:prstGeom>
          <a:solidFill>
            <a:srgbClr val="1F576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" name="Picture 2" descr="Icon&#10;&#10;Description automatically generated">
            <a:extLst>
              <a:ext uri="{FF2B5EF4-FFF2-40B4-BE49-F238E27FC236}">
                <a16:creationId xmlns:a16="http://schemas.microsoft.com/office/drawing/2014/main" id="{A0BDF3E3-CA14-7EF0-3382-AB67FA6526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6092825"/>
            <a:ext cx="660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59169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3668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0"/>
          </p:nvPr>
        </p:nvSpPr>
        <p:spPr>
          <a:xfrm>
            <a:off x="838202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1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15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35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80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9">
            <a:extLst>
              <a:ext uri="{FF2B5EF4-FFF2-40B4-BE49-F238E27FC236}">
                <a16:creationId xmlns:a16="http://schemas.microsoft.com/office/drawing/2014/main" id="{FACB32C2-F39E-E618-A5E8-7C4038FF72A7}"/>
              </a:ext>
            </a:extLst>
          </p:cNvPr>
          <p:cNvSpPr/>
          <p:nvPr userDrawn="1"/>
        </p:nvSpPr>
        <p:spPr>
          <a:xfrm>
            <a:off x="0" y="5792788"/>
            <a:ext cx="3376613" cy="1065212"/>
          </a:xfrm>
          <a:prstGeom prst="triangle">
            <a:avLst>
              <a:gd name="adj" fmla="val 0"/>
            </a:avLst>
          </a:prstGeom>
          <a:solidFill>
            <a:srgbClr val="36AAA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" name="Picture 2" descr="Icon&#10;&#10;Description automatically generated">
            <a:extLst>
              <a:ext uri="{FF2B5EF4-FFF2-40B4-BE49-F238E27FC236}">
                <a16:creationId xmlns:a16="http://schemas.microsoft.com/office/drawing/2014/main" id="{11EE68FA-67DA-E730-3708-B208BD0551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6092825"/>
            <a:ext cx="660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59169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36AA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0"/>
          </p:nvPr>
        </p:nvSpPr>
        <p:spPr>
          <a:xfrm>
            <a:off x="838202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1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15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35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312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9">
            <a:extLst>
              <a:ext uri="{FF2B5EF4-FFF2-40B4-BE49-F238E27FC236}">
                <a16:creationId xmlns:a16="http://schemas.microsoft.com/office/drawing/2014/main" id="{14A74067-87FB-4DBA-B605-28AD2351784C}"/>
              </a:ext>
            </a:extLst>
          </p:cNvPr>
          <p:cNvSpPr/>
          <p:nvPr userDrawn="1"/>
        </p:nvSpPr>
        <p:spPr>
          <a:xfrm>
            <a:off x="0" y="5792788"/>
            <a:ext cx="3376613" cy="1065212"/>
          </a:xfrm>
          <a:prstGeom prst="triangle">
            <a:avLst>
              <a:gd name="adj" fmla="val 0"/>
            </a:avLst>
          </a:prstGeom>
          <a:solidFill>
            <a:srgbClr val="5C863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" name="Picture 2" descr="Icon&#10;&#10;Description automatically generated">
            <a:extLst>
              <a:ext uri="{FF2B5EF4-FFF2-40B4-BE49-F238E27FC236}">
                <a16:creationId xmlns:a16="http://schemas.microsoft.com/office/drawing/2014/main" id="{3B0A89EC-3260-242C-DBD0-D4B84F67AD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6092825"/>
            <a:ext cx="660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59169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5C86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0"/>
          </p:nvPr>
        </p:nvSpPr>
        <p:spPr>
          <a:xfrm>
            <a:off x="838202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1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15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35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537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2" y="359169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1C1B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838202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1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15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35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110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D0AD394-A2E6-CDB5-95F0-8AF85FBFBC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1" y="5767388"/>
            <a:ext cx="8001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523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959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1C1B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1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15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5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6172203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1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15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5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93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33116"/>
            <a:ext cx="10515600" cy="469079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3207"/>
            <a:ext cx="10515600" cy="4263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353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90256"/>
            <a:ext cx="10515600" cy="87749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1C1B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0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038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ctr">
              <a:defRPr sz="2100">
                <a:solidFill>
                  <a:schemeClr val="accent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>
          <a:xfrm>
            <a:off x="5183188" y="987427"/>
            <a:ext cx="6169024" cy="4881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5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35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627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0874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ctr">
              <a:defRPr sz="2100">
                <a:solidFill>
                  <a:schemeClr val="accent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0874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0083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6321293-BAFC-928A-56A2-F7A20906D777}"/>
              </a:ext>
            </a:extLst>
          </p:cNvPr>
          <p:cNvSpPr/>
          <p:nvPr userDrawn="1"/>
        </p:nvSpPr>
        <p:spPr>
          <a:xfrm>
            <a:off x="6645275" y="747715"/>
            <a:ext cx="5360988" cy="5362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81736DE-DEB9-BCFA-1329-9FDF2400FE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5275" y="633829"/>
            <a:ext cx="5360988" cy="529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sosceles Triangle 9">
            <a:extLst>
              <a:ext uri="{FF2B5EF4-FFF2-40B4-BE49-F238E27FC236}">
                <a16:creationId xmlns:a16="http://schemas.microsoft.com/office/drawing/2014/main" id="{7B47304B-571A-D55D-77A8-34982B4F7918}"/>
              </a:ext>
            </a:extLst>
          </p:cNvPr>
          <p:cNvSpPr/>
          <p:nvPr userDrawn="1"/>
        </p:nvSpPr>
        <p:spPr>
          <a:xfrm>
            <a:off x="0" y="5792788"/>
            <a:ext cx="3376613" cy="1065212"/>
          </a:xfrm>
          <a:prstGeom prst="triangle">
            <a:avLst>
              <a:gd name="adj" fmla="val 0"/>
            </a:avLst>
          </a:prstGeom>
          <a:solidFill>
            <a:srgbClr val="1C1B4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4254" y="1094198"/>
            <a:ext cx="5105583" cy="22628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300" b="0" spc="0">
                <a:solidFill>
                  <a:srgbClr val="142B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4253" y="3564805"/>
            <a:ext cx="5105584" cy="15786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i="0">
                <a:solidFill>
                  <a:srgbClr val="CF682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870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37960"/>
            <a:ext cx="10515600" cy="56270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83546"/>
            <a:ext cx="5181600" cy="41934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83545"/>
            <a:ext cx="5181600" cy="4193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25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62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16">
            <a:extLst>
              <a:ext uri="{FF2B5EF4-FFF2-40B4-BE49-F238E27FC236}">
                <a16:creationId xmlns:a16="http://schemas.microsoft.com/office/drawing/2014/main" id="{634F5E6D-ED95-A5DC-1AE2-8584016D3F53}"/>
              </a:ext>
            </a:extLst>
          </p:cNvPr>
          <p:cNvSpPr/>
          <p:nvPr userDrawn="1"/>
        </p:nvSpPr>
        <p:spPr>
          <a:xfrm rot="10800000">
            <a:off x="1592264" y="0"/>
            <a:ext cx="10607675" cy="5670550"/>
          </a:xfrm>
          <a:prstGeom prst="triangle">
            <a:avLst>
              <a:gd name="adj" fmla="val 0"/>
            </a:avLst>
          </a:prstGeom>
          <a:solidFill>
            <a:srgbClr val="1C1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857667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AA0F2F-F613-C078-0355-C2E54B30EC75}"/>
              </a:ext>
            </a:extLst>
          </p:cNvPr>
          <p:cNvSpPr/>
          <p:nvPr userDrawn="1"/>
        </p:nvSpPr>
        <p:spPr>
          <a:xfrm>
            <a:off x="6645275" y="747715"/>
            <a:ext cx="5360988" cy="5362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F260E7D-5E25-51E1-E9F0-536FEFE6F5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5275" y="633829"/>
            <a:ext cx="5360988" cy="529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8927" y="2031003"/>
            <a:ext cx="5864068" cy="22628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 spc="0">
                <a:solidFill>
                  <a:srgbClr val="142B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927" y="4501610"/>
            <a:ext cx="5864069" cy="13093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0">
                <a:solidFill>
                  <a:srgbClr val="CF682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44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87320B-930E-C770-A597-BD9756FDCE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6"/>
          <a:stretch>
            <a:fillRect/>
          </a:stretch>
        </p:blipFill>
        <p:spPr bwMode="auto">
          <a:xfrm>
            <a:off x="-11113" y="0"/>
            <a:ext cx="12203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sosceles Triangle 16">
            <a:extLst>
              <a:ext uri="{FF2B5EF4-FFF2-40B4-BE49-F238E27FC236}">
                <a16:creationId xmlns:a16="http://schemas.microsoft.com/office/drawing/2014/main" id="{781959DA-7733-8546-F9DF-2FB463DB758C}"/>
              </a:ext>
            </a:extLst>
          </p:cNvPr>
          <p:cNvSpPr/>
          <p:nvPr userDrawn="1"/>
        </p:nvSpPr>
        <p:spPr>
          <a:xfrm rot="10800000">
            <a:off x="-11113" y="-4763"/>
            <a:ext cx="7558088" cy="6867526"/>
          </a:xfrm>
          <a:prstGeom prst="triangle">
            <a:avLst>
              <a:gd name="adj" fmla="val 100000"/>
            </a:avLst>
          </a:prstGeom>
          <a:solidFill>
            <a:srgbClr val="1C1B4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857667"/>
              </a:solidFill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C17EDA15-03E7-8137-BACF-0DC356757F2E}"/>
              </a:ext>
            </a:extLst>
          </p:cNvPr>
          <p:cNvSpPr/>
          <p:nvPr userDrawn="1"/>
        </p:nvSpPr>
        <p:spPr>
          <a:xfrm>
            <a:off x="-11113" y="4551363"/>
            <a:ext cx="4956176" cy="2311400"/>
          </a:xfrm>
          <a:prstGeom prst="rtTriangl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6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E84C5DC1-E2FE-8D7F-D9D5-6EABD959FC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5595938"/>
            <a:ext cx="3175000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96751" y="467712"/>
            <a:ext cx="5005568" cy="15397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96751" y="2119665"/>
            <a:ext cx="4141031" cy="61302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100" i="0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177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5B7D52-0F8F-69AB-876C-E49AC924FE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03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sosceles Triangle 16">
            <a:extLst>
              <a:ext uri="{FF2B5EF4-FFF2-40B4-BE49-F238E27FC236}">
                <a16:creationId xmlns:a16="http://schemas.microsoft.com/office/drawing/2014/main" id="{9A2D1815-55DC-7137-63EE-E7395D0698A1}"/>
              </a:ext>
            </a:extLst>
          </p:cNvPr>
          <p:cNvSpPr/>
          <p:nvPr userDrawn="1"/>
        </p:nvSpPr>
        <p:spPr>
          <a:xfrm rot="10800000" flipH="1">
            <a:off x="4683125" y="2"/>
            <a:ext cx="7558088" cy="6869113"/>
          </a:xfrm>
          <a:prstGeom prst="triangle">
            <a:avLst>
              <a:gd name="adj" fmla="val 100000"/>
            </a:avLst>
          </a:prstGeom>
          <a:solidFill>
            <a:srgbClr val="1C1B4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857667"/>
              </a:solidFill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15F157F0-E2F4-211C-D0B1-991FE5817518}"/>
              </a:ext>
            </a:extLst>
          </p:cNvPr>
          <p:cNvSpPr/>
          <p:nvPr userDrawn="1"/>
        </p:nvSpPr>
        <p:spPr>
          <a:xfrm flipH="1">
            <a:off x="7285039" y="4556125"/>
            <a:ext cx="4956175" cy="2312988"/>
          </a:xfrm>
          <a:prstGeom prst="rtTriangle">
            <a:avLst/>
          </a:prstGeom>
          <a:solidFill>
            <a:srgbClr val="CF682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4D4BBB1-48E5-6A14-C430-0229FFB6A9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8763" y="4751933"/>
            <a:ext cx="1943100" cy="191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62C648FD-81C8-AECE-19B7-66A522576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0" y="5711827"/>
            <a:ext cx="31750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805715" y="87294"/>
            <a:ext cx="6186091" cy="15397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33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850775" y="1907542"/>
            <a:ext cx="4141031" cy="613027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100" i="0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413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bg1">
            <a:alpha val="7490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8E1648-7EF2-A6D4-4A17-8E5A49ECE2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A9BB00-241C-BD03-7C72-36B098CB1B1C}"/>
              </a:ext>
            </a:extLst>
          </p:cNvPr>
          <p:cNvSpPr/>
          <p:nvPr userDrawn="1"/>
        </p:nvSpPr>
        <p:spPr>
          <a:xfrm>
            <a:off x="10747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1701937" y="2450382"/>
            <a:ext cx="8788123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5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937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2">
    <p:bg>
      <p:bgPr>
        <a:solidFill>
          <a:schemeClr val="bg1">
            <a:alpha val="7490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sky, ground, truck&#10;&#10;Description automatically generated">
            <a:extLst>
              <a:ext uri="{FF2B5EF4-FFF2-40B4-BE49-F238E27FC236}">
                <a16:creationId xmlns:a16="http://schemas.microsoft.com/office/drawing/2014/main" id="{127B591D-E86B-945E-1746-681280AE1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5E3BA6-00F7-5AA5-142F-BD61635ADD62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701937" y="2450382"/>
            <a:ext cx="8788123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5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5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1FF1AE0-4E39-D4D6-10F2-1C6580A183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233488"/>
            <a:ext cx="105156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1F7DD53-6152-EA04-87D6-55088BE692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659063"/>
            <a:ext cx="105156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8">
            <a:extLst>
              <a:ext uri="{FF2B5EF4-FFF2-40B4-BE49-F238E27FC236}">
                <a16:creationId xmlns:a16="http://schemas.microsoft.com/office/drawing/2014/main" id="{C47F9875-752C-DA63-2EA3-66BFB9606B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8" t="55151" r="40288" b="5432"/>
          <a:stretch>
            <a:fillRect/>
          </a:stretch>
        </p:blipFill>
        <p:spPr bwMode="auto">
          <a:xfrm>
            <a:off x="1414463" y="7938"/>
            <a:ext cx="13716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017A25-118D-6CF8-319D-DF3A3B4FE94D}"/>
              </a:ext>
            </a:extLst>
          </p:cNvPr>
          <p:cNvSpPr txBox="1">
            <a:spLocks/>
          </p:cNvSpPr>
          <p:nvPr userDrawn="1"/>
        </p:nvSpPr>
        <p:spPr>
          <a:xfrm>
            <a:off x="5549901" y="1588"/>
            <a:ext cx="5285232" cy="112471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latin typeface="Stencil" panose="040409050D0802020404" pitchFamily="82" charset="0"/>
              </a:rPr>
              <a:t>Quality SCHOOL</a:t>
            </a:r>
          </a:p>
        </p:txBody>
      </p:sp>
      <p:pic>
        <p:nvPicPr>
          <p:cNvPr id="1031" name="Picture 19">
            <a:extLst>
              <a:ext uri="{FF2B5EF4-FFF2-40B4-BE49-F238E27FC236}">
                <a16:creationId xmlns:a16="http://schemas.microsoft.com/office/drawing/2014/main" id="{032CE909-1434-D89E-34AD-717D4C5713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3" t="54732" r="63075" b="5586"/>
          <a:stretch>
            <a:fillRect/>
          </a:stretch>
        </p:blipFill>
        <p:spPr bwMode="auto">
          <a:xfrm>
            <a:off x="0" y="7938"/>
            <a:ext cx="140652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0">
            <a:extLst>
              <a:ext uri="{FF2B5EF4-FFF2-40B4-BE49-F238E27FC236}">
                <a16:creationId xmlns:a16="http://schemas.microsoft.com/office/drawing/2014/main" id="{291A01D3-F6CB-C698-40BF-DC292F820B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9" t="54732" r="40462" b="5586"/>
          <a:stretch>
            <a:fillRect/>
          </a:stretch>
        </p:blipFill>
        <p:spPr bwMode="auto">
          <a:xfrm>
            <a:off x="4171950" y="7938"/>
            <a:ext cx="13716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2">
            <a:extLst>
              <a:ext uri="{FF2B5EF4-FFF2-40B4-BE49-F238E27FC236}">
                <a16:creationId xmlns:a16="http://schemas.microsoft.com/office/drawing/2014/main" id="{E0BAE17A-5026-8A6B-64AA-5D8B6D0561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5" t="54732" r="17693" b="5586"/>
          <a:stretch>
            <a:fillRect/>
          </a:stretch>
        </p:blipFill>
        <p:spPr bwMode="auto">
          <a:xfrm>
            <a:off x="2786063" y="7938"/>
            <a:ext cx="13779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TextBox 23">
            <a:extLst>
              <a:ext uri="{FF2B5EF4-FFF2-40B4-BE49-F238E27FC236}">
                <a16:creationId xmlns:a16="http://schemas.microsoft.com/office/drawing/2014/main" id="{629C6F91-A2A4-E60C-FB7A-CE029FF35BE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09188" y="6426200"/>
            <a:ext cx="2049462" cy="554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1500">
                <a:solidFill>
                  <a:schemeClr val="bg1"/>
                </a:solidFill>
                <a:latin typeface="Bodoni MT Condensed" panose="02070606080606020203" pitchFamily="18" charset="0"/>
              </a:rPr>
              <a:t>CONCRETEPIPE.ORG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680009-551B-7A2D-9C1E-68176DCE15BB}"/>
              </a:ext>
            </a:extLst>
          </p:cNvPr>
          <p:cNvSpPr/>
          <p:nvPr userDrawn="1"/>
        </p:nvSpPr>
        <p:spPr>
          <a:xfrm>
            <a:off x="5543550" y="0"/>
            <a:ext cx="5292725" cy="1108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52A8D6-9FD0-4076-57A6-D69EC4684AEB}"/>
              </a:ext>
            </a:extLst>
          </p:cNvPr>
          <p:cNvSpPr/>
          <p:nvPr userDrawn="1"/>
        </p:nvSpPr>
        <p:spPr>
          <a:xfrm>
            <a:off x="4164013" y="0"/>
            <a:ext cx="1379537" cy="1108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B7B3AF-736D-0EF9-58B5-4AFF118FD38E}"/>
              </a:ext>
            </a:extLst>
          </p:cNvPr>
          <p:cNvSpPr/>
          <p:nvPr userDrawn="1"/>
        </p:nvSpPr>
        <p:spPr>
          <a:xfrm>
            <a:off x="2792413" y="0"/>
            <a:ext cx="1371600" cy="1108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0FFF44-8579-9BD4-BC09-75C7D6E84F4C}"/>
              </a:ext>
            </a:extLst>
          </p:cNvPr>
          <p:cNvSpPr/>
          <p:nvPr userDrawn="1"/>
        </p:nvSpPr>
        <p:spPr>
          <a:xfrm>
            <a:off x="1406525" y="0"/>
            <a:ext cx="1385888" cy="1108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328214-BFAB-23FA-9CB7-02F1F4D49F5F}"/>
              </a:ext>
            </a:extLst>
          </p:cNvPr>
          <p:cNvSpPr/>
          <p:nvPr userDrawn="1"/>
        </p:nvSpPr>
        <p:spPr>
          <a:xfrm>
            <a:off x="0" y="0"/>
            <a:ext cx="1406525" cy="1108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F44FAC-48DB-7CDE-673C-038C25E269E9}"/>
              </a:ext>
            </a:extLst>
          </p:cNvPr>
          <p:cNvSpPr/>
          <p:nvPr userDrawn="1"/>
        </p:nvSpPr>
        <p:spPr>
          <a:xfrm>
            <a:off x="10836275" y="0"/>
            <a:ext cx="1355725" cy="11064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E60418-5985-8925-1542-084C12F08202}"/>
              </a:ext>
            </a:extLst>
          </p:cNvPr>
          <p:cNvSpPr/>
          <p:nvPr userDrawn="1"/>
        </p:nvSpPr>
        <p:spPr>
          <a:xfrm>
            <a:off x="0" y="1116013"/>
            <a:ext cx="12192000" cy="44450"/>
          </a:xfrm>
          <a:prstGeom prst="rect">
            <a:avLst/>
          </a:prstGeom>
          <a:solidFill>
            <a:srgbClr val="CD6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1042" name="Picture 8">
            <a:extLst>
              <a:ext uri="{FF2B5EF4-FFF2-40B4-BE49-F238E27FC236}">
                <a16:creationId xmlns:a16="http://schemas.microsoft.com/office/drawing/2014/main" id="{39337726-47A0-7F36-88F8-33D6791068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8" t="55151" r="40288" b="5432"/>
          <a:stretch>
            <a:fillRect/>
          </a:stretch>
        </p:blipFill>
        <p:spPr bwMode="auto">
          <a:xfrm>
            <a:off x="1433513" y="28575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>
            <a:extLst>
              <a:ext uri="{FF2B5EF4-FFF2-40B4-BE49-F238E27FC236}">
                <a16:creationId xmlns:a16="http://schemas.microsoft.com/office/drawing/2014/main" id="{09E7671B-A735-70D5-78EF-3A3ACC0C58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3" t="54732" r="63075" b="5586"/>
          <a:stretch>
            <a:fillRect/>
          </a:stretch>
        </p:blipFill>
        <p:spPr bwMode="auto">
          <a:xfrm>
            <a:off x="19050" y="28575"/>
            <a:ext cx="14065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94C4CA0B-D46D-EB01-543B-0B69706B31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9" t="54732" r="40462" b="5586"/>
          <a:stretch>
            <a:fillRect/>
          </a:stretch>
        </p:blipFill>
        <p:spPr bwMode="auto">
          <a:xfrm>
            <a:off x="4191000" y="28575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2">
            <a:extLst>
              <a:ext uri="{FF2B5EF4-FFF2-40B4-BE49-F238E27FC236}">
                <a16:creationId xmlns:a16="http://schemas.microsoft.com/office/drawing/2014/main" id="{119E9C67-9C0E-6661-4E93-D65D65DB1B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5" t="54732" r="17693" b="5586"/>
          <a:stretch>
            <a:fillRect/>
          </a:stretch>
        </p:blipFill>
        <p:spPr bwMode="auto">
          <a:xfrm>
            <a:off x="2805113" y="28575"/>
            <a:ext cx="13779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10">
            <a:extLst>
              <a:ext uri="{FF2B5EF4-FFF2-40B4-BE49-F238E27FC236}">
                <a16:creationId xmlns:a16="http://schemas.microsoft.com/office/drawing/2014/main" id="{253CB7EC-63EE-E7B4-4357-81FAFEEDA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77785" y="58818"/>
            <a:ext cx="1071563" cy="105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8" name="Isosceles Triangle 9">
            <a:extLst>
              <a:ext uri="{FF2B5EF4-FFF2-40B4-BE49-F238E27FC236}">
                <a16:creationId xmlns:a16="http://schemas.microsoft.com/office/drawing/2014/main" id="{A15778B2-6E84-AF70-9B25-D3003FC3BB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792788"/>
            <a:ext cx="3376613" cy="1065212"/>
          </a:xfrm>
          <a:prstGeom prst="triangle">
            <a:avLst>
              <a:gd name="adj" fmla="val 0"/>
            </a:avLst>
          </a:prstGeom>
          <a:solidFill>
            <a:schemeClr val="bg2">
              <a:lumMod val="25000"/>
              <a:alpha val="89803"/>
            </a:schemeClr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pic>
        <p:nvPicPr>
          <p:cNvPr id="2" name="Picture 19" descr="Icon&#10;&#10;Description automatically generated">
            <a:extLst>
              <a:ext uri="{FF2B5EF4-FFF2-40B4-BE49-F238E27FC236}">
                <a16:creationId xmlns:a16="http://schemas.microsoft.com/office/drawing/2014/main" id="{16B14BE4-E8AA-8A9A-319F-461FA0233E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6092825"/>
            <a:ext cx="660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0" name="TextBox 20">
            <a:extLst>
              <a:ext uri="{FF2B5EF4-FFF2-40B4-BE49-F238E27FC236}">
                <a16:creationId xmlns:a16="http://schemas.microsoft.com/office/drawing/2014/main" id="{967A9452-8269-D368-CEF3-5181DA4EFF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596438" y="6473825"/>
            <a:ext cx="2595562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800" dirty="0">
                <a:solidFill>
                  <a:schemeClr val="bg2">
                    <a:lumMod val="25000"/>
                  </a:schemeClr>
                </a:solidFill>
              </a:rPr>
              <a:t>CONCRETEPIPE.ORG</a:t>
            </a:r>
          </a:p>
        </p:txBody>
      </p:sp>
    </p:spTree>
    <p:extLst>
      <p:ext uri="{BB962C8B-B14F-4D97-AF65-F5344CB8AC3E}">
        <p14:creationId xmlns:p14="http://schemas.microsoft.com/office/powerpoint/2010/main" val="156316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CBA4357-536F-B2CB-C07E-EE5CB14900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76014" y="5994298"/>
            <a:ext cx="776287" cy="76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0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  <p:sldLayoutId id="2147484067" r:id="rId13"/>
    <p:sldLayoutId id="2147484068" r:id="rId14"/>
    <p:sldLayoutId id="2147484069" r:id="rId15"/>
    <p:sldLayoutId id="2147484070" r:id="rId16"/>
    <p:sldLayoutId id="2147484071" r:id="rId17"/>
    <p:sldLayoutId id="2147484072" r:id="rId18"/>
    <p:sldLayoutId id="2147484073" r:id="rId19"/>
    <p:sldLayoutId id="2147484074" r:id="rId2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2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2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2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2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2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embers.concretepipe.org/web/Online/Quality_/Qcast_Tools/Online/Quality/Qcast_Tools.aspx?hkey=df73e10d-84d5-4a0d-a862-abdf1eda93db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E258378-9FBF-754B-A799-A5CDDEAB8D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CH" altLang="en-US" dirty="0"/>
              <a:t>PRODUCT</a:t>
            </a:r>
            <a:r>
              <a:rPr lang="de-CH" altLang="en-US" dirty="0">
                <a:latin typeface="Arial" panose="020B0604020202020204" pitchFamily="34" charset="0"/>
                <a:cs typeface="Arial" panose="020B0604020202020204" pitchFamily="34" charset="0"/>
              </a:rPr>
              <a:t>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64FE0-2FCD-A1BD-C062-2EC9ABCEF9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Text Box 4">
            <a:extLst>
              <a:ext uri="{FF2B5EF4-FFF2-40B4-BE49-F238E27FC236}">
                <a16:creationId xmlns:a16="http://schemas.microsoft.com/office/drawing/2014/main" id="{4F9B28CF-F096-CD47-8434-ED9DEF887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70" y="3115866"/>
            <a:ext cx="136383" cy="34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03310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FDD5366-4306-485F-BA80-BED3D983DA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4000" dirty="0">
                <a:solidFill>
                  <a:srgbClr val="F08F49"/>
                </a:solidFill>
              </a:rPr>
              <a:t>D-LOAD</a:t>
            </a:r>
            <a:br>
              <a:rPr lang="en-US" altLang="en-US" sz="4000" dirty="0"/>
            </a:br>
            <a:br>
              <a:rPr lang="en-US" altLang="en-US" sz="4000" dirty="0"/>
            </a:br>
            <a:r>
              <a:rPr lang="en-US" altLang="en-US" sz="2700" dirty="0"/>
              <a:t>Pounds per foot of length per foot of diameter 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2382B45-B3D6-40EA-BB31-D97D41B7BB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819399"/>
            <a:ext cx="10515600" cy="335756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altLang="en-US" sz="2400" dirty="0"/>
              <a:t>For example: ASTM C76 Class III design 	</a:t>
            </a:r>
          </a:p>
          <a:p>
            <a:pPr>
              <a:buFontTx/>
              <a:buNone/>
            </a:pPr>
            <a:r>
              <a:rPr lang="en-US" altLang="en-US" sz="2400" dirty="0"/>
              <a:t>	D-load to produce a 0.01” crack 		1350	</a:t>
            </a:r>
            <a:br>
              <a:rPr lang="en-US" altLang="en-US" sz="2400" dirty="0"/>
            </a:br>
            <a:r>
              <a:rPr lang="en-US" altLang="en-US" sz="2400" dirty="0"/>
              <a:t>D-load to produce the ultimate load 		2000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9FBA4FA4-15E3-4F43-BE56-2971FEA31D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3600" dirty="0">
                <a:solidFill>
                  <a:srgbClr val="F08F49"/>
                </a:solidFill>
              </a:rPr>
              <a:t>SAMPLE CALCULATIONS FOR </a:t>
            </a:r>
            <a:br>
              <a:rPr lang="en-US" altLang="en-US" sz="3600" dirty="0">
                <a:solidFill>
                  <a:srgbClr val="F08F49"/>
                </a:solidFill>
              </a:rPr>
            </a:br>
            <a:r>
              <a:rPr lang="en-US" altLang="en-US" sz="3600" dirty="0">
                <a:solidFill>
                  <a:srgbClr val="F08F49"/>
                </a:solidFill>
              </a:rPr>
              <a:t>24” DIAMETER  x  8’ CLASS III PIPE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13737A7-2942-448F-972A-50685FCFA1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514599"/>
            <a:ext cx="10515600" cy="366236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/>
              <a:t>0.01” load	= 1350 (D-load) x 8 ft (length) x 2 ft(diameter)  </a:t>
            </a:r>
            <a:br>
              <a:rPr lang="en-US" altLang="en-US" sz="2400" dirty="0"/>
            </a:br>
            <a:r>
              <a:rPr lang="en-US" altLang="en-US" sz="2400" dirty="0"/>
              <a:t>                    	=  21,600 lbs.</a:t>
            </a:r>
          </a:p>
          <a:p>
            <a:pPr>
              <a:buFontTx/>
              <a:buNone/>
            </a:pPr>
            <a:endParaRPr lang="en-US" altLang="en-US" sz="2400" dirty="0"/>
          </a:p>
          <a:p>
            <a:r>
              <a:rPr lang="en-US" altLang="en-US" sz="2400" dirty="0"/>
              <a:t>Ultimate load  =  2000 (D-load) x 8 ft. (length) x 2 ft (diameter)  			=  32,000 lbs.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">
            <a:extLst>
              <a:ext uri="{FF2B5EF4-FFF2-40B4-BE49-F238E27FC236}">
                <a16:creationId xmlns:a16="http://schemas.microsoft.com/office/drawing/2014/main" id="{F968AE1D-9C39-430C-A60E-77E78CA4F034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1295401"/>
            <a:ext cx="6489700" cy="4867275"/>
            <a:chOff x="1752600" y="1295400"/>
            <a:chExt cx="6489700" cy="4867608"/>
          </a:xfrm>
        </p:grpSpPr>
        <p:pic>
          <p:nvPicPr>
            <p:cNvPr id="40963" name="Picture 4" descr="SK9919-14">
              <a:extLst>
                <a:ext uri="{FF2B5EF4-FFF2-40B4-BE49-F238E27FC236}">
                  <a16:creationId xmlns:a16="http://schemas.microsoft.com/office/drawing/2014/main" id="{AFFFE7DE-12E1-4A29-9225-C5F37D043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1295400"/>
              <a:ext cx="6400800" cy="486760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64" name="TextBox 3">
              <a:extLst>
                <a:ext uri="{FF2B5EF4-FFF2-40B4-BE49-F238E27FC236}">
                  <a16:creationId xmlns:a16="http://schemas.microsoft.com/office/drawing/2014/main" id="{033A8CF7-8776-4F00-B655-5230D2D9DD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1400" y="4876800"/>
              <a:ext cx="850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latin typeface="Arial" panose="020B0604020202020204" pitchFamily="34" charset="0"/>
                </a:rPr>
                <a:t>1” – 1 ½”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31B2E8-F74A-638A-7C7E-F686576DF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E9FE8-E85F-B03C-BC2E-AEC6C5F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88F9AC4D-F09B-4F66-95B7-BB7F48143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08F49"/>
                </a:solidFill>
              </a:rPr>
              <a:t>Load Rate</a:t>
            </a:r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6D8E20A0-BBA0-4A92-86F2-6DAC6632B1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Tx/>
              <a:buNone/>
            </a:pPr>
            <a:r>
              <a:rPr lang="en-US" altLang="en-US" sz="2400" dirty="0"/>
              <a:t>ASTM C497</a:t>
            </a:r>
          </a:p>
          <a:p>
            <a:pPr>
              <a:buFontTx/>
              <a:buNone/>
            </a:pPr>
            <a:r>
              <a:rPr lang="en-US" altLang="en-US" sz="2400" dirty="0"/>
              <a:t>		For Reinforced Concrete Pipe, any rate of load application up to a maximum of 7500 lbf/lineal foot of pipe per minute shall be used up to 75% of the specified design strength, at which time the rate of loading shall be reduced to a maximum uniform rate of 1/3 of the specified design strength of the pipe per minute.</a:t>
            </a:r>
          </a:p>
        </p:txBody>
      </p:sp>
      <p:sp>
        <p:nvSpPr>
          <p:cNvPr id="43012" name="Footer Placeholder 3">
            <a:extLst>
              <a:ext uri="{FF2B5EF4-FFF2-40B4-BE49-F238E27FC236}">
                <a16:creationId xmlns:a16="http://schemas.microsoft.com/office/drawing/2014/main" id="{B5D73F98-E45A-4BE1-AB4B-B65DA5E9BD5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492875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F08F49"/>
                </a:solidFill>
                <a:latin typeface="Arial" panose="020B0604020202020204" pitchFamily="34" charset="0"/>
                <a:ea typeface="Futura Condensed Medium"/>
                <a:cs typeface="Futura Condensed Medium"/>
              </a:rPr>
              <a:t>www.concrete-pipe.org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A515A66A-CC0A-4C97-91FD-A3C2D83E8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08F49"/>
                </a:solidFill>
              </a:rPr>
              <a:t>Loading Rate for TEB Testing</a:t>
            </a:r>
          </a:p>
        </p:txBody>
      </p:sp>
      <p:graphicFrame>
        <p:nvGraphicFramePr>
          <p:cNvPr id="44035" name="Content Placeholder 4">
            <a:extLst>
              <a:ext uri="{FF2B5EF4-FFF2-40B4-BE49-F238E27FC236}">
                <a16:creationId xmlns:a16="http://schemas.microsoft.com/office/drawing/2014/main" id="{F28EB2D8-EA14-456D-AE03-E0292AA2A5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8109282"/>
              </p:ext>
            </p:extLst>
          </p:nvPr>
        </p:nvGraphicFramePr>
        <p:xfrm>
          <a:off x="2389187" y="2240954"/>
          <a:ext cx="7413625" cy="371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7425572" imgH="3718882" progId="Excel.Chart.8">
                  <p:embed/>
                </p:oleObj>
              </mc:Choice>
              <mc:Fallback>
                <p:oleObj name="Chart" r:id="rId2" imgW="7425572" imgH="3718882" progId="Excel.Chart.8">
                  <p:embed/>
                  <p:pic>
                    <p:nvPicPr>
                      <p:cNvPr id="0" name="Content Placeholder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187" y="2240954"/>
                        <a:ext cx="7413625" cy="3713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6" name="Footer Placeholder 3">
            <a:extLst>
              <a:ext uri="{FF2B5EF4-FFF2-40B4-BE49-F238E27FC236}">
                <a16:creationId xmlns:a16="http://schemas.microsoft.com/office/drawing/2014/main" id="{E5E66B78-1964-4A1F-88A9-09708B9EACF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492875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>
                <a:solidFill>
                  <a:srgbClr val="F08F49"/>
                </a:solidFill>
                <a:ea typeface="Futura Condensed Medium"/>
                <a:cs typeface="Futura Condensed Medium"/>
              </a:rPr>
              <a:t>www.concrete-pipe.org</a:t>
            </a:r>
          </a:p>
        </p:txBody>
      </p:sp>
      <p:sp>
        <p:nvSpPr>
          <p:cNvPr id="44037" name="TextBox 5">
            <a:extLst>
              <a:ext uri="{FF2B5EF4-FFF2-40B4-BE49-F238E27FC236}">
                <a16:creationId xmlns:a16="http://schemas.microsoft.com/office/drawing/2014/main" id="{0E9B5863-2E70-46DE-BDE4-7AF5F3EB1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5224" y="4267200"/>
            <a:ext cx="2390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7500 lbf/LF/min </a:t>
            </a:r>
          </a:p>
        </p:txBody>
      </p:sp>
      <p:sp>
        <p:nvSpPr>
          <p:cNvPr id="44038" name="TextBox 6">
            <a:extLst>
              <a:ext uri="{FF2B5EF4-FFF2-40B4-BE49-F238E27FC236}">
                <a16:creationId xmlns:a16="http://schemas.microsoft.com/office/drawing/2014/main" id="{64E9A1A4-B3AF-43FF-94B2-63CC81667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895600"/>
            <a:ext cx="3386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1/3 design strength/min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625A098C-D192-4F65-9D55-7949314130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08F49"/>
                </a:solidFill>
              </a:rPr>
              <a:t>Load Rate Calculation Example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3EF9E26E-17AB-4FA5-A4E9-AB4A929DA7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400" u="sng" dirty="0"/>
              <a:t>Test Class III, 24 in. pipe, 8’ long</a:t>
            </a:r>
          </a:p>
          <a:p>
            <a:r>
              <a:rPr lang="en-US" altLang="en-US" sz="2400" dirty="0"/>
              <a:t>{ASTM C76} 0.01” load = 1350 (D-load) x 8 ft (length) x 2 ft (diameter)  = 21,600 lbs</a:t>
            </a:r>
          </a:p>
          <a:p>
            <a:pPr lvl="1"/>
            <a:r>
              <a:rPr lang="en-US" altLang="en-US" sz="2400" dirty="0"/>
              <a:t>75% of 21,600 lbs is 16,200 lbs.</a:t>
            </a:r>
          </a:p>
          <a:p>
            <a:r>
              <a:rPr lang="en-US" altLang="en-US" sz="2400" dirty="0"/>
              <a:t>Maximum Rate up to 75% is </a:t>
            </a:r>
            <a:r>
              <a:rPr lang="en-US" altLang="en-US" sz="2400" u="sng" dirty="0"/>
              <a:t>7500 lbf/lineal foot of pipe (8’) per minute</a:t>
            </a:r>
          </a:p>
          <a:p>
            <a:pPr lvl="1"/>
            <a:r>
              <a:rPr lang="en-US" altLang="en-US" sz="2400" dirty="0"/>
              <a:t>7500*8’= 60,000 lbs/minute </a:t>
            </a:r>
            <a:r>
              <a:rPr lang="en-US" altLang="en-US" sz="2400" dirty="0">
                <a:solidFill>
                  <a:srgbClr val="00B050"/>
                </a:solidFill>
              </a:rPr>
              <a:t>/ (60s/min) </a:t>
            </a:r>
            <a:r>
              <a:rPr lang="en-US" altLang="en-US" sz="2400" dirty="0"/>
              <a:t>= 1,000 lbs/sec</a:t>
            </a:r>
          </a:p>
          <a:p>
            <a:pPr lvl="1"/>
            <a:r>
              <a:rPr lang="en-US" altLang="en-US" sz="2400" dirty="0"/>
              <a:t>16,200 lbs / </a:t>
            </a:r>
            <a:r>
              <a:rPr lang="en-US" altLang="en-US" sz="2400" u="sng" dirty="0"/>
              <a:t>1,000 lbs/sec = 16 seconds</a:t>
            </a:r>
          </a:p>
          <a:p>
            <a:pPr lvl="1"/>
            <a:r>
              <a:rPr lang="en-US" altLang="en-US" sz="2400" dirty="0">
                <a:solidFill>
                  <a:srgbClr val="C00000"/>
                </a:solidFill>
              </a:rPr>
              <a:t>Minimum 16 seconds to reach 16,200 lbs.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45060" name="Footer Placeholder 3">
            <a:extLst>
              <a:ext uri="{FF2B5EF4-FFF2-40B4-BE49-F238E27FC236}">
                <a16:creationId xmlns:a16="http://schemas.microsoft.com/office/drawing/2014/main" id="{AD767DC6-B6AA-44F8-919C-5FCC0D71F63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492875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F08F49"/>
                </a:solidFill>
                <a:latin typeface="Arial" panose="020B0604020202020204" pitchFamily="34" charset="0"/>
                <a:ea typeface="Futura Condensed Medium"/>
                <a:cs typeface="Futura Condensed Medium"/>
              </a:rPr>
              <a:t>www.concrete-pipe.org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C5C043A8-DB42-4AFE-A15A-949A1242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1566"/>
            <a:ext cx="10515600" cy="469079"/>
          </a:xfrm>
        </p:spPr>
        <p:txBody>
          <a:bodyPr rtlCol="0" anchor="t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08F49"/>
                </a:solidFill>
              </a:rPr>
              <a:t>Maximum Loading Rate for TEB</a:t>
            </a:r>
            <a:br>
              <a:rPr lang="en-US" altLang="en-US" sz="3600" dirty="0">
                <a:solidFill>
                  <a:srgbClr val="F08F49"/>
                </a:solidFill>
              </a:rPr>
            </a:br>
            <a:r>
              <a:rPr lang="en-US" altLang="en-US" sz="3600" dirty="0">
                <a:solidFill>
                  <a:srgbClr val="F08F49"/>
                </a:solidFill>
              </a:rPr>
              <a:t>Class III, 24 in. pipe, 8’ long</a:t>
            </a:r>
            <a:br>
              <a:rPr lang="en-US" altLang="en-US" sz="3600" dirty="0">
                <a:solidFill>
                  <a:srgbClr val="F08F49"/>
                </a:solidFill>
              </a:rPr>
            </a:br>
            <a:endParaRPr lang="en-US" altLang="en-US" sz="3600" dirty="0">
              <a:solidFill>
                <a:srgbClr val="F08F49"/>
              </a:solidFill>
            </a:endParaRPr>
          </a:p>
        </p:txBody>
      </p:sp>
      <p:sp>
        <p:nvSpPr>
          <p:cNvPr id="46083" name="Footer Placeholder 3">
            <a:extLst>
              <a:ext uri="{FF2B5EF4-FFF2-40B4-BE49-F238E27FC236}">
                <a16:creationId xmlns:a16="http://schemas.microsoft.com/office/drawing/2014/main" id="{D9310F62-DBF4-43C8-A343-E180E4A4F57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492875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>
                <a:solidFill>
                  <a:srgbClr val="F08F49"/>
                </a:solidFill>
                <a:ea typeface="Futura Condensed Medium"/>
                <a:cs typeface="Futura Condensed Medium"/>
              </a:rPr>
              <a:t>www.concrete-pipe.org</a:t>
            </a:r>
          </a:p>
        </p:txBody>
      </p:sp>
      <p:sp>
        <p:nvSpPr>
          <p:cNvPr id="46084" name="TextBox 8">
            <a:extLst>
              <a:ext uri="{FF2B5EF4-FFF2-40B4-BE49-F238E27FC236}">
                <a16:creationId xmlns:a16="http://schemas.microsoft.com/office/drawing/2014/main" id="{F4A75DD7-1026-41D1-AA79-896CA4197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3849" y="6011858"/>
            <a:ext cx="1384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Seconds</a:t>
            </a:r>
          </a:p>
        </p:txBody>
      </p:sp>
      <p:pic>
        <p:nvPicPr>
          <p:cNvPr id="46085" name="Picture 2">
            <a:extLst>
              <a:ext uri="{FF2B5EF4-FFF2-40B4-BE49-F238E27FC236}">
                <a16:creationId xmlns:a16="http://schemas.microsoft.com/office/drawing/2014/main" id="{A4F4A350-277D-4A74-A6F3-78F6CB231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3" y="2166938"/>
            <a:ext cx="707231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Box 5">
            <a:extLst>
              <a:ext uri="{FF2B5EF4-FFF2-40B4-BE49-F238E27FC236}">
                <a16:creationId xmlns:a16="http://schemas.microsoft.com/office/drawing/2014/main" id="{D64905D7-7E2B-442C-A492-FA658CB01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8110" y="3096102"/>
            <a:ext cx="40575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/>
              <a:t>16,200 lbs in not less than 16 sec.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1E5A35DF-22A6-41E5-83DD-15D98F2CBA75}"/>
              </a:ext>
            </a:extLst>
          </p:cNvPr>
          <p:cNvSpPr/>
          <p:nvPr/>
        </p:nvSpPr>
        <p:spPr>
          <a:xfrm flipH="1">
            <a:off x="3733800" y="3505200"/>
            <a:ext cx="1447800" cy="2057400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0949C0-9611-4CE3-935E-36B565452440}"/>
              </a:ext>
            </a:extLst>
          </p:cNvPr>
          <p:cNvCxnSpPr/>
          <p:nvPr/>
        </p:nvCxnSpPr>
        <p:spPr>
          <a:xfrm>
            <a:off x="3200400" y="2846448"/>
            <a:ext cx="6248400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CEF2E22-4DD4-46FE-B8DD-7A71FE17D163}"/>
              </a:ext>
            </a:extLst>
          </p:cNvPr>
          <p:cNvSpPr txBox="1"/>
          <p:nvPr/>
        </p:nvSpPr>
        <p:spPr>
          <a:xfrm>
            <a:off x="3161543" y="2499581"/>
            <a:ext cx="160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21,600 lbs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B60295-4A30-4F50-9FE9-1C5E34C10F43}"/>
              </a:ext>
            </a:extLst>
          </p:cNvPr>
          <p:cNvCxnSpPr>
            <a:cxnSpLocks/>
          </p:cNvCxnSpPr>
          <p:nvPr/>
        </p:nvCxnSpPr>
        <p:spPr>
          <a:xfrm>
            <a:off x="3204000" y="3505200"/>
            <a:ext cx="62484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8E200F8-1698-41DF-A882-19D07A15A56F}"/>
              </a:ext>
            </a:extLst>
          </p:cNvPr>
          <p:cNvSpPr txBox="1"/>
          <p:nvPr/>
        </p:nvSpPr>
        <p:spPr>
          <a:xfrm>
            <a:off x="3142882" y="3219510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75 %</a:t>
            </a:r>
          </a:p>
        </p:txBody>
      </p:sp>
    </p:spTree>
    <p:extLst>
      <p:ext uri="{BB962C8B-B14F-4D97-AF65-F5344CB8AC3E}">
        <p14:creationId xmlns:p14="http://schemas.microsoft.com/office/powerpoint/2010/main" val="1837034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4AB3B6ED-3EAE-4178-8227-FDD7E5A6C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3600" dirty="0">
                <a:solidFill>
                  <a:srgbClr val="F08F49"/>
                </a:solidFill>
              </a:rPr>
              <a:t>Load Rate Calculation Example (cont.)</a:t>
            </a:r>
            <a:br>
              <a:rPr lang="en-US" altLang="en-US" sz="3600" dirty="0">
                <a:solidFill>
                  <a:srgbClr val="F08F49"/>
                </a:solidFill>
              </a:rPr>
            </a:br>
            <a:r>
              <a:rPr lang="en-US" altLang="en-US" sz="3600" dirty="0">
                <a:solidFill>
                  <a:srgbClr val="F08F49"/>
                </a:solidFill>
              </a:rPr>
              <a:t>Class III, 24 in. pipe, 8’ long</a:t>
            </a:r>
            <a:br>
              <a:rPr lang="en-US" altLang="en-US" sz="3600" dirty="0">
                <a:solidFill>
                  <a:srgbClr val="F08F49"/>
                </a:solidFill>
              </a:rPr>
            </a:br>
            <a:endParaRPr lang="en-US" altLang="en-US" sz="3600" dirty="0">
              <a:solidFill>
                <a:srgbClr val="F08F49"/>
              </a:solidFill>
            </a:endParaRP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C059C9A8-15B2-4E69-A83D-540D0AA3CD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514599"/>
            <a:ext cx="10515600" cy="366236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/>
              <a:t>After 75% - reduce rate to </a:t>
            </a:r>
            <a:r>
              <a:rPr lang="en-US" altLang="en-US" sz="2400" u="sng" dirty="0"/>
              <a:t>1/3 design strength / minute</a:t>
            </a:r>
          </a:p>
          <a:p>
            <a:pPr lvl="1"/>
            <a:r>
              <a:rPr lang="en-US" altLang="en-US" sz="2400" dirty="0"/>
              <a:t>1/3 of 21,600 lbs = 7,200 lbs/minute </a:t>
            </a:r>
            <a:r>
              <a:rPr lang="en-US" altLang="en-US" sz="2400" dirty="0">
                <a:solidFill>
                  <a:srgbClr val="00B050"/>
                </a:solidFill>
              </a:rPr>
              <a:t>/ (60s/min) </a:t>
            </a:r>
            <a:r>
              <a:rPr lang="en-US" altLang="en-US" sz="2400" dirty="0"/>
              <a:t>= 120 lbs/sec </a:t>
            </a:r>
          </a:p>
          <a:p>
            <a:pPr lvl="1"/>
            <a:r>
              <a:rPr lang="en-US" altLang="en-US" sz="2400" dirty="0"/>
              <a:t>Max rate of </a:t>
            </a:r>
            <a:r>
              <a:rPr lang="en-US" altLang="en-US" sz="2400" u="sng" dirty="0"/>
              <a:t>120 lbs/sec </a:t>
            </a:r>
            <a:r>
              <a:rPr lang="en-US" altLang="en-US" sz="2400" dirty="0"/>
              <a:t>between 16,200 lbs and 21,600 lbs.</a:t>
            </a:r>
          </a:p>
          <a:p>
            <a:pPr lvl="1"/>
            <a:r>
              <a:rPr lang="en-US" altLang="en-US" sz="2400" dirty="0"/>
              <a:t>Time equals 21,600-16,200 [5,400 lbs] / 120 lbs/sec =    45 seconds. </a:t>
            </a:r>
          </a:p>
          <a:p>
            <a:pPr lvl="1"/>
            <a:endParaRPr lang="en-US" altLang="en-US" sz="2400" dirty="0"/>
          </a:p>
          <a:p>
            <a:pPr lvl="1"/>
            <a:r>
              <a:rPr lang="en-US" altLang="en-US" sz="2400" dirty="0"/>
              <a:t>Total test time equals 16 secs + 45 secs = </a:t>
            </a:r>
            <a:r>
              <a:rPr lang="en-US" altLang="en-US" sz="2400" u="sng" dirty="0"/>
              <a:t>61 seconds minimum</a:t>
            </a:r>
          </a:p>
          <a:p>
            <a:pPr lvl="1"/>
            <a:r>
              <a:rPr lang="en-US" altLang="en-US" sz="2400" dirty="0"/>
              <a:t>At least one minute but depends on pipe size and class.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47108" name="Footer Placeholder 3">
            <a:extLst>
              <a:ext uri="{FF2B5EF4-FFF2-40B4-BE49-F238E27FC236}">
                <a16:creationId xmlns:a16="http://schemas.microsoft.com/office/drawing/2014/main" id="{11AB1C34-7904-4E8D-980A-E9F6AC6DFF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492875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F08F49"/>
                </a:solidFill>
                <a:latin typeface="Arial" panose="020B0604020202020204" pitchFamily="34" charset="0"/>
                <a:ea typeface="Futura Condensed Medium"/>
                <a:cs typeface="Futura Condensed Medium"/>
              </a:rPr>
              <a:t>www.concrete-pipe.org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C5C043A8-DB42-4AFE-A15A-949A1242A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08F49"/>
                </a:solidFill>
              </a:rPr>
              <a:t>Maximum Loading Rate for TEB</a:t>
            </a:r>
            <a:br>
              <a:rPr lang="en-US" altLang="en-US" sz="3600" dirty="0">
                <a:solidFill>
                  <a:srgbClr val="F08F49"/>
                </a:solidFill>
              </a:rPr>
            </a:br>
            <a:r>
              <a:rPr lang="en-US" altLang="en-US" sz="3600" dirty="0">
                <a:solidFill>
                  <a:srgbClr val="F08F49"/>
                </a:solidFill>
              </a:rPr>
              <a:t>Class III, 24 in. pipe, 8’ long</a:t>
            </a:r>
            <a:br>
              <a:rPr lang="en-US" altLang="en-US" sz="3600" dirty="0">
                <a:solidFill>
                  <a:srgbClr val="F08F49"/>
                </a:solidFill>
              </a:rPr>
            </a:br>
            <a:endParaRPr lang="en-US" altLang="en-US" sz="3600" dirty="0">
              <a:solidFill>
                <a:srgbClr val="F08F49"/>
              </a:solidFill>
            </a:endParaRPr>
          </a:p>
        </p:txBody>
      </p:sp>
      <p:sp>
        <p:nvSpPr>
          <p:cNvPr id="46083" name="Footer Placeholder 3">
            <a:extLst>
              <a:ext uri="{FF2B5EF4-FFF2-40B4-BE49-F238E27FC236}">
                <a16:creationId xmlns:a16="http://schemas.microsoft.com/office/drawing/2014/main" id="{D9310F62-DBF4-43C8-A343-E180E4A4F57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492875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>
                <a:solidFill>
                  <a:srgbClr val="F08F49"/>
                </a:solidFill>
                <a:ea typeface="Futura Condensed Medium"/>
                <a:cs typeface="Futura Condensed Medium"/>
              </a:rPr>
              <a:t>www.concrete-pipe.org</a:t>
            </a:r>
          </a:p>
        </p:txBody>
      </p:sp>
      <p:sp>
        <p:nvSpPr>
          <p:cNvPr id="46084" name="TextBox 8">
            <a:extLst>
              <a:ext uri="{FF2B5EF4-FFF2-40B4-BE49-F238E27FC236}">
                <a16:creationId xmlns:a16="http://schemas.microsoft.com/office/drawing/2014/main" id="{F4A75DD7-1026-41D1-AA79-896CA4197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3849" y="6109419"/>
            <a:ext cx="1384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Seconds</a:t>
            </a:r>
          </a:p>
        </p:txBody>
      </p:sp>
      <p:pic>
        <p:nvPicPr>
          <p:cNvPr id="46085" name="Picture 2">
            <a:extLst>
              <a:ext uri="{FF2B5EF4-FFF2-40B4-BE49-F238E27FC236}">
                <a16:creationId xmlns:a16="http://schemas.microsoft.com/office/drawing/2014/main" id="{A4F4A350-277D-4A74-A6F3-78F6CB231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3" y="2260257"/>
            <a:ext cx="707231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1E5A35DF-22A6-41E5-83DD-15D98F2CBA75}"/>
              </a:ext>
            </a:extLst>
          </p:cNvPr>
          <p:cNvSpPr/>
          <p:nvPr/>
        </p:nvSpPr>
        <p:spPr>
          <a:xfrm flipH="1">
            <a:off x="3733800" y="3505200"/>
            <a:ext cx="1447800" cy="2057400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0949C0-9611-4CE3-935E-36B565452440}"/>
              </a:ext>
            </a:extLst>
          </p:cNvPr>
          <p:cNvCxnSpPr/>
          <p:nvPr/>
        </p:nvCxnSpPr>
        <p:spPr>
          <a:xfrm>
            <a:off x="3181718" y="2819399"/>
            <a:ext cx="6248400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CEF2E22-4DD4-46FE-B8DD-7A71FE17D163}"/>
              </a:ext>
            </a:extLst>
          </p:cNvPr>
          <p:cNvSpPr txBox="1"/>
          <p:nvPr/>
        </p:nvSpPr>
        <p:spPr>
          <a:xfrm>
            <a:off x="3142861" y="2472532"/>
            <a:ext cx="160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21,600 lbs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B60295-4A30-4F50-9FE9-1C5E34C10F43}"/>
              </a:ext>
            </a:extLst>
          </p:cNvPr>
          <p:cNvCxnSpPr>
            <a:cxnSpLocks/>
          </p:cNvCxnSpPr>
          <p:nvPr/>
        </p:nvCxnSpPr>
        <p:spPr>
          <a:xfrm>
            <a:off x="3156857" y="3526961"/>
            <a:ext cx="62484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A5013C2-FB37-439E-B8D5-E0251D04A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099" y="2819399"/>
            <a:ext cx="6019800" cy="2891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E200F8-1698-41DF-A882-19D07A15A56F}"/>
              </a:ext>
            </a:extLst>
          </p:cNvPr>
          <p:cNvSpPr txBox="1"/>
          <p:nvPr/>
        </p:nvSpPr>
        <p:spPr>
          <a:xfrm>
            <a:off x="3083578" y="3219509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75 %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FD1AFB-110D-4B10-AAF6-D4601D0B9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126" y="5030506"/>
            <a:ext cx="3840813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E9F5DE-7C49-583F-65E6-D48CDC143C12}"/>
              </a:ext>
            </a:extLst>
          </p:cNvPr>
          <p:cNvSpPr txBox="1"/>
          <p:nvPr/>
        </p:nvSpPr>
        <p:spPr>
          <a:xfrm>
            <a:off x="0" y="1507587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D-Load Rate   Calculator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EB5B33-FDCF-55DB-7574-47CB8646C9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" t="31816" r="62332" b="13394"/>
          <a:stretch/>
        </p:blipFill>
        <p:spPr>
          <a:xfrm>
            <a:off x="3581400" y="140612"/>
            <a:ext cx="7716749" cy="65767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9A18FA0-E8FA-50BF-5E1F-638368E71684}"/>
              </a:ext>
            </a:extLst>
          </p:cNvPr>
          <p:cNvSpPr/>
          <p:nvPr/>
        </p:nvSpPr>
        <p:spPr>
          <a:xfrm rot="5400000">
            <a:off x="8752441" y="3515758"/>
            <a:ext cx="407311" cy="11481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AAA53FD-BD6C-4EA2-6B5A-C87FCB0AD470}"/>
              </a:ext>
            </a:extLst>
          </p:cNvPr>
          <p:cNvSpPr/>
          <p:nvPr/>
        </p:nvSpPr>
        <p:spPr>
          <a:xfrm>
            <a:off x="8463394" y="411480"/>
            <a:ext cx="1066800" cy="137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1F596-BA2B-9A70-75D0-1A2E260B6776}"/>
              </a:ext>
            </a:extLst>
          </p:cNvPr>
          <p:cNvSpPr txBox="1"/>
          <p:nvPr/>
        </p:nvSpPr>
        <p:spPr>
          <a:xfrm>
            <a:off x="266700" y="2635946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Found On The ACPA Member’s Website: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8FDF87-098C-6CBD-65F9-C22C5AB1E895}"/>
              </a:ext>
            </a:extLst>
          </p:cNvPr>
          <p:cNvSpPr txBox="1"/>
          <p:nvPr/>
        </p:nvSpPr>
        <p:spPr>
          <a:xfrm>
            <a:off x="190500" y="4678681"/>
            <a:ext cx="3009900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Q-Cast Tools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F8774C-7843-DA2C-0E02-4A07FB030494}"/>
              </a:ext>
            </a:extLst>
          </p:cNvPr>
          <p:cNvSpPr/>
          <p:nvPr/>
        </p:nvSpPr>
        <p:spPr>
          <a:xfrm rot="5400000">
            <a:off x="8793138" y="4750915"/>
            <a:ext cx="407311" cy="11481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8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A5BCF0F-4702-4F55-8C9A-49ECCE5C4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3600" dirty="0">
                <a:solidFill>
                  <a:srgbClr val="F08F49"/>
                </a:solidFill>
                <a:latin typeface="+mn-lt"/>
              </a:rPr>
              <a:t>Learning Objectives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286D8A27-92AF-47FE-9AF9-15AAB43563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altLang="en-US" sz="2400" dirty="0"/>
              <a:t>Provide an overview of pipe testing requirements and procedures for ACPA Certification and understand why we need to do the tests.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DC3942-6A19-A1E9-1EF6-5068D778A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17" t="14667" r="20083" b="6815"/>
          <a:stretch/>
        </p:blipFill>
        <p:spPr>
          <a:xfrm>
            <a:off x="1311965" y="192406"/>
            <a:ext cx="9233452" cy="647318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1187AF-9766-14F4-0BDE-ABC176149F97}"/>
              </a:ext>
            </a:extLst>
          </p:cNvPr>
          <p:cNvSpPr/>
          <p:nvPr/>
        </p:nvSpPr>
        <p:spPr>
          <a:xfrm rot="5400000">
            <a:off x="2085688" y="4941280"/>
            <a:ext cx="950590" cy="24980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57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9">
            <a:extLst>
              <a:ext uri="{FF2B5EF4-FFF2-40B4-BE49-F238E27FC236}">
                <a16:creationId xmlns:a16="http://schemas.microsoft.com/office/drawing/2014/main" id="{4C64B5C1-BA08-41AA-8712-72B17C1E343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7185361"/>
              </p:ext>
            </p:extLst>
          </p:nvPr>
        </p:nvGraphicFramePr>
        <p:xfrm>
          <a:off x="243" y="2846388"/>
          <a:ext cx="4038114" cy="2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7429500" imgH="3738317" progId="MSGraph.Chart.8">
                  <p:embed followColorScheme="full"/>
                </p:oleObj>
              </mc:Choice>
              <mc:Fallback>
                <p:oleObj name="Chart" r:id="rId3" imgW="7429500" imgH="3738317" progId="MSGraph.Chart.8">
                  <p:embed followColorScheme="full"/>
                  <p:pic>
                    <p:nvPicPr>
                      <p:cNvPr id="0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" y="2846388"/>
                        <a:ext cx="4038114" cy="203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55" name="Picture 22" descr="GAUGE LEAF">
            <a:extLst>
              <a:ext uri="{FF2B5EF4-FFF2-40B4-BE49-F238E27FC236}">
                <a16:creationId xmlns:a16="http://schemas.microsoft.com/office/drawing/2014/main" id="{D09EE14E-A7E2-4050-A41E-DB7EDC22240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7" y="1452104"/>
            <a:ext cx="6651625" cy="5140325"/>
          </a:xfrm>
        </p:spPr>
      </p:pic>
      <p:sp>
        <p:nvSpPr>
          <p:cNvPr id="49156" name="TextBox 1">
            <a:extLst>
              <a:ext uri="{FF2B5EF4-FFF2-40B4-BE49-F238E27FC236}">
                <a16:creationId xmlns:a16="http://schemas.microsoft.com/office/drawing/2014/main" id="{9CBCE973-615F-4086-8167-17B53972E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49" y="5066274"/>
            <a:ext cx="539750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/>
              <a:t>“…when the point of the gage will, without forcing, penetrate 1/16” at 3 in. maximum intervals throughout distance of 1 ft.”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SK9919-16">
            <a:extLst>
              <a:ext uri="{FF2B5EF4-FFF2-40B4-BE49-F238E27FC236}">
                <a16:creationId xmlns:a16="http://schemas.microsoft.com/office/drawing/2014/main" id="{AF43F9DE-6EF2-4E68-9ADE-89F484420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2" y="1371600"/>
            <a:ext cx="6403975" cy="4870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9D08EF-80C0-462B-B7C3-864544A44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6E2111-2398-40DF-BA36-67664E29D0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8303" y="2514600"/>
            <a:ext cx="6115392" cy="3240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K9919-17">
            <a:extLst>
              <a:ext uri="{FF2B5EF4-FFF2-40B4-BE49-F238E27FC236}">
                <a16:creationId xmlns:a16="http://schemas.microsoft.com/office/drawing/2014/main" id="{9A52861D-F7C6-415E-86BA-47FC7CFD9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34933"/>
            <a:ext cx="5413375" cy="41163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1">
            <a:extLst>
              <a:ext uri="{FF2B5EF4-FFF2-40B4-BE49-F238E27FC236}">
                <a16:creationId xmlns:a16="http://schemas.microsoft.com/office/drawing/2014/main" id="{D8CA42BE-E4A6-4F25-A135-7D5E45490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55" y="3124200"/>
            <a:ext cx="44196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DSCN5753">
            <a:extLst>
              <a:ext uri="{FF2B5EF4-FFF2-40B4-BE49-F238E27FC236}">
                <a16:creationId xmlns:a16="http://schemas.microsoft.com/office/drawing/2014/main" id="{75539CAB-0AD5-40D4-A5BF-935D2306C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9">
            <a:extLst>
              <a:ext uri="{FF2B5EF4-FFF2-40B4-BE49-F238E27FC236}">
                <a16:creationId xmlns:a16="http://schemas.microsoft.com/office/drawing/2014/main" id="{4C64B5C1-BA08-41AA-8712-72B17C1E343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3964771"/>
              </p:ext>
            </p:extLst>
          </p:nvPr>
        </p:nvGraphicFramePr>
        <p:xfrm>
          <a:off x="243" y="2846388"/>
          <a:ext cx="4038114" cy="2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7429500" imgH="3738317" progId="MSGraph.Chart.8">
                  <p:embed followColorScheme="full"/>
                </p:oleObj>
              </mc:Choice>
              <mc:Fallback>
                <p:oleObj name="Chart" r:id="rId3" imgW="7429500" imgH="3738317" progId="MSGraph.Chart.8">
                  <p:embed followColorScheme="full"/>
                  <p:pic>
                    <p:nvPicPr>
                      <p:cNvPr id="49154" name="Object 9">
                        <a:extLst>
                          <a:ext uri="{FF2B5EF4-FFF2-40B4-BE49-F238E27FC236}">
                            <a16:creationId xmlns:a16="http://schemas.microsoft.com/office/drawing/2014/main" id="{4C64B5C1-BA08-41AA-8712-72B17C1E3430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" y="2846388"/>
                        <a:ext cx="4038114" cy="203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46F856C5-25D2-488D-8DE5-DA51BA7C6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98093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u="sng" dirty="0">
                <a:solidFill>
                  <a:srgbClr val="F08F49"/>
                </a:solidFill>
              </a:rPr>
              <a:t>ACPA QCAST MANUAL </a:t>
            </a:r>
          </a:p>
          <a:p>
            <a:pPr algn="ctr"/>
            <a:r>
              <a:rPr lang="en-US" altLang="en-US" u="sng" dirty="0">
                <a:solidFill>
                  <a:srgbClr val="F08F49"/>
                </a:solidFill>
              </a:rPr>
              <a:t>T.E.B. TEST FREQUENCIES</a:t>
            </a:r>
            <a:endParaRPr lang="en-US" alt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AF76D7D-A8EC-470E-B1E0-D4824C2853E8}"/>
              </a:ext>
            </a:extLst>
          </p:cNvPr>
          <p:cNvSpPr txBox="1">
            <a:spLocks/>
          </p:cNvSpPr>
          <p:nvPr/>
        </p:nvSpPr>
        <p:spPr>
          <a:xfrm>
            <a:off x="2095500" y="2438400"/>
            <a:ext cx="8001000" cy="3159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en-US" b="1" u="sng" dirty="0"/>
              <a:t> </a:t>
            </a:r>
            <a:br>
              <a:rPr lang="en-US" altLang="en-US" b="1" u="sng" dirty="0"/>
            </a:br>
            <a:r>
              <a:rPr lang="en-US" altLang="en-US" b="1" u="sng" dirty="0"/>
              <a:t>PIPE SIZE</a:t>
            </a:r>
            <a:r>
              <a:rPr lang="en-US" altLang="en-US" b="1" dirty="0"/>
              <a:t>	     </a:t>
            </a:r>
            <a:r>
              <a:rPr lang="en-US" altLang="en-US" b="1" u="sng" dirty="0"/>
              <a:t>CLASS</a:t>
            </a:r>
            <a:r>
              <a:rPr lang="en-US" altLang="en-US" b="1" dirty="0"/>
              <a:t>                    </a:t>
            </a:r>
            <a:r>
              <a:rPr lang="en-US" altLang="en-US" b="1" u="sng" dirty="0"/>
              <a:t>FREQUENCY </a:t>
            </a:r>
            <a:br>
              <a:rPr lang="en-US" altLang="en-US" b="1" u="sng" dirty="0"/>
            </a:br>
            <a:br>
              <a:rPr lang="en-US" altLang="en-US" b="1" u="sng" dirty="0"/>
            </a:br>
            <a:r>
              <a:rPr lang="en-US" altLang="en-US" sz="2400" b="1" dirty="0"/>
              <a:t>12”-15”		Class 5 and below  		1/1000 pcs.</a:t>
            </a:r>
            <a:br>
              <a:rPr lang="en-US" altLang="en-US" sz="2400" b="1" dirty="0"/>
            </a:br>
            <a:r>
              <a:rPr lang="en-US" altLang="en-US" sz="2400" b="1" dirty="0"/>
              <a:t>18”-36”		Class 4 and below   		1/800 pcs.</a:t>
            </a:r>
            <a:br>
              <a:rPr lang="en-US" altLang="en-US" sz="2400" b="1" dirty="0"/>
            </a:br>
            <a:r>
              <a:rPr lang="en-US" altLang="en-US" sz="2400" b="1" dirty="0"/>
              <a:t>18”-36”		Class 5				1/400 pcs.</a:t>
            </a:r>
            <a:br>
              <a:rPr lang="en-US" altLang="en-US" sz="2400" b="1" dirty="0"/>
            </a:br>
            <a:r>
              <a:rPr lang="en-US" altLang="en-US" sz="2400" b="1" dirty="0"/>
              <a:t>42”-60”		Class 3 and below		1/400 pcs.</a:t>
            </a:r>
            <a:br>
              <a:rPr lang="en-US" altLang="en-US" sz="2400" b="1" dirty="0"/>
            </a:br>
            <a:r>
              <a:rPr lang="en-US" altLang="en-US" sz="2400" b="1" dirty="0"/>
              <a:t>42”-60”		Class 4 and 5			1/200 pcs.</a:t>
            </a:r>
            <a:br>
              <a:rPr lang="en-US" altLang="en-US" sz="2400" b="1" dirty="0"/>
            </a:br>
            <a:r>
              <a:rPr lang="en-US" altLang="en-US" sz="2400" b="1" dirty="0"/>
              <a:t>66” and		All classes			As required</a:t>
            </a:r>
            <a:br>
              <a:rPr lang="en-US" altLang="en-US" sz="2400" b="1" dirty="0"/>
            </a:br>
            <a:r>
              <a:rPr lang="en-U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en-US" sz="2400" b="1" dirty="0"/>
              <a:t>larger			                			by project specs.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767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4AC59CA0-6140-44F1-9636-687665A5FA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1248" y="1911096"/>
            <a:ext cx="10515600" cy="469079"/>
          </a:xfrm>
        </p:spPr>
        <p:txBody>
          <a:bodyPr anchor="t"/>
          <a:lstStyle/>
          <a:p>
            <a:r>
              <a:rPr lang="en-US" altLang="en-US" sz="2800" dirty="0"/>
              <a:t>Pipe shall be tested to the D-load specified in the ASTM tables for the 0.01-inch crack.  Pipe meeting these requirements shall be accepted for use.</a:t>
            </a:r>
            <a:br>
              <a:rPr lang="en-US" altLang="en-US" sz="2800" dirty="0"/>
            </a:br>
            <a:br>
              <a:rPr lang="en-US" altLang="en-US" sz="2800" dirty="0"/>
            </a:br>
            <a:r>
              <a:rPr lang="en-US" altLang="en-US" sz="2800" dirty="0"/>
              <a:t>ACPA requires:</a:t>
            </a:r>
            <a:br>
              <a:rPr lang="en-US" altLang="en-US" sz="2800" dirty="0"/>
            </a:br>
            <a:r>
              <a:rPr lang="en-US" altLang="en-US" sz="2800" dirty="0"/>
              <a:t>	one piece, per size and class 	produced, shall be tested to the Ultimate D-load at least one per year. 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FCB1CBF2-9E53-49D4-8E00-A65A07EB8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248" y="1234440"/>
            <a:ext cx="84551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u="sng" dirty="0">
                <a:solidFill>
                  <a:srgbClr val="F08F49"/>
                </a:solidFill>
                <a:latin typeface="Arial" panose="020B0604020202020204" pitchFamily="34" charset="0"/>
              </a:rPr>
              <a:t>ACPA T.E.B. TEST FREQUENCIES</a:t>
            </a:r>
            <a:endParaRPr lang="en-US" altLang="en-US" sz="3600" dirty="0">
              <a:solidFill>
                <a:srgbClr val="F08F4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three edge bearing report">
            <a:extLst>
              <a:ext uri="{FF2B5EF4-FFF2-40B4-BE49-F238E27FC236}">
                <a16:creationId xmlns:a16="http://schemas.microsoft.com/office/drawing/2014/main" id="{983581F7-822A-4CCE-88E7-1F0A241A8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7777"/>
          <a:stretch>
            <a:fillRect/>
          </a:stretch>
        </p:blipFill>
        <p:spPr bwMode="auto">
          <a:xfrm>
            <a:off x="3961607" y="1371600"/>
            <a:ext cx="4268786" cy="510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C3DE35CA-FB01-48C5-A0FA-9D8EE8B6F9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08F49"/>
                </a:solidFill>
              </a:rPr>
              <a:t>JOINT SHEAR TEST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E5C1984D-6C4E-4BA4-8E18-1FFC9360DB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/>
              <a:t>SPECIFIED IN ASTM C497</a:t>
            </a:r>
          </a:p>
          <a:p>
            <a:endParaRPr lang="en-US" altLang="en-US" sz="2400" dirty="0"/>
          </a:p>
          <a:p>
            <a:r>
              <a:rPr lang="en-US" altLang="en-US" sz="2400" dirty="0"/>
              <a:t>SANITARY CERTIFICATION ONLY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1">
            <a:extLst>
              <a:ext uri="{FF2B5EF4-FFF2-40B4-BE49-F238E27FC236}">
                <a16:creationId xmlns:a16="http://schemas.microsoft.com/office/drawing/2014/main" id="{2042D3EE-3194-4319-AFC8-4441B189A6AC}"/>
              </a:ext>
            </a:extLst>
          </p:cNvPr>
          <p:cNvGrpSpPr>
            <a:grpSpLocks/>
          </p:cNvGrpSpPr>
          <p:nvPr/>
        </p:nvGrpSpPr>
        <p:grpSpPr bwMode="auto">
          <a:xfrm>
            <a:off x="2933700" y="1524000"/>
            <a:ext cx="6324600" cy="4725988"/>
            <a:chOff x="1827213" y="685800"/>
            <a:chExt cx="7316787" cy="5564188"/>
          </a:xfrm>
        </p:grpSpPr>
        <p:pic>
          <p:nvPicPr>
            <p:cNvPr id="64515" name="Picture 4" descr="SK9919-21">
              <a:extLst>
                <a:ext uri="{FF2B5EF4-FFF2-40B4-BE49-F238E27FC236}">
                  <a16:creationId xmlns:a16="http://schemas.microsoft.com/office/drawing/2014/main" id="{10B29BAF-556B-4AF9-91F8-0D095D6DD3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213" y="685800"/>
              <a:ext cx="7316787" cy="556418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516" name="TextBox 3">
              <a:extLst>
                <a:ext uri="{FF2B5EF4-FFF2-40B4-BE49-F238E27FC236}">
                  <a16:creationId xmlns:a16="http://schemas.microsoft.com/office/drawing/2014/main" id="{E44450DA-3814-4CC8-BFE0-A386CC5C2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2468" y="1191476"/>
              <a:ext cx="1828800" cy="442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b="1" dirty="0">
                  <a:latin typeface="Calisto MT" panose="02040603050505030304" pitchFamily="18" charset="0"/>
                </a:rPr>
                <a:t>SANITARY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C2A9B63-A81C-4A88-9F46-498978F48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08F49"/>
                </a:solidFill>
              </a:rPr>
              <a:t>PIPE TESTS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35E7D29-198F-4AFB-8A72-CED308B40C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/>
              <a:t>External load crushing strength test (Three-Edge Bearing test)</a:t>
            </a:r>
          </a:p>
          <a:p>
            <a:r>
              <a:rPr lang="en-US" altLang="en-US" sz="2400" dirty="0"/>
              <a:t>Joint shear test</a:t>
            </a:r>
          </a:p>
          <a:p>
            <a:r>
              <a:rPr lang="en-US" altLang="en-US" sz="2400" dirty="0"/>
              <a:t>Off-center joint test</a:t>
            </a:r>
          </a:p>
          <a:p>
            <a:r>
              <a:rPr lang="en-US" altLang="en-US" sz="2400" dirty="0"/>
              <a:t>Storm sewer and culvert joint test</a:t>
            </a:r>
          </a:p>
          <a:p>
            <a:r>
              <a:rPr lang="en-US" altLang="en-US" sz="2400" dirty="0"/>
              <a:t>Water tightness tests	</a:t>
            </a:r>
          </a:p>
          <a:p>
            <a:endParaRPr lang="en-US" altLang="en-US" sz="2400" dirty="0"/>
          </a:p>
          <a:p>
            <a:r>
              <a:rPr lang="en-US" altLang="en-US" sz="2400" dirty="0"/>
              <a:t>ACPA QCast Plant Certification Manual provides specific detail of testing requirements</a:t>
            </a:r>
          </a:p>
          <a:p>
            <a:pPr marL="0" indent="0">
              <a:buNone/>
            </a:pPr>
            <a:r>
              <a:rPr lang="en-US" altLang="en-US" dirty="0"/>
              <a:t>		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46E8C951-39D5-481A-825A-6A3503206C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3600" dirty="0">
                <a:solidFill>
                  <a:srgbClr val="F08F49"/>
                </a:solidFill>
              </a:rPr>
              <a:t>JOINT SHEAR TEST REQUIREMENTS</a:t>
            </a: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4000 lbs/ft of pipe diameter (per ASTM C497)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including the weight of the pipe.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817C6E43-0FE9-4AA5-B5B0-C28BC59678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219200"/>
            <a:ext cx="10515600" cy="469079"/>
          </a:xfrm>
        </p:spPr>
        <p:txBody>
          <a:bodyPr anchor="t"/>
          <a:lstStyle/>
          <a:p>
            <a:r>
              <a:rPr lang="en-US" altLang="en-US" sz="3600" dirty="0">
                <a:solidFill>
                  <a:srgbClr val="F08F49"/>
                </a:solidFill>
              </a:rPr>
              <a:t>WHAT IS A PASSING TEST- Joint Shear?</a:t>
            </a: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Load Joint to 4000 lbs/ft diameter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Crack Width less than 0.01” after the load is released.</a:t>
            </a:r>
          </a:p>
        </p:txBody>
      </p:sp>
    </p:spTree>
    <p:extLst>
      <p:ext uri="{BB962C8B-B14F-4D97-AF65-F5344CB8AC3E}">
        <p14:creationId xmlns:p14="http://schemas.microsoft.com/office/powerpoint/2010/main" val="1147409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K9919-25">
            <a:extLst>
              <a:ext uri="{FF2B5EF4-FFF2-40B4-BE49-F238E27FC236}">
                <a16:creationId xmlns:a16="http://schemas.microsoft.com/office/drawing/2014/main" id="{B9962724-3470-47B4-A45F-F3601EBA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1447800"/>
            <a:ext cx="6515100" cy="49545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SK9919-26">
            <a:extLst>
              <a:ext uri="{FF2B5EF4-FFF2-40B4-BE49-F238E27FC236}">
                <a16:creationId xmlns:a16="http://schemas.microsoft.com/office/drawing/2014/main" id="{64E55248-4898-4557-9635-669D3F9D8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606" y="1524000"/>
            <a:ext cx="6554787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SK9919-28">
            <a:extLst>
              <a:ext uri="{FF2B5EF4-FFF2-40B4-BE49-F238E27FC236}">
                <a16:creationId xmlns:a16="http://schemas.microsoft.com/office/drawing/2014/main" id="{64D5C897-938B-4CF6-8FEC-1C02B1C23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469" y="1600200"/>
            <a:ext cx="6215062" cy="47259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7" descr="Joint Shear Test Calculations">
            <a:extLst>
              <a:ext uri="{FF2B5EF4-FFF2-40B4-BE49-F238E27FC236}">
                <a16:creationId xmlns:a16="http://schemas.microsoft.com/office/drawing/2014/main" id="{3FDD6828-7331-4299-9201-1B2DD953DA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0704" y="1371600"/>
            <a:ext cx="4170591" cy="5133241"/>
          </a:xfr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8C8E21E-9295-4B84-B828-BA3D0ED000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u="sng" dirty="0">
                <a:solidFill>
                  <a:srgbClr val="F08F49"/>
                </a:solidFill>
              </a:rPr>
              <a:t>DOCUMENTATION</a:t>
            </a:r>
            <a:br>
              <a:rPr lang="en-US" u="sng" dirty="0"/>
            </a:br>
            <a:br>
              <a:rPr lang="en-US" dirty="0"/>
            </a:br>
            <a:r>
              <a:rPr lang="en-US" sz="2700" dirty="0">
                <a:latin typeface="+mn-lt"/>
              </a:rPr>
              <a:t>A proof of design test for the </a:t>
            </a:r>
            <a:r>
              <a:rPr lang="en-US" sz="2700" u="sng" dirty="0">
                <a:latin typeface="+mn-lt"/>
              </a:rPr>
              <a:t>lowest class</a:t>
            </a:r>
            <a:r>
              <a:rPr lang="en-US" sz="2700" dirty="0">
                <a:latin typeface="+mn-lt"/>
              </a:rPr>
              <a:t> of </a:t>
            </a:r>
            <a:r>
              <a:rPr lang="en-US" sz="2700" u="sng" dirty="0">
                <a:latin typeface="+mn-lt"/>
              </a:rPr>
              <a:t>each pipe size</a:t>
            </a:r>
            <a:r>
              <a:rPr lang="en-US" sz="2700" dirty="0">
                <a:latin typeface="+mn-lt"/>
              </a:rPr>
              <a:t> and </a:t>
            </a:r>
            <a:r>
              <a:rPr lang="en-US" sz="2700" u="sng" dirty="0">
                <a:latin typeface="+mn-lt"/>
              </a:rPr>
              <a:t>joint style</a:t>
            </a:r>
            <a:r>
              <a:rPr lang="en-US" sz="2700" dirty="0">
                <a:latin typeface="+mn-lt"/>
              </a:rPr>
              <a:t> should be retained on file as a </a:t>
            </a:r>
            <a:r>
              <a:rPr lang="en-US" sz="2700" u="sng" dirty="0">
                <a:latin typeface="+mn-lt"/>
              </a:rPr>
              <a:t>permanent</a:t>
            </a:r>
            <a:r>
              <a:rPr lang="en-US" sz="2700" dirty="0">
                <a:latin typeface="+mn-lt"/>
              </a:rPr>
              <a:t> </a:t>
            </a:r>
            <a:r>
              <a:rPr lang="en-US" sz="2700" u="sng" dirty="0">
                <a:latin typeface="+mn-lt"/>
              </a:rPr>
              <a:t>record.</a:t>
            </a:r>
            <a:endParaRPr lang="en-US" sz="2800" dirty="0">
              <a:latin typeface="+mn-lt"/>
            </a:endParaRP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678687A3-076E-4BE4-8F18-64C62AF44B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676400" y="2895600"/>
            <a:ext cx="6858000" cy="4263756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/>
              <a:t>Expect to run a joint shear test during the audit (sanitary) unless done at another company plant on same design (must be QCast certified).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ACF97CAB-5321-4120-A049-72BEB011FD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08F49"/>
                </a:solidFill>
              </a:rPr>
              <a:t>OFF CENTER JOINT TEST REQUIREMENTS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D0B7C9A0-0CE3-49BC-B871-E0B769322C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en-US" altLang="en-US" sz="2400" dirty="0"/>
          </a:p>
          <a:p>
            <a:r>
              <a:rPr lang="en-US" altLang="en-US" sz="2400" dirty="0"/>
              <a:t>VACUUM or HYDROSTATIC</a:t>
            </a:r>
          </a:p>
          <a:p>
            <a:r>
              <a:rPr lang="en-US" altLang="en-US" sz="2400" dirty="0"/>
              <a:t>Proof of design test on file.  All </a:t>
            </a:r>
            <a:r>
              <a:rPr lang="en-US" altLang="en-US" sz="2400" u="sng" dirty="0"/>
              <a:t>pipe sizes</a:t>
            </a:r>
            <a:r>
              <a:rPr lang="en-US" altLang="en-US" sz="2400" dirty="0"/>
              <a:t> and </a:t>
            </a:r>
            <a:r>
              <a:rPr lang="en-US" altLang="en-US" sz="2400" u="sng" dirty="0"/>
              <a:t>joint designs</a:t>
            </a:r>
          </a:p>
          <a:p>
            <a:r>
              <a:rPr lang="en-US" altLang="en-US" sz="2400" dirty="0"/>
              <a:t>Sanitary Certification Requirement.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1">
            <a:extLst>
              <a:ext uri="{FF2B5EF4-FFF2-40B4-BE49-F238E27FC236}">
                <a16:creationId xmlns:a16="http://schemas.microsoft.com/office/drawing/2014/main" id="{D17347DB-8216-438C-8DDB-71308773D5AD}"/>
              </a:ext>
            </a:extLst>
          </p:cNvPr>
          <p:cNvGrpSpPr>
            <a:grpSpLocks/>
          </p:cNvGrpSpPr>
          <p:nvPr/>
        </p:nvGrpSpPr>
        <p:grpSpPr bwMode="auto">
          <a:xfrm>
            <a:off x="3047206" y="1524000"/>
            <a:ext cx="6097587" cy="4637088"/>
            <a:chOff x="1827213" y="1460564"/>
            <a:chExt cx="6097587" cy="4637024"/>
          </a:xfrm>
        </p:grpSpPr>
        <p:pic>
          <p:nvPicPr>
            <p:cNvPr id="87043" name="Picture 3" descr="SK9919-30">
              <a:extLst>
                <a:ext uri="{FF2B5EF4-FFF2-40B4-BE49-F238E27FC236}">
                  <a16:creationId xmlns:a16="http://schemas.microsoft.com/office/drawing/2014/main" id="{2DB2D264-7354-42ED-808D-D9F32BBB6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213" y="1460564"/>
              <a:ext cx="6097587" cy="463702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044" name="TextBox 2">
              <a:extLst>
                <a:ext uri="{FF2B5EF4-FFF2-40B4-BE49-F238E27FC236}">
                  <a16:creationId xmlns:a16="http://schemas.microsoft.com/office/drawing/2014/main" id="{1A9F5457-53E7-4552-9E48-CF85BDC74F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3200" y="1962090"/>
              <a:ext cx="1600200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dirty="0">
                  <a:latin typeface="Calisto MT" panose="02040603050505030304" pitchFamily="18" charset="0"/>
                </a:rPr>
                <a:t>SANITARY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SK9919-31">
            <a:extLst>
              <a:ext uri="{FF2B5EF4-FFF2-40B4-BE49-F238E27FC236}">
                <a16:creationId xmlns:a16="http://schemas.microsoft.com/office/drawing/2014/main" id="{865904C1-35D2-4520-8F2E-B3F9512DF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906" y="1447800"/>
            <a:ext cx="6326187" cy="48101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SK9919-7">
            <a:extLst>
              <a:ext uri="{FF2B5EF4-FFF2-40B4-BE49-F238E27FC236}">
                <a16:creationId xmlns:a16="http://schemas.microsoft.com/office/drawing/2014/main" id="{407DBB6E-E5F8-4BF1-B95C-97AC32996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425576"/>
            <a:ext cx="6391275" cy="4860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798FC6-4E5C-87A8-6767-DDE8EC2CC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BF9C3-3342-2346-87D0-318EADA77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SK9919-32">
            <a:extLst>
              <a:ext uri="{FF2B5EF4-FFF2-40B4-BE49-F238E27FC236}">
                <a16:creationId xmlns:a16="http://schemas.microsoft.com/office/drawing/2014/main" id="{D5D961EC-054E-48A8-97C0-0113A7582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1600200"/>
            <a:ext cx="6115050" cy="46497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C3DE35CA-FB01-48C5-A0FA-9D8EE8B6F9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3600" dirty="0">
                <a:solidFill>
                  <a:srgbClr val="F08F49"/>
                </a:solidFill>
              </a:rPr>
              <a:t>WHAT IS A PASSING TEST – Off-Center? </a:t>
            </a:r>
            <a:br>
              <a:rPr lang="en-US" altLang="en-US" sz="3600" dirty="0">
                <a:solidFill>
                  <a:srgbClr val="F08F49"/>
                </a:solidFill>
              </a:rPr>
            </a:br>
            <a:r>
              <a:rPr lang="en-US" altLang="en-US" sz="3600" dirty="0">
                <a:solidFill>
                  <a:srgbClr val="F08F49"/>
                </a:solidFill>
              </a:rPr>
              <a:t>(QCast)</a:t>
            </a:r>
            <a:br>
              <a:rPr lang="en-US" altLang="en-US" sz="3600" dirty="0">
                <a:solidFill>
                  <a:srgbClr val="F08F49"/>
                </a:solidFill>
              </a:rPr>
            </a:br>
            <a:br>
              <a:rPr lang="en-US" altLang="en-US" sz="3600" dirty="0">
                <a:solidFill>
                  <a:srgbClr val="F08F49"/>
                </a:solidFill>
              </a:rPr>
            </a:br>
            <a:endParaRPr lang="en-US" altLang="en-US" sz="3600" dirty="0">
              <a:solidFill>
                <a:srgbClr val="F08F49"/>
              </a:solidFill>
            </a:endParaRP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E5C1984D-6C4E-4BA4-8E18-1FFC9360DB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377440"/>
            <a:ext cx="10515600" cy="4263756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400" u="sng" dirty="0"/>
              <a:t>Vacuum test</a:t>
            </a:r>
            <a:r>
              <a:rPr lang="en-US" altLang="en-US" sz="2400" dirty="0"/>
              <a:t>: Less than 0.108” drop from 7 inches of mercury over set time period</a:t>
            </a:r>
          </a:p>
          <a:p>
            <a:r>
              <a:rPr lang="en-US" altLang="en-US" sz="2400" u="sng" dirty="0"/>
              <a:t>Hydrostatic test</a:t>
            </a:r>
            <a:r>
              <a:rPr lang="en-US" altLang="en-US" sz="2400" dirty="0"/>
              <a:t>: Maintain 13 psi for 2-1/2 minutes with no visible leakage (drips) </a:t>
            </a:r>
          </a:p>
          <a:p>
            <a:pPr lvl="1"/>
            <a:r>
              <a:rPr lang="en-US" altLang="en-US" sz="2400" dirty="0"/>
              <a:t>[Can condition the pipes up to 24 hours.]</a:t>
            </a:r>
          </a:p>
          <a:p>
            <a:endParaRPr lang="en-US" altLang="en-US" sz="2400" dirty="0"/>
          </a:p>
          <a:p>
            <a:r>
              <a:rPr lang="en-US" altLang="en-US" sz="2400" dirty="0"/>
              <a:t>Test must be run during a (sanitary) audit unless testing performed at another company plant that is QCast certified.</a:t>
            </a:r>
          </a:p>
          <a:p>
            <a:pPr marL="0" indent="0">
              <a:buNone/>
            </a:pPr>
            <a:br>
              <a:rPr lang="en-US" altLang="en-US" dirty="0"/>
            </a:br>
            <a:br>
              <a:rPr lang="en-US" altLang="en-US" dirty="0"/>
            </a:b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079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OFF CENTER JOINT CALC">
            <a:extLst>
              <a:ext uri="{FF2B5EF4-FFF2-40B4-BE49-F238E27FC236}">
                <a16:creationId xmlns:a16="http://schemas.microsoft.com/office/drawing/2014/main" id="{644EA4EB-76B6-452D-AD8C-BBC6726C39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4960" y="1219200"/>
            <a:ext cx="3622080" cy="5314894"/>
          </a:xfr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76C72B23-AE43-42B5-9772-43BA357F0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3600" dirty="0">
                <a:solidFill>
                  <a:srgbClr val="F08F49"/>
                </a:solidFill>
              </a:rPr>
              <a:t>STORM SEWER AND CULVERT JOINT TEST REQUIREMENTS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9F5F751B-1766-4814-906A-56BBE0E6A0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438399"/>
            <a:ext cx="10515600" cy="373856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/>
              <a:t>Gasketed Storm Pipe Joints</a:t>
            </a:r>
          </a:p>
          <a:p>
            <a:r>
              <a:rPr lang="en-US" altLang="en-US" sz="2400" dirty="0"/>
              <a:t>VACUUM or HYDROSTATIC</a:t>
            </a:r>
          </a:p>
          <a:p>
            <a:endParaRPr lang="en-US" altLang="en-US" sz="2400" dirty="0"/>
          </a:p>
          <a:p>
            <a:r>
              <a:rPr lang="en-US" altLang="en-US" sz="2400" u="sng" dirty="0"/>
              <a:t>Proof of Design </a:t>
            </a:r>
            <a:r>
              <a:rPr lang="en-US" altLang="en-US" sz="2400" dirty="0"/>
              <a:t>for all </a:t>
            </a:r>
            <a:r>
              <a:rPr lang="en-US" altLang="en-US" sz="2400" u="sng" dirty="0"/>
              <a:t>Gasketed Pipe Sizes and Joint Designs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SK9919-35">
            <a:extLst>
              <a:ext uri="{FF2B5EF4-FFF2-40B4-BE49-F238E27FC236}">
                <a16:creationId xmlns:a16="http://schemas.microsoft.com/office/drawing/2014/main" id="{C0556BED-69F9-4B3B-8730-BFEB3A201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206" y="1524000"/>
            <a:ext cx="6097587" cy="46370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 descr="SK9919-36">
            <a:extLst>
              <a:ext uri="{FF2B5EF4-FFF2-40B4-BE49-F238E27FC236}">
                <a16:creationId xmlns:a16="http://schemas.microsoft.com/office/drawing/2014/main" id="{F1284AC8-4CF8-4854-882C-E28D654A7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1524000"/>
            <a:ext cx="6413500" cy="487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C3DE35CA-FB01-48C5-A0FA-9D8EE8B6F9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3600" dirty="0">
                <a:solidFill>
                  <a:srgbClr val="F08F49"/>
                </a:solidFill>
              </a:rPr>
              <a:t>WHAT IS A PASSING TEST –Gasketed Storm Joint Test (QCast)?</a:t>
            </a:r>
            <a:br>
              <a:rPr lang="en-US" altLang="en-US" sz="3600" dirty="0">
                <a:solidFill>
                  <a:srgbClr val="F08F49"/>
                </a:solidFill>
              </a:rPr>
            </a:br>
            <a:br>
              <a:rPr lang="en-US" altLang="en-US" sz="3600" dirty="0">
                <a:solidFill>
                  <a:srgbClr val="F08F49"/>
                </a:solidFill>
              </a:rPr>
            </a:br>
            <a:endParaRPr lang="en-US" altLang="en-US" sz="3600" dirty="0">
              <a:solidFill>
                <a:srgbClr val="F08F49"/>
              </a:solidFill>
            </a:endParaRP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E5C1984D-6C4E-4BA4-8E18-1FFC9360DB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514601"/>
            <a:ext cx="10515600" cy="3662362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400" u="sng" dirty="0"/>
              <a:t>Vacuum test</a:t>
            </a:r>
            <a:r>
              <a:rPr lang="en-US" altLang="en-US" sz="2400" dirty="0"/>
              <a:t>: Less than 0.108” drop from 7 inches of mercury over set time period</a:t>
            </a:r>
          </a:p>
          <a:p>
            <a:r>
              <a:rPr lang="en-US" altLang="en-US" sz="2400" u="sng" dirty="0"/>
              <a:t>Hydrostatic test</a:t>
            </a:r>
            <a:r>
              <a:rPr lang="en-US" altLang="en-US" sz="2400" dirty="0"/>
              <a:t>: Maintain 3 psi for 10 minutes with leakage rate less than 200 gallons/inch diameter/mile of pipe/24 hours</a:t>
            </a:r>
          </a:p>
          <a:p>
            <a:endParaRPr lang="en-US" altLang="en-US" dirty="0"/>
          </a:p>
          <a:p>
            <a:pPr marL="0" indent="0">
              <a:buNone/>
            </a:pPr>
            <a:br>
              <a:rPr lang="en-US" altLang="en-US" dirty="0"/>
            </a:br>
            <a:br>
              <a:rPr lang="en-US" altLang="en-US" dirty="0"/>
            </a:b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9558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C96D8C50-486E-44D3-968A-2F87AB0FED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3600" dirty="0">
                <a:solidFill>
                  <a:srgbClr val="F08F49"/>
                </a:solidFill>
              </a:rPr>
              <a:t>WATER TIGHTNESS TESTS </a:t>
            </a:r>
            <a:br>
              <a:rPr lang="en-US" altLang="en-US" sz="3600" dirty="0">
                <a:solidFill>
                  <a:srgbClr val="F08F49"/>
                </a:solidFill>
              </a:rPr>
            </a:br>
            <a:r>
              <a:rPr lang="en-US" altLang="en-US" sz="3600" dirty="0">
                <a:solidFill>
                  <a:srgbClr val="F08F49"/>
                </a:solidFill>
              </a:rPr>
              <a:t>Sanitary Certification Requirement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E5F720B2-371E-40C8-80BB-2FFA785C1D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438399"/>
            <a:ext cx="10515600" cy="373856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altLang="en-US" sz="2400" dirty="0"/>
              <a:t>In-plant quality control tests for pipe barrels		</a:t>
            </a:r>
          </a:p>
          <a:p>
            <a:r>
              <a:rPr lang="en-US" altLang="en-US" sz="2400" dirty="0"/>
              <a:t>12”-36” pipe Vacuum or Hydrostatic (test 100%)</a:t>
            </a:r>
          </a:p>
          <a:p>
            <a:r>
              <a:rPr lang="en-US" altLang="en-US" sz="2400" dirty="0"/>
              <a:t>42” &amp; larger pipe and manhole Vacuum or Hydrostatic </a:t>
            </a:r>
          </a:p>
          <a:p>
            <a:pPr lvl="1"/>
            <a:r>
              <a:rPr lang="en-US" altLang="en-US" sz="2400" dirty="0"/>
              <a:t>(1/100, min. of 2 pieces)	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K9919-41">
            <a:extLst>
              <a:ext uri="{FF2B5EF4-FFF2-40B4-BE49-F238E27FC236}">
                <a16:creationId xmlns:a16="http://schemas.microsoft.com/office/drawing/2014/main" id="{175069CC-35EA-4171-9B2B-F51DF0287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2" y="1371600"/>
            <a:ext cx="6315075" cy="48021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SK9919-42">
            <a:extLst>
              <a:ext uri="{FF2B5EF4-FFF2-40B4-BE49-F238E27FC236}">
                <a16:creationId xmlns:a16="http://schemas.microsoft.com/office/drawing/2014/main" id="{B1C67FA0-C643-4541-8180-9EC6DB42B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906" y="1447800"/>
            <a:ext cx="6326188" cy="48101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SK9919-9">
            <a:extLst>
              <a:ext uri="{FF2B5EF4-FFF2-40B4-BE49-F238E27FC236}">
                <a16:creationId xmlns:a16="http://schemas.microsoft.com/office/drawing/2014/main" id="{117EA5FE-1DA4-490F-B778-A7DDF36A5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00200"/>
            <a:ext cx="6096000" cy="4635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764933-F1DF-7F27-6743-40CFBF450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7F940-0554-00C4-4213-4D285CDDB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SK9919-43">
            <a:extLst>
              <a:ext uri="{FF2B5EF4-FFF2-40B4-BE49-F238E27FC236}">
                <a16:creationId xmlns:a16="http://schemas.microsoft.com/office/drawing/2014/main" id="{D014BEEB-97CA-4A26-B82E-FA914113B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469" y="1295400"/>
            <a:ext cx="6215062" cy="47259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A743529F-3A64-499B-A309-354FC470BC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3600" dirty="0">
                <a:solidFill>
                  <a:srgbClr val="F08F49"/>
                </a:solidFill>
              </a:rPr>
              <a:t>ACPA PIPE PLANT CERTIFICATION</a:t>
            </a:r>
            <a:br>
              <a:rPr lang="en-US" altLang="en-US" sz="3600" dirty="0">
                <a:solidFill>
                  <a:srgbClr val="F08F49"/>
                </a:solidFill>
              </a:rPr>
            </a:br>
            <a:r>
              <a:rPr lang="en-US" altLang="en-US" sz="3600" dirty="0">
                <a:solidFill>
                  <a:srgbClr val="F08F49"/>
                </a:solidFill>
              </a:rPr>
              <a:t>Requires 100% plant testing </a:t>
            </a:r>
            <a:br>
              <a:rPr lang="en-US" altLang="en-US" sz="3600" dirty="0">
                <a:solidFill>
                  <a:srgbClr val="F08F49"/>
                </a:solidFill>
              </a:rPr>
            </a:br>
            <a:r>
              <a:rPr lang="en-US" altLang="en-US" sz="3600" dirty="0">
                <a:solidFill>
                  <a:srgbClr val="F08F49"/>
                </a:solidFill>
              </a:rPr>
              <a:t>12”-36” Sanitary Sewer Pipe</a:t>
            </a:r>
            <a:endParaRPr lang="en-US" altLang="en-US" sz="2800" dirty="0">
              <a:solidFill>
                <a:srgbClr val="F08F49"/>
              </a:solidFill>
            </a:endParaRP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10C5A32F-7204-4C85-A4B4-FF47CAB26F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895599"/>
            <a:ext cx="10515600" cy="328136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/>
              <a:t>12”-36” Vacuum Test	</a:t>
            </a:r>
          </a:p>
          <a:p>
            <a:pPr lvl="1"/>
            <a:r>
              <a:rPr lang="en-US" altLang="en-US" sz="2400" dirty="0"/>
              <a:t>Starting vacuum is 7” Hg </a:t>
            </a:r>
          </a:p>
          <a:p>
            <a:r>
              <a:rPr lang="en-US" altLang="en-US" sz="2400" dirty="0"/>
              <a:t>12”-36” Hydrostatic Test </a:t>
            </a:r>
          </a:p>
          <a:p>
            <a:pPr lvl="1"/>
            <a:r>
              <a:rPr lang="en-US" altLang="en-US" sz="2400" dirty="0"/>
              <a:t>13 psi for 2 1/2 minutes</a:t>
            </a:r>
          </a:p>
          <a:p>
            <a:r>
              <a:rPr lang="en-US" altLang="en-US" sz="2400" dirty="0"/>
              <a:t>Found in Appendix A of QCAST Certification Manual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dea47">
            <a:extLst>
              <a:ext uri="{FF2B5EF4-FFF2-40B4-BE49-F238E27FC236}">
                <a16:creationId xmlns:a16="http://schemas.microsoft.com/office/drawing/2014/main" id="{1891ACF1-6A7D-4686-9BC1-393715104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8305800" cy="6434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SK9919-44">
            <a:extLst>
              <a:ext uri="{FF2B5EF4-FFF2-40B4-BE49-F238E27FC236}">
                <a16:creationId xmlns:a16="http://schemas.microsoft.com/office/drawing/2014/main" id="{4B5AB779-7B69-4FBD-823C-3816B9EFC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456" y="1524000"/>
            <a:ext cx="6415087" cy="48783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SK9919-45">
            <a:extLst>
              <a:ext uri="{FF2B5EF4-FFF2-40B4-BE49-F238E27FC236}">
                <a16:creationId xmlns:a16="http://schemas.microsoft.com/office/drawing/2014/main" id="{B8782CEE-471E-4E07-825C-51D29FE38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06" y="1524000"/>
            <a:ext cx="6249987" cy="47529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SK9919-50">
            <a:extLst>
              <a:ext uri="{FF2B5EF4-FFF2-40B4-BE49-F238E27FC236}">
                <a16:creationId xmlns:a16="http://schemas.microsoft.com/office/drawing/2014/main" id="{A7CB7965-C24C-41CF-8FCC-8B207ACD3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806" y="1524000"/>
            <a:ext cx="6402387" cy="48688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Digital Manometer">
            <a:extLst>
              <a:ext uri="{FF2B5EF4-FFF2-40B4-BE49-F238E27FC236}">
                <a16:creationId xmlns:a16="http://schemas.microsoft.com/office/drawing/2014/main" id="{31F078FD-0823-4316-B2F1-745CCF58D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1447800"/>
            <a:ext cx="39560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4">
            <a:extLst>
              <a:ext uri="{FF2B5EF4-FFF2-40B4-BE49-F238E27FC236}">
                <a16:creationId xmlns:a16="http://schemas.microsoft.com/office/drawing/2014/main" id="{774F2B57-AA08-4471-9A48-58DE02111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526" y="304801"/>
            <a:ext cx="4511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123907" name="Picture 5" descr="vacuum test table">
            <a:extLst>
              <a:ext uri="{FF2B5EF4-FFF2-40B4-BE49-F238E27FC236}">
                <a16:creationId xmlns:a16="http://schemas.microsoft.com/office/drawing/2014/main" id="{3D5401CA-FD3E-4486-B1CC-3599B6649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25000"/>
          <a:stretch>
            <a:fillRect/>
          </a:stretch>
        </p:blipFill>
        <p:spPr bwMode="auto">
          <a:xfrm>
            <a:off x="3341179" y="1371600"/>
            <a:ext cx="5509642" cy="53716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954" name="Object 8">
            <a:extLst>
              <a:ext uri="{FF2B5EF4-FFF2-40B4-BE49-F238E27FC236}">
                <a16:creationId xmlns:a16="http://schemas.microsoft.com/office/drawing/2014/main" id="{1FC08C30-0D6C-45F5-B228-BAFEE4CBAA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002341"/>
              </p:ext>
            </p:extLst>
          </p:nvPr>
        </p:nvGraphicFramePr>
        <p:xfrm>
          <a:off x="5334000" y="1219200"/>
          <a:ext cx="5084763" cy="546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952018" imgH="7548703" progId="Word.Document.8">
                  <p:embed/>
                </p:oleObj>
              </mc:Choice>
              <mc:Fallback>
                <p:oleObj name="Document" r:id="rId3" imgW="5952018" imgH="7548703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219200"/>
                        <a:ext cx="5084763" cy="54610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955" name="TextBox 1">
            <a:extLst>
              <a:ext uri="{FF2B5EF4-FFF2-40B4-BE49-F238E27FC236}">
                <a16:creationId xmlns:a16="http://schemas.microsoft.com/office/drawing/2014/main" id="{9AEE2D43-A137-4AA3-A660-48E6EE1FA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279" y="2819400"/>
            <a:ext cx="2971800" cy="19383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OK to use modified Vacuum Test Pressures and Time, </a:t>
            </a:r>
          </a:p>
          <a:p>
            <a:r>
              <a:rPr lang="en-US" altLang="en-US" dirty="0"/>
              <a:t>see QCast Appendix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62B2C35C-49FB-41DC-A209-4503D75200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08F49"/>
                </a:solidFill>
              </a:rPr>
              <a:t>12” - 36” HYDROSTATIC (Water)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B15D148B-C158-40CD-AF93-BC306DECB7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/>
              <a:t>100% OF SANITARY PIPE</a:t>
            </a:r>
          </a:p>
          <a:p>
            <a:r>
              <a:rPr lang="en-US" altLang="en-US" sz="2400" dirty="0"/>
              <a:t>13 psi for 2 1/2 minutes</a:t>
            </a:r>
          </a:p>
          <a:p>
            <a:r>
              <a:rPr lang="en-US" altLang="en-US" sz="2400" dirty="0"/>
              <a:t>NO VISIBLE LEAKAGE THAT RESULTS IN A DRIP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41CFA44E-EEA3-4A46-8F68-62D396D23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08F49"/>
                </a:solidFill>
              </a:rPr>
              <a:t>THREE-EDGE BEARING TESTING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A41E576C-2BB7-4F25-96DC-1A7D40BF83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/>
              <a:t>Understand what you are doing</a:t>
            </a:r>
          </a:p>
          <a:p>
            <a:r>
              <a:rPr lang="en-US" altLang="en-US" sz="2400" dirty="0"/>
              <a:t>Understand why you are doing it</a:t>
            </a:r>
          </a:p>
        </p:txBody>
      </p:sp>
      <p:pic>
        <p:nvPicPr>
          <p:cNvPr id="30724" name="Picture 1">
            <a:extLst>
              <a:ext uri="{FF2B5EF4-FFF2-40B4-BE49-F238E27FC236}">
                <a16:creationId xmlns:a16="http://schemas.microsoft.com/office/drawing/2014/main" id="{93E4E3C1-07B7-452A-9D34-9E0DBA0EF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60600"/>
            <a:ext cx="28956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B9999F45-D020-4093-92A1-B8B24CACBA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3600" dirty="0">
                <a:solidFill>
                  <a:srgbClr val="F08F49"/>
                </a:solidFill>
              </a:rPr>
              <a:t>42” AND LARGER HYDROSTATIC or VACUUM TEST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3A29BF65-88FD-4588-8D07-7BB5BAF07A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438399"/>
            <a:ext cx="10515600" cy="373856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400" dirty="0"/>
              <a:t>Hydrostatic test - 13 psi for 2-1/2 minutes with no visible leakage (drip)</a:t>
            </a:r>
          </a:p>
          <a:p>
            <a:pPr fontAlgn="auto">
              <a:spcAft>
                <a:spcPts val="0"/>
              </a:spcAft>
              <a:defRPr/>
            </a:pPr>
            <a:endParaRPr lang="en-US" altLang="en-US" sz="2400" dirty="0"/>
          </a:p>
          <a:p>
            <a:pPr fontAlgn="auto">
              <a:spcAft>
                <a:spcPts val="0"/>
              </a:spcAft>
              <a:defRPr/>
            </a:pPr>
            <a:r>
              <a:rPr lang="en-US" altLang="en-US" sz="2400" dirty="0"/>
              <a:t>Vacuum test per table</a:t>
            </a:r>
          </a:p>
          <a:p>
            <a:pPr fontAlgn="auto">
              <a:spcAft>
                <a:spcPts val="0"/>
              </a:spcAft>
              <a:defRPr/>
            </a:pPr>
            <a:endParaRPr lang="en-US" altLang="en-US" sz="2400" dirty="0"/>
          </a:p>
          <a:p>
            <a:pPr fontAlgn="auto">
              <a:spcAft>
                <a:spcPts val="0"/>
              </a:spcAft>
              <a:defRPr/>
            </a:pPr>
            <a:r>
              <a:rPr lang="en-US" altLang="en-US" sz="2400" dirty="0"/>
              <a:t>1/100 - minimum of two per lot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2">
            <a:extLst>
              <a:ext uri="{FF2B5EF4-FFF2-40B4-BE49-F238E27FC236}">
                <a16:creationId xmlns:a16="http://schemas.microsoft.com/office/drawing/2014/main" id="{59801C6B-440F-4A1B-8569-69EBA06B7C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QUESTIONS?</a:t>
            </a:r>
          </a:p>
        </p:txBody>
      </p:sp>
      <p:pic>
        <p:nvPicPr>
          <p:cNvPr id="132098" name="Picture 3" descr="PipeStack1">
            <a:extLst>
              <a:ext uri="{FF2B5EF4-FFF2-40B4-BE49-F238E27FC236}">
                <a16:creationId xmlns:a16="http://schemas.microsoft.com/office/drawing/2014/main" id="{7A06DABA-F35B-40A7-A973-852F46A23F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7981" y="1912938"/>
            <a:ext cx="6396037" cy="426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3F2BF95-E06A-4A5B-907C-1D497016ED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08F49"/>
                </a:solidFill>
              </a:rPr>
              <a:t>REQUIRED READING: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A31362D-438F-48A7-8638-1680D1CAFD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/>
              <a:t>ASTM C497 - </a:t>
            </a:r>
            <a:r>
              <a:rPr lang="en-US" altLang="en-US" sz="2400" i="1" dirty="0"/>
              <a:t>Standard Test Methods For Concrete Pipe, Concrete Box Sections, Manhole Sections, or Tile</a:t>
            </a:r>
            <a:r>
              <a:rPr lang="en-US" altLang="en-US" sz="2400" dirty="0"/>
              <a:t>: </a:t>
            </a:r>
          </a:p>
          <a:p>
            <a:pPr lvl="1"/>
            <a:r>
              <a:rPr lang="en-US" altLang="en-US" sz="2400" dirty="0"/>
              <a:t>Section entitled - External load crushing strength test by the three-edge bearing test method              </a:t>
            </a:r>
            <a:br>
              <a:rPr lang="en-US" altLang="en-US" sz="2400" dirty="0"/>
            </a:br>
            <a:endParaRPr lang="en-US" altLang="en-US" sz="2400" dirty="0"/>
          </a:p>
          <a:p>
            <a:r>
              <a:rPr lang="en-US" altLang="en-US" sz="2400" dirty="0"/>
              <a:t>ASTM C76 –</a:t>
            </a:r>
            <a:r>
              <a:rPr lang="en-US" altLang="en-US" sz="2400" i="1" dirty="0"/>
              <a:t>Standard Specification for Reinforced Concrete Culvert, Storm Drain, and Sewer Pipe</a:t>
            </a:r>
            <a:r>
              <a:rPr lang="en-US" altLang="en-US" sz="2400" dirty="0"/>
              <a:t>:  </a:t>
            </a:r>
          </a:p>
          <a:p>
            <a:pPr lvl="1"/>
            <a:r>
              <a:rPr lang="en-US" altLang="en-US" sz="2400" dirty="0"/>
              <a:t>Tables 1-5 provide strength requirements</a:t>
            </a:r>
          </a:p>
          <a:p>
            <a:pPr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3F2BF95-E06A-4A5B-907C-1D497016ED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ASTM C76 –Standard Specification for Reinforced Concrete Culvert, Storm Drain, and Sewer Pipe:  </a:t>
            </a:r>
            <a:br>
              <a:rPr lang="en-US" altLang="en-US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altLang="en-US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Tables 1-5 provide strength requirements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1FFFB3-D2E8-4D77-BB33-1A0394CA4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692" y="2209800"/>
            <a:ext cx="7260615" cy="18987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A702D7-E369-4204-97C2-76559B97C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241" y="4212771"/>
            <a:ext cx="6919518" cy="193239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533603-0CCE-4BC7-9B15-A98CAADEFBE1}"/>
              </a:ext>
            </a:extLst>
          </p:cNvPr>
          <p:cNvCxnSpPr/>
          <p:nvPr/>
        </p:nvCxnSpPr>
        <p:spPr>
          <a:xfrm>
            <a:off x="1752600" y="4191000"/>
            <a:ext cx="838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488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7080E343-7B11-4D9D-AFA5-F264A47C2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4000" dirty="0">
                <a:solidFill>
                  <a:srgbClr val="F08F49"/>
                </a:solidFill>
              </a:rPr>
              <a:t>WHY DO WE RUN THE THREE-EDGE BEARING TEST?</a:t>
            </a:r>
            <a:br>
              <a:rPr lang="en-US" altLang="en-US" dirty="0"/>
            </a:br>
            <a:br>
              <a:rPr lang="en-US" altLang="en-US" sz="2700" dirty="0"/>
            </a:br>
            <a:r>
              <a:rPr lang="en-US" altLang="en-US" sz="2700" dirty="0"/>
              <a:t>To determine the strength of our pipe using two different criteria:</a:t>
            </a:r>
            <a:endParaRPr lang="en-US" altLang="en-US" dirty="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7AD351D-0F75-4EA4-A899-D41C193A92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3200400"/>
            <a:ext cx="10515600" cy="29765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altLang="en-US" sz="2400" dirty="0"/>
              <a:t>A.  The load to produce a crack with a 	width of 0.01”</a:t>
            </a:r>
          </a:p>
          <a:p>
            <a:pPr>
              <a:buFontTx/>
              <a:buNone/>
            </a:pPr>
            <a:r>
              <a:rPr lang="en-US" altLang="en-US" sz="2400" dirty="0"/>
              <a:t>B.  The ultimate load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ality School Template" id="{15ED2C6E-5F5F-4D20-923C-689F1D049047}" vid="{D63B5F20-18DC-4B17-8C3D-9DD3BBAF08F2}"/>
    </a:ext>
  </a:extLst>
</a:theme>
</file>

<file path=ppt/theme/theme2.xml><?xml version="1.0" encoding="utf-8"?>
<a:theme xmlns:a="http://schemas.openxmlformats.org/drawingml/2006/main" name="2_Office Theme">
  <a:themeElements>
    <a:clrScheme name="ACPA">
      <a:dk1>
        <a:srgbClr val="0C0C0C"/>
      </a:dk1>
      <a:lt1>
        <a:sysClr val="window" lastClr="FFFFFF"/>
      </a:lt1>
      <a:dk2>
        <a:srgbClr val="142B4F"/>
      </a:dk2>
      <a:lt2>
        <a:srgbClr val="E7E6E6"/>
      </a:lt2>
      <a:accent1>
        <a:srgbClr val="CF7046"/>
      </a:accent1>
      <a:accent2>
        <a:srgbClr val="857667"/>
      </a:accent2>
      <a:accent3>
        <a:srgbClr val="676767"/>
      </a:accent3>
      <a:accent4>
        <a:srgbClr val="142B4F"/>
      </a:accent4>
      <a:accent5>
        <a:srgbClr val="CDE6F5"/>
      </a:accent5>
      <a:accent6>
        <a:srgbClr val="F7F3E3"/>
      </a:accent6>
      <a:hlink>
        <a:srgbClr val="CF7046"/>
      </a:hlink>
      <a:folHlink>
        <a:srgbClr val="857667"/>
      </a:folHlink>
    </a:clrScheme>
    <a:fontScheme name="ACPip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4373</TotalTime>
  <Words>1612</Words>
  <Application>Microsoft Office PowerPoint</Application>
  <PresentationFormat>Widescreen</PresentationFormat>
  <Paragraphs>199</Paragraphs>
  <Slides>61</Slides>
  <Notes>51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2" baseType="lpstr">
      <vt:lpstr>Arial</vt:lpstr>
      <vt:lpstr>Bodoni MT Condensed</vt:lpstr>
      <vt:lpstr>Calibri</vt:lpstr>
      <vt:lpstr>Calisto MT</vt:lpstr>
      <vt:lpstr>Montserrat</vt:lpstr>
      <vt:lpstr>Montserrat SemiBold</vt:lpstr>
      <vt:lpstr>Stencil</vt:lpstr>
      <vt:lpstr>1_Office Theme</vt:lpstr>
      <vt:lpstr>2_Office Theme</vt:lpstr>
      <vt:lpstr>Chart</vt:lpstr>
      <vt:lpstr>Document</vt:lpstr>
      <vt:lpstr>PRODUCT TESTING</vt:lpstr>
      <vt:lpstr>Learning Objectives</vt:lpstr>
      <vt:lpstr>PIPE TESTS</vt:lpstr>
      <vt:lpstr>PowerPoint Presentation</vt:lpstr>
      <vt:lpstr>PowerPoint Presentation</vt:lpstr>
      <vt:lpstr>THREE-EDGE BEARING TESTING</vt:lpstr>
      <vt:lpstr>REQUIRED READING:</vt:lpstr>
      <vt:lpstr>ASTM C76 –Standard Specification for Reinforced Concrete Culvert, Storm Drain, and Sewer Pipe:   Tables 1-5 provide strength requirements</vt:lpstr>
      <vt:lpstr>WHY DO WE RUN THE THREE-EDGE BEARING TEST?  To determine the strength of our pipe using two different criteria:</vt:lpstr>
      <vt:lpstr>D-LOAD  Pounds per foot of length per foot of diameter </vt:lpstr>
      <vt:lpstr>SAMPLE CALCULATIONS FOR  24” DIAMETER  x  8’ CLASS III PIPE</vt:lpstr>
      <vt:lpstr>PowerPoint Presentation</vt:lpstr>
      <vt:lpstr>Load Rate</vt:lpstr>
      <vt:lpstr>Loading Rate for TEB Testing</vt:lpstr>
      <vt:lpstr>Load Rate Calculation Example</vt:lpstr>
      <vt:lpstr>Maximum Loading Rate for TEB Class III, 24 in. pipe, 8’ long </vt:lpstr>
      <vt:lpstr>Load Rate Calculation Example (cont.) Class III, 24 in. pipe, 8’ long </vt:lpstr>
      <vt:lpstr>Maximum Loading Rate for TEB Class III, 24 in. pipe, 8’ long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Pipe shall be tested to the D-load specified in the ASTM tables for the 0.01-inch crack.  Pipe meeting these requirements shall be accepted for use.  ACPA requires:  one piece, per size and class  produced, shall be tested to the Ultimate D-load at least one per year. </vt:lpstr>
      <vt:lpstr>PowerPoint Presentation</vt:lpstr>
      <vt:lpstr>JOINT SHEAR TEST</vt:lpstr>
      <vt:lpstr>PowerPoint Presentation</vt:lpstr>
      <vt:lpstr>JOINT SHEAR TEST REQUIREMENTS   4000 lbs/ft of pipe diameter (per ASTM C497)  including the weight of the pipe.</vt:lpstr>
      <vt:lpstr>WHAT IS A PASSING TEST- Joint Shear?   Load Joint to 4000 lbs/ft diameter  Crack Width less than 0.01” after the load is released.</vt:lpstr>
      <vt:lpstr>PowerPoint Presentation</vt:lpstr>
      <vt:lpstr>PowerPoint Presentation</vt:lpstr>
      <vt:lpstr>PowerPoint Presentation</vt:lpstr>
      <vt:lpstr>PowerPoint Presentation</vt:lpstr>
      <vt:lpstr>DOCUMENTATION  A proof of design test for the lowest class of each pipe size and joint style should be retained on file as a permanent record.</vt:lpstr>
      <vt:lpstr>OFF CENTER JOINT TEST REQUIREMENTS</vt:lpstr>
      <vt:lpstr>PowerPoint Presentation</vt:lpstr>
      <vt:lpstr>PowerPoint Presentation</vt:lpstr>
      <vt:lpstr>PowerPoint Presentation</vt:lpstr>
      <vt:lpstr>WHAT IS A PASSING TEST – Off-Center?  (QCast)  </vt:lpstr>
      <vt:lpstr>PowerPoint Presentation</vt:lpstr>
      <vt:lpstr>STORM SEWER AND CULVERT JOINT TEST REQUIREMENTS</vt:lpstr>
      <vt:lpstr>PowerPoint Presentation</vt:lpstr>
      <vt:lpstr>PowerPoint Presentation</vt:lpstr>
      <vt:lpstr>WHAT IS A PASSING TEST –Gasketed Storm Joint Test (QCast)?  </vt:lpstr>
      <vt:lpstr>WATER TIGHTNESS TESTS  Sanitary Certification Requirement</vt:lpstr>
      <vt:lpstr>PowerPoint Presentation</vt:lpstr>
      <vt:lpstr>PowerPoint Presentation</vt:lpstr>
      <vt:lpstr>PowerPoint Presentation</vt:lpstr>
      <vt:lpstr>ACPA PIPE PLANT CERTIFICATION Requires 100% plant testing  12”-36” Sanitary Sewer Pipe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12” - 36” HYDROSTATIC (Water)</vt:lpstr>
      <vt:lpstr>42” AND LARGER HYDROSTATIC or VACUUM TEST</vt:lpstr>
      <vt:lpstr>QUESTIONS?</vt:lpstr>
    </vt:vector>
  </TitlesOfParts>
  <Company>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user</dc:creator>
  <cp:lastModifiedBy>Rich Brewster</cp:lastModifiedBy>
  <cp:revision>132</cp:revision>
  <cp:lastPrinted>2009-09-11T13:23:18Z</cp:lastPrinted>
  <dcterms:created xsi:type="dcterms:W3CDTF">2008-07-23T19:29:46Z</dcterms:created>
  <dcterms:modified xsi:type="dcterms:W3CDTF">2024-01-04T21:24:43Z</dcterms:modified>
</cp:coreProperties>
</file>