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0058400" cy="7772400"/>
  <p:notesSz cx="10058400" cy="77724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33872"/>
            <a:ext cx="2793491" cy="88239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7068" y="3061716"/>
            <a:ext cx="4423055" cy="152898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4668" y="3212033"/>
            <a:ext cx="2207895" cy="5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44745" y="3900422"/>
            <a:ext cx="3981450" cy="869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jpg"/><Relationship Id="rId11" Type="http://schemas.openxmlformats.org/officeDocument/2006/relationships/image" Target="../media/image5.png"/><Relationship Id="rId12" Type="http://schemas.openxmlformats.org/officeDocument/2006/relationships/image" Target="../media/image6.jpg"/><Relationship Id="rId13" Type="http://schemas.openxmlformats.org/officeDocument/2006/relationships/image" Target="../media/image7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64380" y="1057656"/>
            <a:ext cx="4375403" cy="9128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35067" y="1319784"/>
            <a:ext cx="4047744" cy="381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63751"/>
            <a:ext cx="4573524" cy="90525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61288" y="1057656"/>
            <a:ext cx="7778750" cy="914400"/>
          </a:xfrm>
          <a:custGeom>
            <a:avLst/>
            <a:gdLst/>
            <a:ahLst/>
            <a:cxnLst/>
            <a:rect l="l" t="t" r="r" b="b"/>
            <a:pathLst>
              <a:path w="7778750" h="914400">
                <a:moveTo>
                  <a:pt x="3412236" y="0"/>
                </a:moveTo>
                <a:lnTo>
                  <a:pt x="7778496" y="0"/>
                </a:lnTo>
                <a:lnTo>
                  <a:pt x="7778496" y="914399"/>
                </a:lnTo>
                <a:lnTo>
                  <a:pt x="3412236" y="914399"/>
                </a:lnTo>
                <a:lnTo>
                  <a:pt x="3412236" y="0"/>
                </a:lnTo>
                <a:close/>
              </a:path>
              <a:path w="7778750" h="914400">
                <a:moveTo>
                  <a:pt x="2275331" y="0"/>
                </a:moveTo>
                <a:lnTo>
                  <a:pt x="3412236" y="0"/>
                </a:lnTo>
                <a:lnTo>
                  <a:pt x="3412236" y="914399"/>
                </a:lnTo>
                <a:lnTo>
                  <a:pt x="2275331" y="914399"/>
                </a:lnTo>
                <a:lnTo>
                  <a:pt x="2275331" y="0"/>
                </a:lnTo>
                <a:close/>
              </a:path>
              <a:path w="7778750" h="914400">
                <a:moveTo>
                  <a:pt x="1143000" y="0"/>
                </a:moveTo>
                <a:lnTo>
                  <a:pt x="2275331" y="0"/>
                </a:lnTo>
                <a:lnTo>
                  <a:pt x="2275331" y="914399"/>
                </a:lnTo>
                <a:lnTo>
                  <a:pt x="1143000" y="914399"/>
                </a:lnTo>
                <a:lnTo>
                  <a:pt x="1143000" y="0"/>
                </a:lnTo>
                <a:close/>
              </a:path>
              <a:path w="7778750" h="914400">
                <a:moveTo>
                  <a:pt x="0" y="0"/>
                </a:moveTo>
                <a:lnTo>
                  <a:pt x="1143000" y="0"/>
                </a:lnTo>
                <a:lnTo>
                  <a:pt x="1143000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1057656"/>
            <a:ext cx="1161415" cy="914400"/>
          </a:xfrm>
          <a:custGeom>
            <a:avLst/>
            <a:gdLst/>
            <a:ahLst/>
            <a:cxnLst/>
            <a:rect l="l" t="t" r="r" b="b"/>
            <a:pathLst>
              <a:path w="1161415" h="914400">
                <a:moveTo>
                  <a:pt x="0" y="0"/>
                </a:moveTo>
                <a:lnTo>
                  <a:pt x="1161287" y="0"/>
                </a:lnTo>
                <a:lnTo>
                  <a:pt x="1161287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8939784" y="1057656"/>
            <a:ext cx="1118870" cy="914400"/>
          </a:xfrm>
          <a:custGeom>
            <a:avLst/>
            <a:gdLst/>
            <a:ahLst/>
            <a:cxnLst/>
            <a:rect l="l" t="t" r="r" b="b"/>
            <a:pathLst>
              <a:path w="1118870" h="914400">
                <a:moveTo>
                  <a:pt x="0" y="0"/>
                </a:moveTo>
                <a:lnTo>
                  <a:pt x="1118616" y="0"/>
                </a:lnTo>
                <a:lnTo>
                  <a:pt x="1118616" y="914399"/>
                </a:lnTo>
                <a:lnTo>
                  <a:pt x="0" y="914399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0" y="1978151"/>
            <a:ext cx="10058400" cy="38100"/>
          </a:xfrm>
          <a:custGeom>
            <a:avLst/>
            <a:gdLst/>
            <a:ahLst/>
            <a:cxnLst/>
            <a:rect l="l" t="t" r="r" b="b"/>
            <a:pathLst>
              <a:path w="10058400" h="38100">
                <a:moveTo>
                  <a:pt x="10058400" y="38099"/>
                </a:moveTo>
                <a:lnTo>
                  <a:pt x="0" y="38099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38099"/>
                </a:lnTo>
                <a:close/>
              </a:path>
            </a:pathLst>
          </a:custGeom>
          <a:solidFill>
            <a:srgbClr val="CD6E2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79619" y="1059179"/>
            <a:ext cx="4360164" cy="92811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245607" y="1376172"/>
            <a:ext cx="3040380" cy="29108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061704" y="1083564"/>
            <a:ext cx="893064" cy="885443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5829300"/>
            <a:ext cx="2788919" cy="88696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8938" y="2320511"/>
            <a:ext cx="6202680" cy="427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57025" y="2225547"/>
            <a:ext cx="5248275" cy="386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7980675" y="6436511"/>
            <a:ext cx="2000250" cy="236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rgbClr val="072B62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Relationship Id="rId4" Type="http://schemas.openxmlformats.org/officeDocument/2006/relationships/image" Target="../media/image1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g"/><Relationship Id="rId8" Type="http://schemas.openxmlformats.org/officeDocument/2006/relationships/image" Target="../media/image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34.jpg"/><Relationship Id="rId10" Type="http://schemas.openxmlformats.org/officeDocument/2006/relationships/image" Target="../media/image35.jpg"/><Relationship Id="rId11" Type="http://schemas.openxmlformats.org/officeDocument/2006/relationships/image" Target="../media/image3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aakko.Jyrkama@RinkerPipe.com" TargetMode="Externa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6"/>
            <a:ext cx="10058400" cy="5659120"/>
            <a:chOff x="0" y="1057656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7923" y="5995415"/>
              <a:ext cx="649223" cy="64465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57656"/>
              <a:ext cx="10058400" cy="565861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92780" y="1357883"/>
              <a:ext cx="3674364" cy="36575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2870540" y="4975260"/>
            <a:ext cx="4316730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 b="1">
                <a:solidFill>
                  <a:srgbClr val="1F5669"/>
                </a:solidFill>
                <a:latin typeface="Montserrat"/>
                <a:cs typeface="Montserrat"/>
              </a:rPr>
              <a:t>Reinforcement</a:t>
            </a:r>
            <a:r>
              <a:rPr dirty="0" sz="3950" spc="-25" b="1">
                <a:solidFill>
                  <a:srgbClr val="1F5669"/>
                </a:solidFill>
                <a:latin typeface="Montserrat"/>
                <a:cs typeface="Montserrat"/>
              </a:rPr>
              <a:t> </a:t>
            </a:r>
            <a:r>
              <a:rPr dirty="0" sz="3950" spc="-50" b="1">
                <a:solidFill>
                  <a:srgbClr val="1F5669"/>
                </a:solidFill>
                <a:latin typeface="Montserrat"/>
                <a:cs typeface="Montserrat"/>
              </a:rPr>
              <a:t>1</a:t>
            </a:r>
            <a:endParaRPr sz="3950">
              <a:latin typeface="Montserrat"/>
              <a:cs typeface="Montserra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183262" y="5738973"/>
            <a:ext cx="3692525" cy="786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2950" b="1">
                <a:solidFill>
                  <a:srgbClr val="36AAA7"/>
                </a:solidFill>
                <a:latin typeface="Montserrat"/>
                <a:cs typeface="Montserrat"/>
              </a:rPr>
              <a:t>Jake</a:t>
            </a:r>
            <a:r>
              <a:rPr dirty="0" sz="2950" spc="-20" b="1">
                <a:solidFill>
                  <a:srgbClr val="36AAA7"/>
                </a:solidFill>
                <a:latin typeface="Montserrat"/>
                <a:cs typeface="Montserrat"/>
              </a:rPr>
              <a:t> </a:t>
            </a:r>
            <a:r>
              <a:rPr dirty="0" sz="2950" b="1">
                <a:solidFill>
                  <a:srgbClr val="36AAA7"/>
                </a:solidFill>
                <a:latin typeface="Montserrat"/>
                <a:cs typeface="Montserrat"/>
              </a:rPr>
              <a:t>Jyrkama,</a:t>
            </a:r>
            <a:r>
              <a:rPr dirty="0" sz="2950" spc="-20" b="1">
                <a:solidFill>
                  <a:srgbClr val="36AAA7"/>
                </a:solidFill>
                <a:latin typeface="Montserrat"/>
                <a:cs typeface="Montserrat"/>
              </a:rPr>
              <a:t> P.E.</a:t>
            </a:r>
            <a:endParaRPr sz="295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dirty="0" sz="1950" b="1" i="1">
                <a:solidFill>
                  <a:srgbClr val="36AAA7"/>
                </a:solidFill>
                <a:latin typeface="Montserrat"/>
                <a:cs typeface="Montserrat"/>
              </a:rPr>
              <a:t>Rinker</a:t>
            </a:r>
            <a:r>
              <a:rPr dirty="0" sz="1950" spc="75" b="1" i="1">
                <a:solidFill>
                  <a:srgbClr val="36AAA7"/>
                </a:solidFill>
                <a:latin typeface="Montserrat"/>
                <a:cs typeface="Montserrat"/>
              </a:rPr>
              <a:t> </a:t>
            </a:r>
            <a:r>
              <a:rPr dirty="0" sz="1950" spc="-10" b="1" i="1">
                <a:solidFill>
                  <a:srgbClr val="36AAA7"/>
                </a:solidFill>
                <a:latin typeface="Montserrat"/>
                <a:cs typeface="Montserrat"/>
              </a:rPr>
              <a:t>Materials</a:t>
            </a:r>
            <a:endParaRPr sz="195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40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980675" y="6418610"/>
            <a:ext cx="2000250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>
                <a:solidFill>
                  <a:srgbClr val="072B62"/>
                </a:solidFill>
                <a:latin typeface="Arial"/>
                <a:cs typeface="Arial"/>
              </a:rPr>
              <a:t>CONCRETEPIPE.ORG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9986" y="2310101"/>
            <a:ext cx="3869349" cy="342430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Reinforced</a:t>
            </a:r>
            <a:r>
              <a:rPr dirty="0" spc="-114"/>
              <a:t> </a:t>
            </a:r>
            <a:r>
              <a:rPr dirty="0"/>
              <a:t>Concrete</a:t>
            </a:r>
            <a:r>
              <a:rPr dirty="0" spc="-114"/>
              <a:t> </a:t>
            </a:r>
            <a:r>
              <a:rPr dirty="0" spc="-10"/>
              <a:t>Behavior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057655"/>
            <a:ext cx="10058400" cy="5659120"/>
            <a:chOff x="0" y="1057655"/>
            <a:chExt cx="10058400" cy="56591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10058400" cy="565861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3791" y="1321307"/>
              <a:ext cx="6844284" cy="513283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373124" y="1310640"/>
              <a:ext cx="6865620" cy="5154295"/>
            </a:xfrm>
            <a:custGeom>
              <a:avLst/>
              <a:gdLst/>
              <a:ahLst/>
              <a:cxnLst/>
              <a:rect l="l" t="t" r="r" b="b"/>
              <a:pathLst>
                <a:path w="6865620" h="5154295">
                  <a:moveTo>
                    <a:pt x="0" y="0"/>
                  </a:moveTo>
                  <a:lnTo>
                    <a:pt x="6865620" y="0"/>
                  </a:lnTo>
                  <a:lnTo>
                    <a:pt x="6865620" y="5154167"/>
                  </a:lnTo>
                  <a:lnTo>
                    <a:pt x="0" y="5154167"/>
                  </a:lnTo>
                  <a:lnTo>
                    <a:pt x="0" y="0"/>
                  </a:lnTo>
                  <a:close/>
                </a:path>
              </a:pathLst>
            </a:custGeom>
            <a:ln w="2133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055139" y="4144774"/>
            <a:ext cx="1852930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>
                <a:latin typeface="Arial"/>
                <a:cs typeface="Arial"/>
              </a:rPr>
              <a:t>Vertical</a:t>
            </a:r>
            <a:r>
              <a:rPr dirty="0" sz="2300" spc="-1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Shear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99523" y="2658540"/>
            <a:ext cx="3108479" cy="311284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Concrete</a:t>
            </a:r>
            <a:r>
              <a:rPr dirty="0" spc="-140"/>
              <a:t> </a:t>
            </a:r>
            <a:r>
              <a:rPr dirty="0"/>
              <a:t>Behavior</a:t>
            </a:r>
            <a:r>
              <a:rPr dirty="0" spc="-125"/>
              <a:t> </a:t>
            </a:r>
            <a:r>
              <a:rPr dirty="0"/>
              <a:t>Under</a:t>
            </a:r>
            <a:r>
              <a:rPr dirty="0" spc="-125"/>
              <a:t> </a:t>
            </a:r>
            <a:r>
              <a:rPr dirty="0" spc="-10"/>
              <a:t>Shear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343365" y="3558091"/>
            <a:ext cx="2720975" cy="11880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>
                <a:latin typeface="Arial"/>
                <a:cs typeface="Arial"/>
              </a:rPr>
              <a:t>Horizontal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shear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300">
              <a:latin typeface="Arial"/>
              <a:cs typeface="Arial"/>
            </a:endParaRPr>
          </a:p>
          <a:p>
            <a:pPr marL="93345">
              <a:lnSpc>
                <a:spcPct val="100000"/>
              </a:lnSpc>
            </a:pPr>
            <a:r>
              <a:rPr dirty="0" sz="2300">
                <a:latin typeface="Arial"/>
                <a:cs typeface="Arial"/>
              </a:rPr>
              <a:t>shear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reinforcement</a:t>
            </a:r>
            <a:endParaRPr sz="2300">
              <a:latin typeface="Arial"/>
              <a:cs typeface="Arial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8207" y="2558796"/>
            <a:ext cx="4302376" cy="324611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Concrete</a:t>
            </a:r>
            <a:r>
              <a:rPr dirty="0" spc="-140"/>
              <a:t> </a:t>
            </a:r>
            <a:r>
              <a:rPr dirty="0"/>
              <a:t>Behavior</a:t>
            </a:r>
            <a:r>
              <a:rPr dirty="0" spc="-125"/>
              <a:t> </a:t>
            </a:r>
            <a:r>
              <a:rPr dirty="0"/>
              <a:t>Under</a:t>
            </a:r>
            <a:r>
              <a:rPr dirty="0" spc="-125"/>
              <a:t> </a:t>
            </a:r>
            <a:r>
              <a:rPr dirty="0" spc="-10"/>
              <a:t>Shear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4204" y="2811780"/>
            <a:ext cx="5266944" cy="33467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Effectiveness</a:t>
            </a:r>
            <a:r>
              <a:rPr dirty="0" spc="-8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 spc="-10"/>
              <a:t>Placement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309175" y="2938970"/>
            <a:ext cx="1304925" cy="1644650"/>
            <a:chOff x="3309175" y="2938970"/>
            <a:chExt cx="1304925" cy="16446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95472" y="3260343"/>
              <a:ext cx="1130808" cy="11303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395472" y="3258311"/>
              <a:ext cx="1130935" cy="1132840"/>
            </a:xfrm>
            <a:custGeom>
              <a:avLst/>
              <a:gdLst/>
              <a:ahLst/>
              <a:cxnLst/>
              <a:rect l="l" t="t" r="r" b="b"/>
              <a:pathLst>
                <a:path w="1130935" h="1132839">
                  <a:moveTo>
                    <a:pt x="0" y="565404"/>
                  </a:moveTo>
                  <a:lnTo>
                    <a:pt x="2074" y="516596"/>
                  </a:lnTo>
                  <a:lnTo>
                    <a:pt x="8183" y="468946"/>
                  </a:lnTo>
                  <a:lnTo>
                    <a:pt x="18159" y="422622"/>
                  </a:lnTo>
                  <a:lnTo>
                    <a:pt x="31831" y="377794"/>
                  </a:lnTo>
                  <a:lnTo>
                    <a:pt x="49031" y="334632"/>
                  </a:lnTo>
                  <a:lnTo>
                    <a:pt x="69589" y="293303"/>
                  </a:lnTo>
                  <a:lnTo>
                    <a:pt x="93336" y="253978"/>
                  </a:lnTo>
                  <a:lnTo>
                    <a:pt x="120103" y="216827"/>
                  </a:lnTo>
                  <a:lnTo>
                    <a:pt x="149720" y="182017"/>
                  </a:lnTo>
                  <a:lnTo>
                    <a:pt x="182017" y="149720"/>
                  </a:lnTo>
                  <a:lnTo>
                    <a:pt x="216827" y="120103"/>
                  </a:lnTo>
                  <a:lnTo>
                    <a:pt x="253978" y="93336"/>
                  </a:lnTo>
                  <a:lnTo>
                    <a:pt x="293303" y="69589"/>
                  </a:lnTo>
                  <a:lnTo>
                    <a:pt x="334632" y="49031"/>
                  </a:lnTo>
                  <a:lnTo>
                    <a:pt x="377794" y="31831"/>
                  </a:lnTo>
                  <a:lnTo>
                    <a:pt x="422622" y="18159"/>
                  </a:lnTo>
                  <a:lnTo>
                    <a:pt x="468946" y="8183"/>
                  </a:lnTo>
                  <a:lnTo>
                    <a:pt x="516596" y="2074"/>
                  </a:lnTo>
                  <a:lnTo>
                    <a:pt x="565404" y="0"/>
                  </a:lnTo>
                  <a:lnTo>
                    <a:pt x="614211" y="2074"/>
                  </a:lnTo>
                  <a:lnTo>
                    <a:pt x="661861" y="8183"/>
                  </a:lnTo>
                  <a:lnTo>
                    <a:pt x="708185" y="18159"/>
                  </a:lnTo>
                  <a:lnTo>
                    <a:pt x="753013" y="31831"/>
                  </a:lnTo>
                  <a:lnTo>
                    <a:pt x="796175" y="49031"/>
                  </a:lnTo>
                  <a:lnTo>
                    <a:pt x="837504" y="69589"/>
                  </a:lnTo>
                  <a:lnTo>
                    <a:pt x="876829" y="93336"/>
                  </a:lnTo>
                  <a:lnTo>
                    <a:pt x="913980" y="120103"/>
                  </a:lnTo>
                  <a:lnTo>
                    <a:pt x="948790" y="149720"/>
                  </a:lnTo>
                  <a:lnTo>
                    <a:pt x="981087" y="182017"/>
                  </a:lnTo>
                  <a:lnTo>
                    <a:pt x="1010704" y="216827"/>
                  </a:lnTo>
                  <a:lnTo>
                    <a:pt x="1037471" y="253978"/>
                  </a:lnTo>
                  <a:lnTo>
                    <a:pt x="1061218" y="293303"/>
                  </a:lnTo>
                  <a:lnTo>
                    <a:pt x="1081776" y="334632"/>
                  </a:lnTo>
                  <a:lnTo>
                    <a:pt x="1098976" y="377794"/>
                  </a:lnTo>
                  <a:lnTo>
                    <a:pt x="1112648" y="422622"/>
                  </a:lnTo>
                  <a:lnTo>
                    <a:pt x="1122624" y="468946"/>
                  </a:lnTo>
                  <a:lnTo>
                    <a:pt x="1128733" y="516596"/>
                  </a:lnTo>
                  <a:lnTo>
                    <a:pt x="1130808" y="565404"/>
                  </a:lnTo>
                  <a:lnTo>
                    <a:pt x="1128733" y="614439"/>
                  </a:lnTo>
                  <a:lnTo>
                    <a:pt x="1122624" y="662293"/>
                  </a:lnTo>
                  <a:lnTo>
                    <a:pt x="1112648" y="708799"/>
                  </a:lnTo>
                  <a:lnTo>
                    <a:pt x="1098976" y="753787"/>
                  </a:lnTo>
                  <a:lnTo>
                    <a:pt x="1081776" y="797090"/>
                  </a:lnTo>
                  <a:lnTo>
                    <a:pt x="1061218" y="838540"/>
                  </a:lnTo>
                  <a:lnTo>
                    <a:pt x="1037471" y="877969"/>
                  </a:lnTo>
                  <a:lnTo>
                    <a:pt x="1010704" y="915208"/>
                  </a:lnTo>
                  <a:lnTo>
                    <a:pt x="981087" y="950091"/>
                  </a:lnTo>
                  <a:lnTo>
                    <a:pt x="948790" y="982449"/>
                  </a:lnTo>
                  <a:lnTo>
                    <a:pt x="913980" y="1012114"/>
                  </a:lnTo>
                  <a:lnTo>
                    <a:pt x="876829" y="1038918"/>
                  </a:lnTo>
                  <a:lnTo>
                    <a:pt x="837504" y="1062694"/>
                  </a:lnTo>
                  <a:lnTo>
                    <a:pt x="796175" y="1083272"/>
                  </a:lnTo>
                  <a:lnTo>
                    <a:pt x="753013" y="1100485"/>
                  </a:lnTo>
                  <a:lnTo>
                    <a:pt x="708185" y="1114166"/>
                  </a:lnTo>
                  <a:lnTo>
                    <a:pt x="661861" y="1124146"/>
                  </a:lnTo>
                  <a:lnTo>
                    <a:pt x="614211" y="1130257"/>
                  </a:lnTo>
                  <a:lnTo>
                    <a:pt x="565404" y="1132332"/>
                  </a:lnTo>
                  <a:lnTo>
                    <a:pt x="516596" y="1130257"/>
                  </a:lnTo>
                  <a:lnTo>
                    <a:pt x="468946" y="1124146"/>
                  </a:lnTo>
                  <a:lnTo>
                    <a:pt x="422622" y="1114166"/>
                  </a:lnTo>
                  <a:lnTo>
                    <a:pt x="377794" y="1100485"/>
                  </a:lnTo>
                  <a:lnTo>
                    <a:pt x="334632" y="1083272"/>
                  </a:lnTo>
                  <a:lnTo>
                    <a:pt x="293303" y="1062694"/>
                  </a:lnTo>
                  <a:lnTo>
                    <a:pt x="253978" y="1038918"/>
                  </a:lnTo>
                  <a:lnTo>
                    <a:pt x="216827" y="1012114"/>
                  </a:lnTo>
                  <a:lnTo>
                    <a:pt x="182017" y="982449"/>
                  </a:lnTo>
                  <a:lnTo>
                    <a:pt x="149720" y="950091"/>
                  </a:lnTo>
                  <a:lnTo>
                    <a:pt x="120103" y="915208"/>
                  </a:lnTo>
                  <a:lnTo>
                    <a:pt x="93336" y="877969"/>
                  </a:lnTo>
                  <a:lnTo>
                    <a:pt x="69589" y="838540"/>
                  </a:lnTo>
                  <a:lnTo>
                    <a:pt x="49031" y="797090"/>
                  </a:lnTo>
                  <a:lnTo>
                    <a:pt x="31831" y="753787"/>
                  </a:lnTo>
                  <a:lnTo>
                    <a:pt x="18159" y="708799"/>
                  </a:lnTo>
                  <a:lnTo>
                    <a:pt x="8183" y="662293"/>
                  </a:lnTo>
                  <a:lnTo>
                    <a:pt x="2074" y="614439"/>
                  </a:lnTo>
                  <a:lnTo>
                    <a:pt x="0" y="565404"/>
                  </a:lnTo>
                  <a:close/>
                </a:path>
                <a:path w="1130935" h="1132839">
                  <a:moveTo>
                    <a:pt x="283464" y="565404"/>
                  </a:moveTo>
                  <a:lnTo>
                    <a:pt x="287161" y="611485"/>
                  </a:lnTo>
                  <a:lnTo>
                    <a:pt x="297862" y="655161"/>
                  </a:lnTo>
                  <a:lnTo>
                    <a:pt x="314983" y="695856"/>
                  </a:lnTo>
                  <a:lnTo>
                    <a:pt x="337937" y="732995"/>
                  </a:lnTo>
                  <a:lnTo>
                    <a:pt x="366141" y="766000"/>
                  </a:lnTo>
                  <a:lnTo>
                    <a:pt x="399007" y="794296"/>
                  </a:lnTo>
                  <a:lnTo>
                    <a:pt x="435952" y="817307"/>
                  </a:lnTo>
                  <a:lnTo>
                    <a:pt x="476390" y="834457"/>
                  </a:lnTo>
                  <a:lnTo>
                    <a:pt x="519735" y="845169"/>
                  </a:lnTo>
                  <a:lnTo>
                    <a:pt x="565404" y="848868"/>
                  </a:lnTo>
                  <a:lnTo>
                    <a:pt x="611485" y="845169"/>
                  </a:lnTo>
                  <a:lnTo>
                    <a:pt x="655161" y="834457"/>
                  </a:lnTo>
                  <a:lnTo>
                    <a:pt x="695856" y="817307"/>
                  </a:lnTo>
                  <a:lnTo>
                    <a:pt x="732995" y="794296"/>
                  </a:lnTo>
                  <a:lnTo>
                    <a:pt x="766000" y="766000"/>
                  </a:lnTo>
                  <a:lnTo>
                    <a:pt x="794296" y="732995"/>
                  </a:lnTo>
                  <a:lnTo>
                    <a:pt x="817307" y="695856"/>
                  </a:lnTo>
                  <a:lnTo>
                    <a:pt x="834457" y="655161"/>
                  </a:lnTo>
                  <a:lnTo>
                    <a:pt x="845169" y="611485"/>
                  </a:lnTo>
                  <a:lnTo>
                    <a:pt x="848868" y="565404"/>
                  </a:lnTo>
                  <a:lnTo>
                    <a:pt x="845169" y="519735"/>
                  </a:lnTo>
                  <a:lnTo>
                    <a:pt x="834457" y="476390"/>
                  </a:lnTo>
                  <a:lnTo>
                    <a:pt x="817307" y="435952"/>
                  </a:lnTo>
                  <a:lnTo>
                    <a:pt x="794296" y="399007"/>
                  </a:lnTo>
                  <a:lnTo>
                    <a:pt x="766000" y="366141"/>
                  </a:lnTo>
                  <a:lnTo>
                    <a:pt x="732995" y="337937"/>
                  </a:lnTo>
                  <a:lnTo>
                    <a:pt x="695856" y="314983"/>
                  </a:lnTo>
                  <a:lnTo>
                    <a:pt x="655161" y="297862"/>
                  </a:lnTo>
                  <a:lnTo>
                    <a:pt x="611485" y="287161"/>
                  </a:lnTo>
                  <a:lnTo>
                    <a:pt x="565404" y="283464"/>
                  </a:lnTo>
                  <a:lnTo>
                    <a:pt x="519735" y="287161"/>
                  </a:lnTo>
                  <a:lnTo>
                    <a:pt x="476390" y="297862"/>
                  </a:lnTo>
                  <a:lnTo>
                    <a:pt x="435952" y="314983"/>
                  </a:lnTo>
                  <a:lnTo>
                    <a:pt x="399007" y="337937"/>
                  </a:lnTo>
                  <a:lnTo>
                    <a:pt x="366141" y="366141"/>
                  </a:lnTo>
                  <a:lnTo>
                    <a:pt x="337937" y="399007"/>
                  </a:lnTo>
                  <a:lnTo>
                    <a:pt x="314983" y="435952"/>
                  </a:lnTo>
                  <a:lnTo>
                    <a:pt x="297862" y="476390"/>
                  </a:lnTo>
                  <a:lnTo>
                    <a:pt x="287161" y="519735"/>
                  </a:lnTo>
                  <a:lnTo>
                    <a:pt x="283464" y="565404"/>
                  </a:lnTo>
                  <a:close/>
                </a:path>
              </a:pathLst>
            </a:custGeom>
            <a:ln w="22859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3332988" y="3384803"/>
              <a:ext cx="1257300" cy="942340"/>
            </a:xfrm>
            <a:custGeom>
              <a:avLst/>
              <a:gdLst/>
              <a:ahLst/>
              <a:cxnLst/>
              <a:rect l="l" t="t" r="r" b="b"/>
              <a:pathLst>
                <a:path w="1257300" h="942339">
                  <a:moveTo>
                    <a:pt x="0" y="470915"/>
                  </a:moveTo>
                  <a:lnTo>
                    <a:pt x="2299" y="430209"/>
                  </a:lnTo>
                  <a:lnTo>
                    <a:pt x="9072" y="390478"/>
                  </a:lnTo>
                  <a:lnTo>
                    <a:pt x="20133" y="351863"/>
                  </a:lnTo>
                  <a:lnTo>
                    <a:pt x="35294" y="314504"/>
                  </a:lnTo>
                  <a:lnTo>
                    <a:pt x="54369" y="278540"/>
                  </a:lnTo>
                  <a:lnTo>
                    <a:pt x="77172" y="244113"/>
                  </a:lnTo>
                  <a:lnTo>
                    <a:pt x="103516" y="211361"/>
                  </a:lnTo>
                  <a:lnTo>
                    <a:pt x="133214" y="180425"/>
                  </a:lnTo>
                  <a:lnTo>
                    <a:pt x="166079" y="151444"/>
                  </a:lnTo>
                  <a:lnTo>
                    <a:pt x="201926" y="124559"/>
                  </a:lnTo>
                  <a:lnTo>
                    <a:pt x="240566" y="99910"/>
                  </a:lnTo>
                  <a:lnTo>
                    <a:pt x="281814" y="77637"/>
                  </a:lnTo>
                  <a:lnTo>
                    <a:pt x="325484" y="57879"/>
                  </a:lnTo>
                  <a:lnTo>
                    <a:pt x="371387" y="40777"/>
                  </a:lnTo>
                  <a:lnTo>
                    <a:pt x="419338" y="26470"/>
                  </a:lnTo>
                  <a:lnTo>
                    <a:pt x="469151" y="15099"/>
                  </a:lnTo>
                  <a:lnTo>
                    <a:pt x="520637" y="6804"/>
                  </a:lnTo>
                  <a:lnTo>
                    <a:pt x="573612" y="1724"/>
                  </a:lnTo>
                  <a:lnTo>
                    <a:pt x="627887" y="0"/>
                  </a:lnTo>
                  <a:lnTo>
                    <a:pt x="682175" y="1724"/>
                  </a:lnTo>
                  <a:lnTo>
                    <a:pt x="735185" y="6804"/>
                  </a:lnTo>
                  <a:lnTo>
                    <a:pt x="786726" y="15099"/>
                  </a:lnTo>
                  <a:lnTo>
                    <a:pt x="836611" y="26470"/>
                  </a:lnTo>
                  <a:lnTo>
                    <a:pt x="884649" y="40777"/>
                  </a:lnTo>
                  <a:lnTo>
                    <a:pt x="930651" y="57879"/>
                  </a:lnTo>
                  <a:lnTo>
                    <a:pt x="974429" y="77637"/>
                  </a:lnTo>
                  <a:lnTo>
                    <a:pt x="1015792" y="99910"/>
                  </a:lnTo>
                  <a:lnTo>
                    <a:pt x="1054551" y="124559"/>
                  </a:lnTo>
                  <a:lnTo>
                    <a:pt x="1090518" y="151444"/>
                  </a:lnTo>
                  <a:lnTo>
                    <a:pt x="1123502" y="180425"/>
                  </a:lnTo>
                  <a:lnTo>
                    <a:pt x="1153315" y="211361"/>
                  </a:lnTo>
                  <a:lnTo>
                    <a:pt x="1179767" y="244113"/>
                  </a:lnTo>
                  <a:lnTo>
                    <a:pt x="1202669" y="278540"/>
                  </a:lnTo>
                  <a:lnTo>
                    <a:pt x="1221831" y="314504"/>
                  </a:lnTo>
                  <a:lnTo>
                    <a:pt x="1237064" y="351863"/>
                  </a:lnTo>
                  <a:lnTo>
                    <a:pt x="1248180" y="390478"/>
                  </a:lnTo>
                  <a:lnTo>
                    <a:pt x="1254988" y="430209"/>
                  </a:lnTo>
                  <a:lnTo>
                    <a:pt x="1257300" y="470915"/>
                  </a:lnTo>
                  <a:lnTo>
                    <a:pt x="1254988" y="511622"/>
                  </a:lnTo>
                  <a:lnTo>
                    <a:pt x="1248180" y="551353"/>
                  </a:lnTo>
                  <a:lnTo>
                    <a:pt x="1237064" y="589968"/>
                  </a:lnTo>
                  <a:lnTo>
                    <a:pt x="1221831" y="627327"/>
                  </a:lnTo>
                  <a:lnTo>
                    <a:pt x="1202669" y="663291"/>
                  </a:lnTo>
                  <a:lnTo>
                    <a:pt x="1179767" y="697718"/>
                  </a:lnTo>
                  <a:lnTo>
                    <a:pt x="1153315" y="730470"/>
                  </a:lnTo>
                  <a:lnTo>
                    <a:pt x="1123502" y="761406"/>
                  </a:lnTo>
                  <a:lnTo>
                    <a:pt x="1090518" y="790387"/>
                  </a:lnTo>
                  <a:lnTo>
                    <a:pt x="1054551" y="817272"/>
                  </a:lnTo>
                  <a:lnTo>
                    <a:pt x="1015792" y="841921"/>
                  </a:lnTo>
                  <a:lnTo>
                    <a:pt x="974429" y="864194"/>
                  </a:lnTo>
                  <a:lnTo>
                    <a:pt x="930651" y="883952"/>
                  </a:lnTo>
                  <a:lnTo>
                    <a:pt x="884649" y="901054"/>
                  </a:lnTo>
                  <a:lnTo>
                    <a:pt x="836611" y="915361"/>
                  </a:lnTo>
                  <a:lnTo>
                    <a:pt x="786726" y="926732"/>
                  </a:lnTo>
                  <a:lnTo>
                    <a:pt x="735185" y="935027"/>
                  </a:lnTo>
                  <a:lnTo>
                    <a:pt x="682175" y="940107"/>
                  </a:lnTo>
                  <a:lnTo>
                    <a:pt x="627887" y="941831"/>
                  </a:lnTo>
                  <a:lnTo>
                    <a:pt x="573612" y="940107"/>
                  </a:lnTo>
                  <a:lnTo>
                    <a:pt x="520637" y="935027"/>
                  </a:lnTo>
                  <a:lnTo>
                    <a:pt x="469151" y="926732"/>
                  </a:lnTo>
                  <a:lnTo>
                    <a:pt x="419338" y="915361"/>
                  </a:lnTo>
                  <a:lnTo>
                    <a:pt x="371387" y="901054"/>
                  </a:lnTo>
                  <a:lnTo>
                    <a:pt x="325484" y="883952"/>
                  </a:lnTo>
                  <a:lnTo>
                    <a:pt x="281814" y="864194"/>
                  </a:lnTo>
                  <a:lnTo>
                    <a:pt x="240566" y="841921"/>
                  </a:lnTo>
                  <a:lnTo>
                    <a:pt x="201926" y="817272"/>
                  </a:lnTo>
                  <a:lnTo>
                    <a:pt x="166079" y="790387"/>
                  </a:lnTo>
                  <a:lnTo>
                    <a:pt x="133214" y="761406"/>
                  </a:lnTo>
                  <a:lnTo>
                    <a:pt x="103516" y="730470"/>
                  </a:lnTo>
                  <a:lnTo>
                    <a:pt x="77172" y="697718"/>
                  </a:lnTo>
                  <a:lnTo>
                    <a:pt x="54369" y="663291"/>
                  </a:lnTo>
                  <a:lnTo>
                    <a:pt x="35294" y="627327"/>
                  </a:lnTo>
                  <a:lnTo>
                    <a:pt x="20133" y="589968"/>
                  </a:lnTo>
                  <a:lnTo>
                    <a:pt x="9072" y="551353"/>
                  </a:lnTo>
                  <a:lnTo>
                    <a:pt x="2299" y="511622"/>
                  </a:lnTo>
                  <a:lnTo>
                    <a:pt x="0" y="470915"/>
                  </a:lnTo>
                </a:path>
              </a:pathLst>
            </a:custGeom>
            <a:ln w="47244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898391" y="2944367"/>
              <a:ext cx="125095" cy="314325"/>
            </a:xfrm>
            <a:custGeom>
              <a:avLst/>
              <a:gdLst/>
              <a:ahLst/>
              <a:cxnLst/>
              <a:rect l="l" t="t" r="r" b="b"/>
              <a:pathLst>
                <a:path w="125095" h="314325">
                  <a:moveTo>
                    <a:pt x="62483" y="313943"/>
                  </a:moveTo>
                  <a:lnTo>
                    <a:pt x="0" y="236220"/>
                  </a:ln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3943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898391" y="2944367"/>
              <a:ext cx="125095" cy="314325"/>
            </a:xfrm>
            <a:custGeom>
              <a:avLst/>
              <a:gdLst/>
              <a:ahLst/>
              <a:cxnLst/>
              <a:rect l="l" t="t" r="r" b="b"/>
              <a:pathLst>
                <a:path w="125095" h="314325">
                  <a:moveTo>
                    <a:pt x="0" y="236220"/>
                  </a:move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3943"/>
                  </a:lnTo>
                  <a:lnTo>
                    <a:pt x="0" y="236220"/>
                  </a:lnTo>
                  <a:close/>
                </a:path>
              </a:pathLst>
            </a:custGeom>
            <a:ln w="10668">
              <a:solidFill>
                <a:srgbClr val="CC66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3057" y="4385309"/>
              <a:ext cx="135635" cy="198120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5394197" y="3001517"/>
            <a:ext cx="1155700" cy="1645920"/>
            <a:chOff x="5394197" y="3001517"/>
            <a:chExt cx="1155700" cy="1645920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721" y="3309366"/>
              <a:ext cx="1153668" cy="1155192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5910071" y="3006851"/>
              <a:ext cx="125095" cy="314325"/>
            </a:xfrm>
            <a:custGeom>
              <a:avLst/>
              <a:gdLst/>
              <a:ahLst/>
              <a:cxnLst/>
              <a:rect l="l" t="t" r="r" b="b"/>
              <a:pathLst>
                <a:path w="125095" h="314325">
                  <a:moveTo>
                    <a:pt x="62483" y="313944"/>
                  </a:moveTo>
                  <a:lnTo>
                    <a:pt x="0" y="236220"/>
                  </a:ln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3944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910071" y="3006851"/>
              <a:ext cx="125095" cy="314325"/>
            </a:xfrm>
            <a:custGeom>
              <a:avLst/>
              <a:gdLst/>
              <a:ahLst/>
              <a:cxnLst/>
              <a:rect l="l" t="t" r="r" b="b"/>
              <a:pathLst>
                <a:path w="125095" h="314325">
                  <a:moveTo>
                    <a:pt x="0" y="236220"/>
                  </a:move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3944"/>
                  </a:lnTo>
                  <a:lnTo>
                    <a:pt x="0" y="236220"/>
                  </a:lnTo>
                  <a:close/>
                </a:path>
              </a:pathLst>
            </a:custGeom>
            <a:ln w="10668">
              <a:solidFill>
                <a:srgbClr val="CC66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04737" y="4447793"/>
              <a:ext cx="135635" cy="199643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943599" y="3459479"/>
              <a:ext cx="47625" cy="149225"/>
            </a:xfrm>
            <a:custGeom>
              <a:avLst/>
              <a:gdLst/>
              <a:ahLst/>
              <a:cxnLst/>
              <a:rect l="l" t="t" r="r" b="b"/>
              <a:pathLst>
                <a:path w="47625" h="149225">
                  <a:moveTo>
                    <a:pt x="2024" y="148613"/>
                  </a:moveTo>
                  <a:lnTo>
                    <a:pt x="1524" y="143255"/>
                  </a:lnTo>
                  <a:lnTo>
                    <a:pt x="3429" y="136636"/>
                  </a:lnTo>
                  <a:lnTo>
                    <a:pt x="3048" y="130301"/>
                  </a:lnTo>
                  <a:lnTo>
                    <a:pt x="0" y="117347"/>
                  </a:lnTo>
                  <a:lnTo>
                    <a:pt x="1976" y="107156"/>
                  </a:lnTo>
                  <a:lnTo>
                    <a:pt x="5524" y="98678"/>
                  </a:lnTo>
                  <a:lnTo>
                    <a:pt x="10501" y="90773"/>
                  </a:lnTo>
                  <a:lnTo>
                    <a:pt x="16764" y="82295"/>
                  </a:lnTo>
                  <a:lnTo>
                    <a:pt x="19526" y="61936"/>
                  </a:lnTo>
                  <a:lnTo>
                    <a:pt x="26193" y="21216"/>
                  </a:lnTo>
                  <a:lnTo>
                    <a:pt x="28956" y="0"/>
                  </a:lnTo>
                  <a:lnTo>
                    <a:pt x="30622" y="26050"/>
                  </a:lnTo>
                  <a:lnTo>
                    <a:pt x="30861" y="52958"/>
                  </a:lnTo>
                  <a:lnTo>
                    <a:pt x="32813" y="79295"/>
                  </a:lnTo>
                  <a:lnTo>
                    <a:pt x="39624" y="103631"/>
                  </a:lnTo>
                  <a:lnTo>
                    <a:pt x="41243" y="110728"/>
                  </a:lnTo>
                  <a:lnTo>
                    <a:pt x="45624" y="125491"/>
                  </a:lnTo>
                  <a:lnTo>
                    <a:pt x="47244" y="132587"/>
                  </a:lnTo>
                  <a:lnTo>
                    <a:pt x="45743" y="143041"/>
                  </a:lnTo>
                  <a:lnTo>
                    <a:pt x="44386" y="146494"/>
                  </a:lnTo>
                  <a:lnTo>
                    <a:pt x="41028" y="145661"/>
                  </a:lnTo>
                  <a:lnTo>
                    <a:pt x="33528" y="143255"/>
                  </a:lnTo>
                  <a:lnTo>
                    <a:pt x="15025" y="145613"/>
                  </a:lnTo>
                  <a:lnTo>
                    <a:pt x="5524" y="148399"/>
                  </a:lnTo>
                  <a:lnTo>
                    <a:pt x="2024" y="1486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943599" y="3459479"/>
              <a:ext cx="47625" cy="149225"/>
            </a:xfrm>
            <a:custGeom>
              <a:avLst/>
              <a:gdLst/>
              <a:ahLst/>
              <a:cxnLst/>
              <a:rect l="l" t="t" r="r" b="b"/>
              <a:pathLst>
                <a:path w="47625" h="149225">
                  <a:moveTo>
                    <a:pt x="1524" y="143255"/>
                  </a:moveTo>
                  <a:lnTo>
                    <a:pt x="3429" y="136636"/>
                  </a:lnTo>
                  <a:lnTo>
                    <a:pt x="3048" y="130301"/>
                  </a:lnTo>
                  <a:lnTo>
                    <a:pt x="1524" y="123967"/>
                  </a:lnTo>
                  <a:lnTo>
                    <a:pt x="0" y="117347"/>
                  </a:lnTo>
                  <a:lnTo>
                    <a:pt x="1976" y="107156"/>
                  </a:lnTo>
                  <a:lnTo>
                    <a:pt x="5524" y="98678"/>
                  </a:lnTo>
                  <a:lnTo>
                    <a:pt x="10501" y="90773"/>
                  </a:lnTo>
                  <a:lnTo>
                    <a:pt x="16764" y="82295"/>
                  </a:lnTo>
                  <a:lnTo>
                    <a:pt x="19526" y="61936"/>
                  </a:lnTo>
                  <a:lnTo>
                    <a:pt x="22860" y="41719"/>
                  </a:lnTo>
                  <a:lnTo>
                    <a:pt x="26193" y="21216"/>
                  </a:lnTo>
                  <a:lnTo>
                    <a:pt x="28956" y="0"/>
                  </a:lnTo>
                  <a:lnTo>
                    <a:pt x="30622" y="26050"/>
                  </a:lnTo>
                  <a:lnTo>
                    <a:pt x="30861" y="52958"/>
                  </a:lnTo>
                  <a:lnTo>
                    <a:pt x="32813" y="79295"/>
                  </a:lnTo>
                  <a:lnTo>
                    <a:pt x="39624" y="103631"/>
                  </a:lnTo>
                  <a:lnTo>
                    <a:pt x="41243" y="110728"/>
                  </a:lnTo>
                  <a:lnTo>
                    <a:pt x="43434" y="118109"/>
                  </a:lnTo>
                  <a:lnTo>
                    <a:pt x="45624" y="125491"/>
                  </a:lnTo>
                  <a:lnTo>
                    <a:pt x="47244" y="132587"/>
                  </a:lnTo>
                  <a:lnTo>
                    <a:pt x="45743" y="143041"/>
                  </a:lnTo>
                  <a:lnTo>
                    <a:pt x="44386" y="146494"/>
                  </a:lnTo>
                  <a:lnTo>
                    <a:pt x="41028" y="145661"/>
                  </a:lnTo>
                  <a:lnTo>
                    <a:pt x="33528" y="143255"/>
                  </a:lnTo>
                  <a:lnTo>
                    <a:pt x="15025" y="145613"/>
                  </a:lnTo>
                  <a:lnTo>
                    <a:pt x="5524" y="148399"/>
                  </a:lnTo>
                  <a:lnTo>
                    <a:pt x="2024" y="148613"/>
                  </a:lnTo>
                  <a:lnTo>
                    <a:pt x="1524" y="143255"/>
                  </a:lnTo>
                </a:path>
              </a:pathLst>
            </a:custGeom>
            <a:ln w="10668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408419" y="3848100"/>
              <a:ext cx="135890" cy="52069"/>
            </a:xfrm>
            <a:custGeom>
              <a:avLst/>
              <a:gdLst/>
              <a:ahLst/>
              <a:cxnLst/>
              <a:rect l="l" t="t" r="r" b="b"/>
              <a:pathLst>
                <a:path w="135890" h="52070">
                  <a:moveTo>
                    <a:pt x="135635" y="51816"/>
                  </a:moveTo>
                  <a:lnTo>
                    <a:pt x="113133" y="46672"/>
                  </a:lnTo>
                  <a:lnTo>
                    <a:pt x="103631" y="44195"/>
                  </a:lnTo>
                  <a:lnTo>
                    <a:pt x="89654" y="41028"/>
                  </a:lnTo>
                  <a:lnTo>
                    <a:pt x="75247" y="38290"/>
                  </a:lnTo>
                  <a:lnTo>
                    <a:pt x="45719" y="33528"/>
                  </a:lnTo>
                  <a:lnTo>
                    <a:pt x="26669" y="36195"/>
                  </a:lnTo>
                  <a:lnTo>
                    <a:pt x="17002" y="36957"/>
                  </a:lnTo>
                  <a:lnTo>
                    <a:pt x="4571" y="36576"/>
                  </a:lnTo>
                  <a:lnTo>
                    <a:pt x="0" y="32004"/>
                  </a:lnTo>
                  <a:lnTo>
                    <a:pt x="3047" y="25908"/>
                  </a:lnTo>
                  <a:lnTo>
                    <a:pt x="7619" y="27432"/>
                  </a:lnTo>
                  <a:lnTo>
                    <a:pt x="9143" y="25908"/>
                  </a:lnTo>
                  <a:lnTo>
                    <a:pt x="41005" y="22074"/>
                  </a:lnTo>
                  <a:lnTo>
                    <a:pt x="69722" y="15811"/>
                  </a:lnTo>
                  <a:lnTo>
                    <a:pt x="128015" y="0"/>
                  </a:lnTo>
                  <a:lnTo>
                    <a:pt x="126420" y="13025"/>
                  </a:lnTo>
                  <a:lnTo>
                    <a:pt x="127825" y="26479"/>
                  </a:lnTo>
                  <a:lnTo>
                    <a:pt x="131230" y="39647"/>
                  </a:lnTo>
                  <a:lnTo>
                    <a:pt x="135635" y="518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08419" y="3848100"/>
              <a:ext cx="135890" cy="52069"/>
            </a:xfrm>
            <a:custGeom>
              <a:avLst/>
              <a:gdLst/>
              <a:ahLst/>
              <a:cxnLst/>
              <a:rect l="l" t="t" r="r" b="b"/>
              <a:pathLst>
                <a:path w="135890" h="52070">
                  <a:moveTo>
                    <a:pt x="128015" y="0"/>
                  </a:moveTo>
                  <a:lnTo>
                    <a:pt x="97869" y="8120"/>
                  </a:lnTo>
                  <a:lnTo>
                    <a:pt x="69722" y="15811"/>
                  </a:lnTo>
                  <a:lnTo>
                    <a:pt x="41005" y="22074"/>
                  </a:lnTo>
                  <a:lnTo>
                    <a:pt x="9143" y="25908"/>
                  </a:lnTo>
                  <a:lnTo>
                    <a:pt x="7619" y="27432"/>
                  </a:lnTo>
                  <a:lnTo>
                    <a:pt x="3047" y="25908"/>
                  </a:lnTo>
                  <a:lnTo>
                    <a:pt x="1523" y="28956"/>
                  </a:lnTo>
                  <a:lnTo>
                    <a:pt x="0" y="32004"/>
                  </a:lnTo>
                  <a:lnTo>
                    <a:pt x="4571" y="36576"/>
                  </a:lnTo>
                  <a:lnTo>
                    <a:pt x="7619" y="36576"/>
                  </a:lnTo>
                  <a:lnTo>
                    <a:pt x="17002" y="36957"/>
                  </a:lnTo>
                  <a:lnTo>
                    <a:pt x="26669" y="36195"/>
                  </a:lnTo>
                  <a:lnTo>
                    <a:pt x="36337" y="34861"/>
                  </a:lnTo>
                  <a:lnTo>
                    <a:pt x="45719" y="33528"/>
                  </a:lnTo>
                  <a:lnTo>
                    <a:pt x="60555" y="35837"/>
                  </a:lnTo>
                  <a:lnTo>
                    <a:pt x="75247" y="38290"/>
                  </a:lnTo>
                  <a:lnTo>
                    <a:pt x="89654" y="41028"/>
                  </a:lnTo>
                  <a:lnTo>
                    <a:pt x="103631" y="44195"/>
                  </a:lnTo>
                  <a:lnTo>
                    <a:pt x="113133" y="46672"/>
                  </a:lnTo>
                  <a:lnTo>
                    <a:pt x="123634" y="49149"/>
                  </a:lnTo>
                  <a:lnTo>
                    <a:pt x="132135" y="51054"/>
                  </a:lnTo>
                  <a:lnTo>
                    <a:pt x="135635" y="51816"/>
                  </a:lnTo>
                  <a:lnTo>
                    <a:pt x="131230" y="39647"/>
                  </a:lnTo>
                  <a:lnTo>
                    <a:pt x="127825" y="26479"/>
                  </a:lnTo>
                  <a:lnTo>
                    <a:pt x="126420" y="13025"/>
                  </a:lnTo>
                  <a:lnTo>
                    <a:pt x="128015" y="0"/>
                  </a:lnTo>
                </a:path>
              </a:pathLst>
            </a:custGeom>
            <a:ln w="10668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951219" y="4166878"/>
              <a:ext cx="40005" cy="139700"/>
            </a:xfrm>
            <a:custGeom>
              <a:avLst/>
              <a:gdLst/>
              <a:ahLst/>
              <a:cxnLst/>
              <a:rect l="l" t="t" r="r" b="b"/>
              <a:pathLst>
                <a:path w="40004" h="139700">
                  <a:moveTo>
                    <a:pt x="35534" y="3762"/>
                  </a:moveTo>
                  <a:lnTo>
                    <a:pt x="12406" y="3762"/>
                  </a:lnTo>
                  <a:lnTo>
                    <a:pt x="23812" y="309"/>
                  </a:lnTo>
                  <a:lnTo>
                    <a:pt x="33218" y="0"/>
                  </a:lnTo>
                  <a:lnTo>
                    <a:pt x="35534" y="3762"/>
                  </a:lnTo>
                  <a:close/>
                </a:path>
                <a:path w="40004" h="139700">
                  <a:moveTo>
                    <a:pt x="23578" y="126676"/>
                  </a:moveTo>
                  <a:lnTo>
                    <a:pt x="11066" y="78224"/>
                  </a:lnTo>
                  <a:lnTo>
                    <a:pt x="9144" y="34790"/>
                  </a:lnTo>
                  <a:lnTo>
                    <a:pt x="7620" y="28694"/>
                  </a:lnTo>
                  <a:lnTo>
                    <a:pt x="6096" y="24122"/>
                  </a:lnTo>
                  <a:lnTo>
                    <a:pt x="4572" y="18026"/>
                  </a:lnTo>
                  <a:lnTo>
                    <a:pt x="1524" y="10406"/>
                  </a:lnTo>
                  <a:lnTo>
                    <a:pt x="0" y="2786"/>
                  </a:lnTo>
                  <a:lnTo>
                    <a:pt x="12406" y="3762"/>
                  </a:lnTo>
                  <a:lnTo>
                    <a:pt x="35534" y="3762"/>
                  </a:lnTo>
                  <a:lnTo>
                    <a:pt x="39624" y="10406"/>
                  </a:lnTo>
                  <a:lnTo>
                    <a:pt x="36409" y="37409"/>
                  </a:lnTo>
                  <a:lnTo>
                    <a:pt x="33218" y="63365"/>
                  </a:lnTo>
                  <a:lnTo>
                    <a:pt x="31805" y="78295"/>
                  </a:lnTo>
                  <a:lnTo>
                    <a:pt x="30122" y="93083"/>
                  </a:lnTo>
                  <a:lnTo>
                    <a:pt x="27432" y="107942"/>
                  </a:lnTo>
                  <a:lnTo>
                    <a:pt x="25241" y="118133"/>
                  </a:lnTo>
                  <a:lnTo>
                    <a:pt x="23578" y="126676"/>
                  </a:lnTo>
                  <a:close/>
                </a:path>
                <a:path w="40004" h="139700">
                  <a:moveTo>
                    <a:pt x="21431" y="139660"/>
                  </a:moveTo>
                  <a:lnTo>
                    <a:pt x="22479" y="132326"/>
                  </a:lnTo>
                  <a:lnTo>
                    <a:pt x="23578" y="126676"/>
                  </a:lnTo>
                  <a:lnTo>
                    <a:pt x="24384" y="129278"/>
                  </a:lnTo>
                  <a:lnTo>
                    <a:pt x="21431" y="139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951219" y="4166878"/>
              <a:ext cx="40005" cy="139700"/>
            </a:xfrm>
            <a:custGeom>
              <a:avLst/>
              <a:gdLst/>
              <a:ahLst/>
              <a:cxnLst/>
              <a:rect l="l" t="t" r="r" b="b"/>
              <a:pathLst>
                <a:path w="40004" h="139700">
                  <a:moveTo>
                    <a:pt x="0" y="2786"/>
                  </a:moveTo>
                  <a:lnTo>
                    <a:pt x="1524" y="10406"/>
                  </a:lnTo>
                  <a:lnTo>
                    <a:pt x="4572" y="18026"/>
                  </a:lnTo>
                  <a:lnTo>
                    <a:pt x="6096" y="24122"/>
                  </a:lnTo>
                  <a:lnTo>
                    <a:pt x="7620" y="28694"/>
                  </a:lnTo>
                  <a:lnTo>
                    <a:pt x="9144" y="34790"/>
                  </a:lnTo>
                  <a:lnTo>
                    <a:pt x="11072" y="78295"/>
                  </a:lnTo>
                  <a:lnTo>
                    <a:pt x="20193" y="115562"/>
                  </a:lnTo>
                  <a:lnTo>
                    <a:pt x="24384" y="129278"/>
                  </a:lnTo>
                  <a:lnTo>
                    <a:pt x="21431" y="139660"/>
                  </a:lnTo>
                  <a:lnTo>
                    <a:pt x="22479" y="132326"/>
                  </a:lnTo>
                  <a:lnTo>
                    <a:pt x="25241" y="118133"/>
                  </a:lnTo>
                  <a:lnTo>
                    <a:pt x="27432" y="107942"/>
                  </a:lnTo>
                  <a:lnTo>
                    <a:pt x="30122" y="93083"/>
                  </a:lnTo>
                  <a:lnTo>
                    <a:pt x="31813" y="78224"/>
                  </a:lnTo>
                  <a:lnTo>
                    <a:pt x="33218" y="63365"/>
                  </a:lnTo>
                  <a:lnTo>
                    <a:pt x="35052" y="48506"/>
                  </a:lnTo>
                  <a:lnTo>
                    <a:pt x="36409" y="37409"/>
                  </a:lnTo>
                  <a:lnTo>
                    <a:pt x="37909" y="24884"/>
                  </a:lnTo>
                  <a:lnTo>
                    <a:pt x="39123" y="14644"/>
                  </a:lnTo>
                  <a:lnTo>
                    <a:pt x="39624" y="10406"/>
                  </a:lnTo>
                  <a:lnTo>
                    <a:pt x="33218" y="0"/>
                  </a:lnTo>
                  <a:lnTo>
                    <a:pt x="23812" y="309"/>
                  </a:lnTo>
                  <a:lnTo>
                    <a:pt x="12406" y="3762"/>
                  </a:lnTo>
                  <a:lnTo>
                    <a:pt x="0" y="2786"/>
                  </a:lnTo>
                </a:path>
              </a:pathLst>
            </a:custGeom>
            <a:ln w="7620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197" y="3861054"/>
              <a:ext cx="149352" cy="68580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3000239" y="4562420"/>
            <a:ext cx="1734185" cy="629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60020" marR="5080" indent="-147955">
              <a:lnSpc>
                <a:spcPct val="152300"/>
              </a:lnSpc>
              <a:spcBef>
                <a:spcPts val="95"/>
              </a:spcBef>
            </a:pPr>
            <a:r>
              <a:rPr dirty="0" sz="1300" b="1">
                <a:solidFill>
                  <a:srgbClr val="6E8E38"/>
                </a:solidFill>
                <a:latin typeface="Arial"/>
                <a:cs typeface="Arial"/>
              </a:rPr>
              <a:t>DEFLECTION</a:t>
            </a:r>
            <a:r>
              <a:rPr dirty="0" sz="1300" spc="40" b="1">
                <a:solidFill>
                  <a:srgbClr val="6E8E38"/>
                </a:solidFill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6E8E38"/>
                </a:solidFill>
                <a:latin typeface="Arial"/>
                <a:cs typeface="Arial"/>
              </a:rPr>
              <a:t>UNDER </a:t>
            </a:r>
            <a:r>
              <a:rPr dirty="0" sz="1300" b="1">
                <a:solidFill>
                  <a:srgbClr val="6E8E38"/>
                </a:solidFill>
                <a:latin typeface="Arial"/>
                <a:cs typeface="Arial"/>
              </a:rPr>
              <a:t>TEST</a:t>
            </a:r>
            <a:r>
              <a:rPr dirty="0" sz="1300" spc="25" b="1">
                <a:solidFill>
                  <a:srgbClr val="6E8E38"/>
                </a:solidFill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6E8E38"/>
                </a:solidFill>
                <a:latin typeface="Arial"/>
                <a:cs typeface="Arial"/>
              </a:rPr>
              <a:t>CONDITION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152130" y="4725427"/>
            <a:ext cx="1957070" cy="427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71145" marR="5080" indent="-259079">
              <a:lnSpc>
                <a:spcPct val="101600"/>
              </a:lnSpc>
              <a:spcBef>
                <a:spcPts val="95"/>
              </a:spcBef>
            </a:pPr>
            <a:r>
              <a:rPr dirty="0" sz="1300" b="1">
                <a:solidFill>
                  <a:srgbClr val="6E8E38"/>
                </a:solidFill>
                <a:latin typeface="Arial"/>
                <a:cs typeface="Arial"/>
              </a:rPr>
              <a:t>STRESS</a:t>
            </a:r>
            <a:r>
              <a:rPr dirty="0" sz="1300" spc="50" b="1">
                <a:solidFill>
                  <a:srgbClr val="6E8E38"/>
                </a:solidFill>
                <a:latin typeface="Arial"/>
                <a:cs typeface="Arial"/>
              </a:rPr>
              <a:t> </a:t>
            </a:r>
            <a:r>
              <a:rPr dirty="0" sz="1300" b="1">
                <a:solidFill>
                  <a:srgbClr val="6E8E38"/>
                </a:solidFill>
                <a:latin typeface="Arial"/>
                <a:cs typeface="Arial"/>
              </a:rPr>
              <a:t>ZONES</a:t>
            </a:r>
            <a:r>
              <a:rPr dirty="0" sz="1300" spc="35" b="1">
                <a:solidFill>
                  <a:srgbClr val="6E8E38"/>
                </a:solidFill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6E8E38"/>
                </a:solidFill>
                <a:latin typeface="Arial"/>
                <a:cs typeface="Arial"/>
              </a:rPr>
              <a:t>UNDER </a:t>
            </a:r>
            <a:r>
              <a:rPr dirty="0" sz="1300" b="1">
                <a:solidFill>
                  <a:srgbClr val="6E8E38"/>
                </a:solidFill>
                <a:latin typeface="Arial"/>
                <a:cs typeface="Arial"/>
              </a:rPr>
              <a:t>TEST</a:t>
            </a:r>
            <a:r>
              <a:rPr dirty="0" sz="1300" spc="25" b="1">
                <a:solidFill>
                  <a:srgbClr val="6E8E38"/>
                </a:solidFill>
                <a:latin typeface="Arial"/>
                <a:cs typeface="Arial"/>
              </a:rPr>
              <a:t> </a:t>
            </a:r>
            <a:r>
              <a:rPr dirty="0" sz="1300" spc="-10" b="1">
                <a:solidFill>
                  <a:srgbClr val="6E8E38"/>
                </a:solidFill>
                <a:latin typeface="Arial"/>
                <a:cs typeface="Arial"/>
              </a:rPr>
              <a:t>CONDITION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4207001" y="5391150"/>
            <a:ext cx="325120" cy="198120"/>
            <a:chOff x="4207001" y="5391150"/>
            <a:chExt cx="325120" cy="198120"/>
          </a:xfrm>
        </p:grpSpPr>
        <p:sp>
          <p:nvSpPr>
            <p:cNvPr id="24" name="object 24" descr=""/>
            <p:cNvSpPr/>
            <p:nvPr/>
          </p:nvSpPr>
          <p:spPr>
            <a:xfrm>
              <a:off x="4212335" y="5396483"/>
              <a:ext cx="314325" cy="187960"/>
            </a:xfrm>
            <a:custGeom>
              <a:avLst/>
              <a:gdLst/>
              <a:ahLst/>
              <a:cxnLst/>
              <a:rect l="l" t="t" r="r" b="b"/>
              <a:pathLst>
                <a:path w="314325" h="187960">
                  <a:moveTo>
                    <a:pt x="313944" y="187451"/>
                  </a:moveTo>
                  <a:lnTo>
                    <a:pt x="0" y="187451"/>
                  </a:lnTo>
                  <a:lnTo>
                    <a:pt x="0" y="0"/>
                  </a:lnTo>
                  <a:lnTo>
                    <a:pt x="313944" y="0"/>
                  </a:lnTo>
                  <a:lnTo>
                    <a:pt x="313944" y="187451"/>
                  </a:lnTo>
                  <a:close/>
                </a:path>
              </a:pathLst>
            </a:custGeom>
            <a:solidFill>
              <a:srgbClr val="CC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212335" y="5396483"/>
              <a:ext cx="314325" cy="187960"/>
            </a:xfrm>
            <a:custGeom>
              <a:avLst/>
              <a:gdLst/>
              <a:ahLst/>
              <a:cxnLst/>
              <a:rect l="l" t="t" r="r" b="b"/>
              <a:pathLst>
                <a:path w="314325" h="187960">
                  <a:moveTo>
                    <a:pt x="0" y="0"/>
                  </a:moveTo>
                  <a:lnTo>
                    <a:pt x="313944" y="0"/>
                  </a:lnTo>
                  <a:lnTo>
                    <a:pt x="313944" y="187451"/>
                  </a:lnTo>
                  <a:lnTo>
                    <a:pt x="0" y="18745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 descr=""/>
          <p:cNvGrpSpPr/>
          <p:nvPr/>
        </p:nvGrpSpPr>
        <p:grpSpPr>
          <a:xfrm>
            <a:off x="4207001" y="5705094"/>
            <a:ext cx="325120" cy="200025"/>
            <a:chOff x="4207001" y="5705094"/>
            <a:chExt cx="325120" cy="200025"/>
          </a:xfrm>
        </p:grpSpPr>
        <p:pic>
          <p:nvPicPr>
            <p:cNvPr id="27" name="object 2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2335" y="5710428"/>
              <a:ext cx="313944" cy="188975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212335" y="5710428"/>
              <a:ext cx="314325" cy="189230"/>
            </a:xfrm>
            <a:custGeom>
              <a:avLst/>
              <a:gdLst/>
              <a:ahLst/>
              <a:cxnLst/>
              <a:rect l="l" t="t" r="r" b="b"/>
              <a:pathLst>
                <a:path w="314325" h="189229">
                  <a:moveTo>
                    <a:pt x="0" y="0"/>
                  </a:moveTo>
                  <a:lnTo>
                    <a:pt x="313944" y="0"/>
                  </a:lnTo>
                  <a:lnTo>
                    <a:pt x="313944" y="188975"/>
                  </a:lnTo>
                  <a:lnTo>
                    <a:pt x="0" y="18897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ACCAF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4708647" y="5304604"/>
            <a:ext cx="1339215" cy="6534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1755" marR="5080" indent="-59690">
              <a:lnSpc>
                <a:spcPct val="158400"/>
              </a:lnSpc>
              <a:spcBef>
                <a:spcPts val="95"/>
              </a:spcBef>
            </a:pPr>
            <a:r>
              <a:rPr dirty="0" sz="1300" spc="-10" b="1">
                <a:solidFill>
                  <a:srgbClr val="6E8E38"/>
                </a:solidFill>
                <a:latin typeface="Arial"/>
                <a:cs typeface="Arial"/>
              </a:rPr>
              <a:t>TENSION COMPRESSION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3893058" y="3064001"/>
            <a:ext cx="135890" cy="1457325"/>
            <a:chOff x="3893058" y="3064001"/>
            <a:chExt cx="135890" cy="1457325"/>
          </a:xfrm>
        </p:grpSpPr>
        <p:sp>
          <p:nvSpPr>
            <p:cNvPr id="31" name="object 31" descr=""/>
            <p:cNvSpPr/>
            <p:nvPr/>
          </p:nvSpPr>
          <p:spPr>
            <a:xfrm>
              <a:off x="3898392" y="3069335"/>
              <a:ext cx="125095" cy="315595"/>
            </a:xfrm>
            <a:custGeom>
              <a:avLst/>
              <a:gdLst/>
              <a:ahLst/>
              <a:cxnLst/>
              <a:rect l="l" t="t" r="r" b="b"/>
              <a:pathLst>
                <a:path w="125095" h="315595">
                  <a:moveTo>
                    <a:pt x="62483" y="315467"/>
                  </a:moveTo>
                  <a:lnTo>
                    <a:pt x="0" y="236220"/>
                  </a:ln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5467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3898392" y="3069335"/>
              <a:ext cx="125095" cy="315595"/>
            </a:xfrm>
            <a:custGeom>
              <a:avLst/>
              <a:gdLst/>
              <a:ahLst/>
              <a:cxnLst/>
              <a:rect l="l" t="t" r="r" b="b"/>
              <a:pathLst>
                <a:path w="125095" h="315595">
                  <a:moveTo>
                    <a:pt x="0" y="236220"/>
                  </a:moveTo>
                  <a:lnTo>
                    <a:pt x="32004" y="236220"/>
                  </a:lnTo>
                  <a:lnTo>
                    <a:pt x="32004" y="0"/>
                  </a:lnTo>
                  <a:lnTo>
                    <a:pt x="94488" y="0"/>
                  </a:lnTo>
                  <a:lnTo>
                    <a:pt x="94488" y="236220"/>
                  </a:lnTo>
                  <a:lnTo>
                    <a:pt x="124967" y="236220"/>
                  </a:lnTo>
                  <a:lnTo>
                    <a:pt x="62483" y="315467"/>
                  </a:lnTo>
                  <a:lnTo>
                    <a:pt x="0" y="236220"/>
                  </a:lnTo>
                  <a:close/>
                </a:path>
              </a:pathLst>
            </a:custGeom>
            <a:ln w="10668">
              <a:solidFill>
                <a:srgbClr val="CC66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3058" y="4321301"/>
              <a:ext cx="135635" cy="199643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0.01”</a:t>
            </a:r>
            <a:r>
              <a:rPr dirty="0" spc="-75"/>
              <a:t> </a:t>
            </a:r>
            <a:r>
              <a:rPr dirty="0"/>
              <a:t>Crack</a:t>
            </a:r>
            <a:r>
              <a:rPr dirty="0" spc="-65"/>
              <a:t> </a:t>
            </a:r>
            <a:r>
              <a:rPr dirty="0"/>
              <a:t>in</a:t>
            </a:r>
            <a:r>
              <a:rPr dirty="0" spc="-80"/>
              <a:t> </a:t>
            </a:r>
            <a:r>
              <a:rPr dirty="0" spc="-20"/>
              <a:t>Pipe</a:t>
            </a:r>
          </a:p>
        </p:txBody>
      </p:sp>
      <p:sp>
        <p:nvSpPr>
          <p:cNvPr id="35" name="object 3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5333" y="1052322"/>
            <a:ext cx="10069195" cy="963930"/>
            <a:chOff x="-5333" y="1052322"/>
            <a:chExt cx="10069195" cy="9639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4380" y="1057656"/>
              <a:ext cx="4375403" cy="9128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5067" y="1319784"/>
              <a:ext cx="4047744" cy="3810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63751"/>
              <a:ext cx="4573524" cy="90525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161288" y="1057656"/>
              <a:ext cx="7778750" cy="914400"/>
            </a:xfrm>
            <a:custGeom>
              <a:avLst/>
              <a:gdLst/>
              <a:ahLst/>
              <a:cxnLst/>
              <a:rect l="l" t="t" r="r" b="b"/>
              <a:pathLst>
                <a:path w="7778750" h="914400">
                  <a:moveTo>
                    <a:pt x="3412236" y="0"/>
                  </a:moveTo>
                  <a:lnTo>
                    <a:pt x="7778496" y="0"/>
                  </a:lnTo>
                  <a:lnTo>
                    <a:pt x="7778496" y="914399"/>
                  </a:lnTo>
                  <a:lnTo>
                    <a:pt x="3412236" y="914399"/>
                  </a:lnTo>
                  <a:lnTo>
                    <a:pt x="3412236" y="0"/>
                  </a:lnTo>
                  <a:close/>
                </a:path>
                <a:path w="7778750" h="914400">
                  <a:moveTo>
                    <a:pt x="2275331" y="0"/>
                  </a:moveTo>
                  <a:lnTo>
                    <a:pt x="3412236" y="0"/>
                  </a:lnTo>
                  <a:lnTo>
                    <a:pt x="3412236" y="914399"/>
                  </a:lnTo>
                  <a:lnTo>
                    <a:pt x="2275331" y="914399"/>
                  </a:lnTo>
                  <a:lnTo>
                    <a:pt x="2275331" y="0"/>
                  </a:lnTo>
                  <a:close/>
                </a:path>
                <a:path w="7778750" h="914400">
                  <a:moveTo>
                    <a:pt x="1143000" y="0"/>
                  </a:moveTo>
                  <a:lnTo>
                    <a:pt x="2275331" y="0"/>
                  </a:lnTo>
                  <a:lnTo>
                    <a:pt x="2275331" y="914399"/>
                  </a:lnTo>
                  <a:lnTo>
                    <a:pt x="1143000" y="914399"/>
                  </a:lnTo>
                  <a:lnTo>
                    <a:pt x="1143000" y="0"/>
                  </a:lnTo>
                  <a:close/>
                </a:path>
                <a:path w="7778750" h="914400">
                  <a:moveTo>
                    <a:pt x="0" y="0"/>
                  </a:moveTo>
                  <a:lnTo>
                    <a:pt x="1143000" y="0"/>
                  </a:lnTo>
                  <a:lnTo>
                    <a:pt x="1143000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057656"/>
              <a:ext cx="1161415" cy="914400"/>
            </a:xfrm>
            <a:custGeom>
              <a:avLst/>
              <a:gdLst/>
              <a:ahLst/>
              <a:cxnLst/>
              <a:rect l="l" t="t" r="r" b="b"/>
              <a:pathLst>
                <a:path w="1161415" h="914400">
                  <a:moveTo>
                    <a:pt x="0" y="0"/>
                  </a:moveTo>
                  <a:lnTo>
                    <a:pt x="1161287" y="0"/>
                  </a:lnTo>
                  <a:lnTo>
                    <a:pt x="1161287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939784" y="1057656"/>
              <a:ext cx="1118870" cy="914400"/>
            </a:xfrm>
            <a:custGeom>
              <a:avLst/>
              <a:gdLst/>
              <a:ahLst/>
              <a:cxnLst/>
              <a:rect l="l" t="t" r="r" b="b"/>
              <a:pathLst>
                <a:path w="1118870" h="914400">
                  <a:moveTo>
                    <a:pt x="0" y="0"/>
                  </a:moveTo>
                  <a:lnTo>
                    <a:pt x="1118616" y="0"/>
                  </a:lnTo>
                  <a:lnTo>
                    <a:pt x="1118616" y="914399"/>
                  </a:lnTo>
                  <a:lnTo>
                    <a:pt x="0" y="91439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1978151"/>
              <a:ext cx="10058400" cy="38100"/>
            </a:xfrm>
            <a:custGeom>
              <a:avLst/>
              <a:gdLst/>
              <a:ahLst/>
              <a:cxnLst/>
              <a:rect l="l" t="t" r="r" b="b"/>
              <a:pathLst>
                <a:path w="10058400" h="38100">
                  <a:moveTo>
                    <a:pt x="10058400" y="38099"/>
                  </a:moveTo>
                  <a:lnTo>
                    <a:pt x="0" y="38099"/>
                  </a:lnTo>
                  <a:lnTo>
                    <a:pt x="0" y="0"/>
                  </a:lnTo>
                  <a:lnTo>
                    <a:pt x="10058400" y="0"/>
                  </a:lnTo>
                  <a:lnTo>
                    <a:pt x="10058400" y="38099"/>
                  </a:lnTo>
                  <a:close/>
                </a:path>
              </a:pathLst>
            </a:custGeom>
            <a:solidFill>
              <a:srgbClr val="CD6E2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9619" y="1059179"/>
              <a:ext cx="4360164" cy="92811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5607" y="1376172"/>
              <a:ext cx="3040380" cy="29108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1704" y="1083564"/>
              <a:ext cx="893064" cy="885443"/>
            </a:xfrm>
            <a:prstGeom prst="rect">
              <a:avLst/>
            </a:prstGeom>
          </p:spPr>
        </p:pic>
      </p:grpSp>
      <p:pic>
        <p:nvPicPr>
          <p:cNvPr id="13" name="object 13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5829300"/>
            <a:ext cx="2788919" cy="886967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36464" y="2459859"/>
            <a:ext cx="4636741" cy="2493758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7347" y="2499360"/>
            <a:ext cx="4706111" cy="2441750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458547" y="5496197"/>
            <a:ext cx="2725814" cy="234042"/>
          </a:xfrm>
          <a:prstGeom prst="rect">
            <a:avLst/>
          </a:prstGeom>
        </p:spPr>
      </p:pic>
      <p:sp>
        <p:nvSpPr>
          <p:cNvPr id="17" name="object 1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87546" y="5673366"/>
            <a:ext cx="4713605" cy="480059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>
              <a:lnSpc>
                <a:spcPts val="1689"/>
              </a:lnSpc>
              <a:spcBef>
                <a:spcPts val="320"/>
              </a:spcBef>
            </a:pPr>
            <a:r>
              <a:rPr dirty="0" sz="1550">
                <a:latin typeface="Arial"/>
                <a:cs typeface="Arial"/>
              </a:rPr>
              <a:t>MOVING</a:t>
            </a:r>
            <a:r>
              <a:rPr dirty="0" sz="1550" spc="-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STEEL</a:t>
            </a:r>
            <a:r>
              <a:rPr dirty="0" sz="1550" spc="-5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INTO</a:t>
            </a:r>
            <a:r>
              <a:rPr dirty="0" sz="1550" spc="-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WALL</a:t>
            </a:r>
            <a:r>
              <a:rPr dirty="0" sz="1550" spc="-1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-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1</a:t>
            </a:r>
            <a:r>
              <a:rPr dirty="0" sz="1550" spc="3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½”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VS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1” </a:t>
            </a:r>
            <a:r>
              <a:rPr dirty="0" sz="1550" spc="-10">
                <a:latin typeface="Arial"/>
                <a:cs typeface="Arial"/>
              </a:rPr>
              <a:t>COVER </a:t>
            </a:r>
            <a:r>
              <a:rPr dirty="0" sz="1550">
                <a:latin typeface="Arial"/>
                <a:cs typeface="Arial"/>
              </a:rPr>
              <a:t>AND</a:t>
            </a:r>
            <a:r>
              <a:rPr dirty="0" sz="1550" spc="-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DUE</a:t>
            </a:r>
            <a:r>
              <a:rPr dirty="0" sz="1550" spc="-3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CRACKING</a:t>
            </a:r>
            <a:r>
              <a:rPr dirty="0" sz="1550" spc="-30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GEOMETRY</a:t>
            </a:r>
            <a:endParaRPr sz="15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042915" y="5705855"/>
            <a:ext cx="2662555" cy="2241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marL="635">
              <a:lnSpc>
                <a:spcPts val="1725"/>
              </a:lnSpc>
            </a:pPr>
            <a:r>
              <a:rPr dirty="0" sz="1550">
                <a:latin typeface="Arial"/>
                <a:cs typeface="Arial"/>
              </a:rPr>
              <a:t>INCREASED</a:t>
            </a:r>
            <a:r>
              <a:rPr dirty="0" sz="1550" spc="-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STEEL</a:t>
            </a:r>
            <a:r>
              <a:rPr dirty="0" sz="1550" spc="-4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BY</a:t>
            </a:r>
            <a:r>
              <a:rPr dirty="0" sz="1550" spc="-25">
                <a:latin typeface="Arial"/>
                <a:cs typeface="Arial"/>
              </a:rPr>
              <a:t> 47%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692360" y="5673366"/>
            <a:ext cx="1961514" cy="265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50">
                <a:latin typeface="Arial"/>
                <a:cs typeface="Arial"/>
              </a:rPr>
              <a:t>DUE</a:t>
            </a:r>
            <a:r>
              <a:rPr dirty="0" sz="1550" spc="-4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-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SHORTER</a:t>
            </a:r>
            <a:r>
              <a:rPr dirty="0" sz="1550" spc="-30">
                <a:latin typeface="Arial"/>
                <a:cs typeface="Arial"/>
              </a:rPr>
              <a:t> </a:t>
            </a:r>
            <a:r>
              <a:rPr dirty="0" sz="1550" spc="-50">
                <a:latin typeface="Arial"/>
                <a:cs typeface="Arial"/>
              </a:rPr>
              <a:t>d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6453" y="2260834"/>
            <a:ext cx="2567305" cy="13061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471805">
              <a:lnSpc>
                <a:spcPct val="150000"/>
              </a:lnSpc>
              <a:spcBef>
                <a:spcPts val="95"/>
              </a:spcBef>
            </a:pPr>
            <a:r>
              <a:rPr dirty="0" sz="2800" spc="-10">
                <a:solidFill>
                  <a:srgbClr val="232852"/>
                </a:solidFill>
                <a:latin typeface="Tahoma"/>
                <a:cs typeface="Tahoma"/>
              </a:rPr>
              <a:t>EXAMPLE: </a:t>
            </a: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Ø36”</a:t>
            </a:r>
            <a:r>
              <a:rPr dirty="0" sz="2800" spc="-50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X</a:t>
            </a:r>
            <a:r>
              <a:rPr dirty="0" sz="2800" spc="10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4”</a:t>
            </a:r>
            <a:r>
              <a:rPr dirty="0" sz="2800" spc="-15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 spc="-20">
                <a:solidFill>
                  <a:srgbClr val="232852"/>
                </a:solidFill>
                <a:latin typeface="Tahoma"/>
                <a:cs typeface="Tahoma"/>
              </a:rPr>
              <a:t>WALL</a:t>
            </a:r>
            <a:endParaRPr sz="2800">
              <a:latin typeface="Tahoma"/>
              <a:cs typeface="Tahoma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5856" y="2180829"/>
            <a:ext cx="4980535" cy="3212620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2935" y="2159507"/>
            <a:ext cx="4855464" cy="375208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55244">
              <a:lnSpc>
                <a:spcPct val="100000"/>
              </a:lnSpc>
              <a:spcBef>
                <a:spcPts val="105"/>
              </a:spcBef>
            </a:pP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Ø36”</a:t>
            </a:r>
            <a:r>
              <a:rPr dirty="0" sz="2800" spc="-50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X</a:t>
            </a:r>
            <a:r>
              <a:rPr dirty="0" sz="2800" spc="10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>
                <a:solidFill>
                  <a:srgbClr val="232852"/>
                </a:solidFill>
                <a:latin typeface="Tahoma"/>
                <a:cs typeface="Tahoma"/>
              </a:rPr>
              <a:t>4”</a:t>
            </a:r>
            <a:r>
              <a:rPr dirty="0" sz="2800" spc="-15">
                <a:solidFill>
                  <a:srgbClr val="232852"/>
                </a:solidFill>
                <a:latin typeface="Tahoma"/>
                <a:cs typeface="Tahoma"/>
              </a:rPr>
              <a:t> </a:t>
            </a:r>
            <a:r>
              <a:rPr dirty="0" sz="2800" spc="-20">
                <a:solidFill>
                  <a:srgbClr val="232852"/>
                </a:solidFill>
                <a:latin typeface="Tahoma"/>
                <a:cs typeface="Tahoma"/>
              </a:rPr>
              <a:t>WALL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324102" y="3184985"/>
            <a:ext cx="3727450" cy="1171575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550">
                <a:latin typeface="Arial"/>
                <a:cs typeface="Arial"/>
              </a:rPr>
              <a:t>AS</a:t>
            </a:r>
            <a:r>
              <a:rPr dirty="0" sz="1550" spc="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d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=</a:t>
            </a:r>
            <a:r>
              <a:rPr dirty="0" sz="1550" spc="-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RESISTANCE</a:t>
            </a:r>
            <a:r>
              <a:rPr dirty="0" sz="1550" spc="-4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</a:t>
            </a:r>
            <a:r>
              <a:rPr dirty="0" sz="1550" spc="-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CRACK</a:t>
            </a:r>
            <a:r>
              <a:rPr dirty="0" sz="1550" spc="-25">
                <a:latin typeface="Arial"/>
                <a:cs typeface="Arial"/>
              </a:rPr>
              <a:t> </a:t>
            </a:r>
            <a:r>
              <a:rPr dirty="0" sz="1550" spc="-10">
                <a:latin typeface="Arial"/>
                <a:cs typeface="Arial"/>
              </a:rPr>
              <a:t>WIDTH</a:t>
            </a:r>
            <a:endParaRPr sz="1550">
              <a:latin typeface="Arial"/>
              <a:cs typeface="Arial"/>
            </a:endParaRPr>
          </a:p>
          <a:p>
            <a:pPr marL="67310">
              <a:lnSpc>
                <a:spcPct val="100000"/>
              </a:lnSpc>
              <a:spcBef>
                <a:spcPts val="395"/>
              </a:spcBef>
            </a:pPr>
            <a:r>
              <a:rPr dirty="0" sz="1550">
                <a:latin typeface="Arial"/>
                <a:cs typeface="Arial"/>
              </a:rPr>
              <a:t>d.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MIN.</a:t>
            </a:r>
            <a:r>
              <a:rPr dirty="0" sz="1550" spc="39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=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147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 spc="-50">
                <a:latin typeface="Arial"/>
                <a:cs typeface="Arial"/>
              </a:rPr>
              <a:t>%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974725" algn="l"/>
              </a:tabLst>
            </a:pPr>
            <a:r>
              <a:rPr dirty="0" sz="1550">
                <a:latin typeface="Arial"/>
                <a:cs typeface="Arial"/>
              </a:rPr>
              <a:t>d.</a:t>
            </a:r>
            <a:r>
              <a:rPr dirty="0" sz="1550" spc="15">
                <a:latin typeface="Arial"/>
                <a:cs typeface="Arial"/>
              </a:rPr>
              <a:t> </a:t>
            </a:r>
            <a:r>
              <a:rPr dirty="0" sz="1550" spc="-20">
                <a:latin typeface="Arial"/>
                <a:cs typeface="Arial"/>
              </a:rPr>
              <a:t>NOM.</a:t>
            </a:r>
            <a:r>
              <a:rPr dirty="0" sz="1550">
                <a:latin typeface="Arial"/>
                <a:cs typeface="Arial"/>
              </a:rPr>
              <a:t>	= </a:t>
            </a:r>
            <a:r>
              <a:rPr dirty="0" sz="1550" spc="-20">
                <a:latin typeface="Arial"/>
                <a:cs typeface="Arial"/>
              </a:rPr>
              <a:t>100%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1038225" algn="l"/>
              </a:tabLst>
            </a:pPr>
            <a:r>
              <a:rPr dirty="0" sz="1550">
                <a:latin typeface="Arial"/>
                <a:cs typeface="Arial"/>
              </a:rPr>
              <a:t>d.</a:t>
            </a:r>
            <a:r>
              <a:rPr dirty="0" sz="1550" spc="2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MAX.</a:t>
            </a:r>
            <a:r>
              <a:rPr dirty="0" sz="1550" spc="-130">
                <a:latin typeface="Arial"/>
                <a:cs typeface="Arial"/>
              </a:rPr>
              <a:t> </a:t>
            </a:r>
            <a:r>
              <a:rPr dirty="0" sz="1550" spc="-50">
                <a:latin typeface="Arial"/>
                <a:cs typeface="Arial"/>
              </a:rPr>
              <a:t>=</a:t>
            </a:r>
            <a:r>
              <a:rPr dirty="0" sz="1550">
                <a:latin typeface="Arial"/>
                <a:cs typeface="Arial"/>
              </a:rPr>
              <a:t>	</a:t>
            </a:r>
            <a:r>
              <a:rPr dirty="0" sz="1550" spc="-25">
                <a:latin typeface="Arial"/>
                <a:cs typeface="Arial"/>
              </a:rPr>
              <a:t>77%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35280" y="4411979"/>
            <a:ext cx="3004185" cy="224154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 marL="1270">
              <a:lnSpc>
                <a:spcPts val="1714"/>
              </a:lnSpc>
            </a:pPr>
            <a:r>
              <a:rPr dirty="0" sz="1550">
                <a:latin typeface="Arial"/>
                <a:cs typeface="Arial"/>
              </a:rPr>
              <a:t>D- LOAD</a:t>
            </a:r>
            <a:r>
              <a:rPr dirty="0" sz="1550" spc="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WOULD</a:t>
            </a:r>
            <a:r>
              <a:rPr dirty="0" sz="1550" spc="-25">
                <a:latin typeface="Arial"/>
                <a:cs typeface="Arial"/>
              </a:rPr>
              <a:t> VARY</a:t>
            </a:r>
            <a:r>
              <a:rPr dirty="0" sz="1550" spc="-3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BY</a:t>
            </a:r>
            <a:r>
              <a:rPr dirty="0" sz="1550" spc="-15">
                <a:latin typeface="Arial"/>
                <a:cs typeface="Arial"/>
              </a:rPr>
              <a:t> </a:t>
            </a:r>
            <a:r>
              <a:rPr dirty="0" sz="1550" spc="-25">
                <a:latin typeface="Arial"/>
                <a:cs typeface="Arial"/>
              </a:rPr>
              <a:t>34%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328752" y="4377919"/>
            <a:ext cx="1634489" cy="265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50">
                <a:latin typeface="Arial"/>
                <a:cs typeface="Arial"/>
              </a:rPr>
              <a:t>IF</a:t>
            </a:r>
            <a:r>
              <a:rPr dirty="0" sz="1550" spc="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WE</a:t>
            </a:r>
            <a:r>
              <a:rPr dirty="0" sz="1550" spc="-2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USED</a:t>
            </a:r>
            <a:r>
              <a:rPr dirty="0" sz="1550" spc="-25">
                <a:latin typeface="Arial"/>
                <a:cs typeface="Arial"/>
              </a:rPr>
              <a:t> THE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24102" y="4665980"/>
            <a:ext cx="4950460" cy="265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50">
                <a:latin typeface="Arial"/>
                <a:cs typeface="Arial"/>
              </a:rPr>
              <a:t>ALLOWED</a:t>
            </a:r>
            <a:r>
              <a:rPr dirty="0" sz="1550" spc="-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CAGE</a:t>
            </a:r>
            <a:r>
              <a:rPr dirty="0" sz="1550" spc="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POSITION</a:t>
            </a:r>
            <a:r>
              <a:rPr dirty="0" sz="1550" spc="-10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TOLERANCE</a:t>
            </a:r>
            <a:r>
              <a:rPr dirty="0" sz="1550" spc="5">
                <a:latin typeface="Arial"/>
                <a:cs typeface="Arial"/>
              </a:rPr>
              <a:t> </a:t>
            </a:r>
            <a:r>
              <a:rPr dirty="0" sz="1550">
                <a:latin typeface="Arial"/>
                <a:cs typeface="Arial"/>
              </a:rPr>
              <a:t>FROM</a:t>
            </a:r>
            <a:r>
              <a:rPr dirty="0" sz="1550" spc="5">
                <a:latin typeface="Arial"/>
                <a:cs typeface="Arial"/>
              </a:rPr>
              <a:t> </a:t>
            </a:r>
            <a:r>
              <a:rPr dirty="0" sz="1550" spc="-25">
                <a:latin typeface="Arial"/>
                <a:cs typeface="Arial"/>
              </a:rPr>
              <a:t>C76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0363" y="3254830"/>
            <a:ext cx="3278504" cy="7810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950"/>
              <a:t>Box</a:t>
            </a:r>
            <a:r>
              <a:rPr dirty="0" sz="4950" spc="-15"/>
              <a:t> </a:t>
            </a:r>
            <a:r>
              <a:rPr dirty="0" sz="4950" spc="-10"/>
              <a:t>Culvert</a:t>
            </a:r>
            <a:endParaRPr sz="4950"/>
          </a:p>
        </p:txBody>
      </p:sp>
      <p:sp>
        <p:nvSpPr>
          <p:cNvPr id="3" name="object 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43452" y="2529701"/>
            <a:ext cx="4563502" cy="3502428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88180" y="2853153"/>
            <a:ext cx="5160010" cy="311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" marR="1304290">
              <a:lnSpc>
                <a:spcPct val="110300"/>
              </a:lnSpc>
              <a:spcBef>
                <a:spcPts val="100"/>
              </a:spcBef>
            </a:pP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1</a:t>
            </a:r>
            <a:r>
              <a:rPr dirty="0" baseline="-20370" sz="2250" spc="337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Sidewall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outside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face </a:t>
            </a: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2</a:t>
            </a:r>
            <a:r>
              <a:rPr dirty="0" baseline="-20370" sz="2250" spc="30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50">
                <a:latin typeface="Arial"/>
                <a:cs typeface="Arial"/>
              </a:rPr>
              <a:t> </a:t>
            </a:r>
            <a:r>
              <a:rPr dirty="0" sz="2300" spc="-40">
                <a:latin typeface="Arial"/>
                <a:cs typeface="Arial"/>
              </a:rPr>
              <a:t>Top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slab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inside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face </a:t>
            </a: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3</a:t>
            </a:r>
            <a:r>
              <a:rPr dirty="0" baseline="-20370" sz="2250" spc="337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Bottom slab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inside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face </a:t>
            </a: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4</a:t>
            </a:r>
            <a:r>
              <a:rPr dirty="0" baseline="-20370" sz="2250" spc="3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Sidewall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inside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face</a:t>
            </a:r>
            <a:endParaRPr sz="23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75"/>
              </a:spcBef>
            </a:pP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5</a:t>
            </a:r>
            <a:r>
              <a:rPr dirty="0" baseline="-20370" sz="2250" spc="307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40">
                <a:latin typeface="Arial"/>
                <a:cs typeface="Arial"/>
              </a:rPr>
              <a:t> Top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slab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inside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distribution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  <a:p>
            <a:pPr marL="25400" marR="17780">
              <a:lnSpc>
                <a:spcPct val="110000"/>
              </a:lnSpc>
              <a:spcBef>
                <a:spcPts val="15"/>
              </a:spcBef>
            </a:pP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6</a:t>
            </a:r>
            <a:r>
              <a:rPr dirty="0" baseline="-20370" sz="2250" spc="3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40">
                <a:latin typeface="Arial"/>
                <a:cs typeface="Arial"/>
              </a:rPr>
              <a:t> Top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slab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outside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distribution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 </a:t>
            </a: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7</a:t>
            </a:r>
            <a:r>
              <a:rPr dirty="0" baseline="-20370" sz="2250" spc="30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50">
                <a:latin typeface="Arial"/>
                <a:cs typeface="Arial"/>
              </a:rPr>
              <a:t> </a:t>
            </a:r>
            <a:r>
              <a:rPr dirty="0" sz="2300" spc="-40">
                <a:latin typeface="Arial"/>
                <a:cs typeface="Arial"/>
              </a:rPr>
              <a:t>Top</a:t>
            </a:r>
            <a:r>
              <a:rPr dirty="0" sz="2300">
                <a:latin typeface="Arial"/>
                <a:cs typeface="Arial"/>
              </a:rPr>
              <a:t> slab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outside </a:t>
            </a:r>
            <a:r>
              <a:rPr dirty="0" sz="2300" spc="-20">
                <a:latin typeface="Arial"/>
                <a:cs typeface="Arial"/>
              </a:rPr>
              <a:t>face</a:t>
            </a:r>
            <a:endParaRPr sz="230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285"/>
              </a:spcBef>
            </a:pPr>
            <a:r>
              <a:rPr dirty="0" sz="2300">
                <a:latin typeface="Arial"/>
                <a:cs typeface="Arial"/>
              </a:rPr>
              <a:t>As</a:t>
            </a:r>
            <a:r>
              <a:rPr dirty="0" baseline="-20370" sz="2250">
                <a:latin typeface="Arial"/>
                <a:cs typeface="Arial"/>
              </a:rPr>
              <a:t>8</a:t>
            </a:r>
            <a:r>
              <a:rPr dirty="0" baseline="-20370" sz="2250" spc="337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Bottom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slab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outside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face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Steel</a:t>
            </a:r>
            <a:r>
              <a:rPr dirty="0" spc="-100"/>
              <a:t> </a:t>
            </a:r>
            <a:r>
              <a:rPr dirty="0" spc="-10"/>
              <a:t>Nomenclature</a:t>
            </a:r>
          </a:p>
        </p:txBody>
      </p:sp>
      <p:sp>
        <p:nvSpPr>
          <p:cNvPr id="5" name="object 5" descr=""/>
          <p:cNvSpPr/>
          <p:nvPr/>
        </p:nvSpPr>
        <p:spPr>
          <a:xfrm>
            <a:off x="6736080" y="5782055"/>
            <a:ext cx="1437640" cy="304800"/>
          </a:xfrm>
          <a:custGeom>
            <a:avLst/>
            <a:gdLst/>
            <a:ahLst/>
            <a:cxnLst/>
            <a:rect l="l" t="t" r="r" b="b"/>
            <a:pathLst>
              <a:path w="1437640" h="304800">
                <a:moveTo>
                  <a:pt x="1437132" y="304800"/>
                </a:moveTo>
                <a:lnTo>
                  <a:pt x="0" y="304800"/>
                </a:lnTo>
                <a:lnTo>
                  <a:pt x="0" y="0"/>
                </a:lnTo>
                <a:lnTo>
                  <a:pt x="1437132" y="0"/>
                </a:lnTo>
                <a:lnTo>
                  <a:pt x="1437132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2777" y="1128857"/>
            <a:ext cx="4058285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Effectiveness</a:t>
            </a:r>
            <a:r>
              <a:rPr dirty="0" spc="-8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 spc="-10"/>
              <a:t>Placement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479272" y="1613438"/>
            <a:ext cx="388302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1”</a:t>
            </a:r>
            <a:r>
              <a:rPr dirty="0" sz="1450" spc="15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cover</a:t>
            </a:r>
            <a:r>
              <a:rPr dirty="0" sz="1450" spc="35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vs.</a:t>
            </a:r>
            <a:r>
              <a:rPr dirty="0" sz="1450" spc="65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EF8E49"/>
                </a:solidFill>
                <a:latin typeface="Arial"/>
                <a:cs typeface="Arial"/>
              </a:rPr>
              <a:t>1-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1/4”</a:t>
            </a:r>
            <a:r>
              <a:rPr dirty="0" sz="1450" spc="20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cover</a:t>
            </a:r>
            <a:r>
              <a:rPr dirty="0" sz="1450" spc="35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for</a:t>
            </a:r>
            <a:r>
              <a:rPr dirty="0" sz="1450" spc="50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various</a:t>
            </a:r>
            <a:r>
              <a:rPr dirty="0" sz="1450" spc="40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EF8E49"/>
                </a:solidFill>
                <a:latin typeface="Arial"/>
                <a:cs typeface="Arial"/>
              </a:rPr>
              <a:t>fill</a:t>
            </a:r>
            <a:r>
              <a:rPr dirty="0" sz="1450" spc="40">
                <a:solidFill>
                  <a:srgbClr val="EF8E49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EF8E49"/>
                </a:solidFill>
                <a:latin typeface="Arial"/>
                <a:cs typeface="Arial"/>
              </a:rPr>
              <a:t>heights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445" y="1971155"/>
            <a:ext cx="8274393" cy="46856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98397" y="3068295"/>
            <a:ext cx="4366260" cy="213487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Reduced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0.01”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strength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Reduced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shear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strength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Reduced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radial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tension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strength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Increased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cost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Waste</a:t>
            </a:r>
            <a:r>
              <a:rPr dirty="0" sz="2300" spc="-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-1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/>
              <a:t>Effects</a:t>
            </a:r>
            <a:r>
              <a:rPr dirty="0" spc="-125"/>
              <a:t> </a:t>
            </a:r>
            <a:r>
              <a:rPr dirty="0"/>
              <a:t>of</a:t>
            </a:r>
            <a:r>
              <a:rPr dirty="0" spc="-110"/>
              <a:t> </a:t>
            </a:r>
            <a:r>
              <a:rPr dirty="0"/>
              <a:t>Increased</a:t>
            </a:r>
            <a:r>
              <a:rPr dirty="0" spc="-100"/>
              <a:t> </a:t>
            </a:r>
            <a:r>
              <a:rPr dirty="0"/>
              <a:t>Steel</a:t>
            </a:r>
            <a:r>
              <a:rPr dirty="0" spc="-95"/>
              <a:t> </a:t>
            </a:r>
            <a:r>
              <a:rPr dirty="0" spc="-10"/>
              <a:t>Cover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74282"/>
            <a:ext cx="7463155" cy="695960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99390" marR="5080" indent="-187325">
              <a:lnSpc>
                <a:spcPts val="2500"/>
              </a:lnSpc>
              <a:spcBef>
                <a:spcPts val="415"/>
              </a:spcBef>
              <a:buChar char="•"/>
              <a:tabLst>
                <a:tab pos="201295" algn="l"/>
              </a:tabLst>
            </a:pPr>
            <a:r>
              <a:rPr dirty="0" sz="2300">
                <a:latin typeface="Arial"/>
                <a:cs typeface="Arial"/>
              </a:rPr>
              <a:t>It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is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critical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to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have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correct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steel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placement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both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pipe </a:t>
            </a:r>
            <a:r>
              <a:rPr dirty="0" sz="2300" spc="-20">
                <a:latin typeface="Arial"/>
                <a:cs typeface="Arial"/>
              </a:rPr>
              <a:t>	</a:t>
            </a:r>
            <a:r>
              <a:rPr dirty="0" sz="2300">
                <a:latin typeface="Arial"/>
                <a:cs typeface="Arial"/>
              </a:rPr>
              <a:t>and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box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culverts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Effectiveness</a:t>
            </a:r>
            <a:r>
              <a:rPr dirty="0" spc="-8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 spc="-10"/>
              <a:t>Placement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4713" y="2553742"/>
            <a:ext cx="4052570" cy="14859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711960" marR="5080" indent="-1699895">
              <a:lnSpc>
                <a:spcPct val="135000"/>
              </a:lnSpc>
              <a:spcBef>
                <a:spcPts val="95"/>
              </a:spcBef>
            </a:pPr>
            <a:r>
              <a:rPr dirty="0" sz="3550"/>
              <a:t>Reinforcement</a:t>
            </a:r>
            <a:r>
              <a:rPr dirty="0" sz="3550" spc="-215"/>
              <a:t> </a:t>
            </a:r>
            <a:r>
              <a:rPr dirty="0" sz="3550" spc="-30"/>
              <a:t>Type </a:t>
            </a:r>
            <a:r>
              <a:rPr dirty="0" sz="3550" spc="-25"/>
              <a:t>and</a:t>
            </a:r>
            <a:endParaRPr sz="355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3751633" y="4202736"/>
            <a:ext cx="2559050" cy="567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50" spc="-10">
                <a:latin typeface="Arial"/>
                <a:cs typeface="Arial"/>
              </a:rPr>
              <a:t>Identification</a:t>
            </a:r>
            <a:endParaRPr sz="3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894516"/>
            <a:ext cx="8302625" cy="287274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6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bars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65">
                <a:latin typeface="Arial"/>
                <a:cs typeface="Arial"/>
              </a:rPr>
              <a:t> </a:t>
            </a:r>
            <a:r>
              <a:rPr dirty="0" sz="2300" spc="-20">
                <a:latin typeface="Arial"/>
                <a:cs typeface="Arial"/>
              </a:rPr>
              <a:t>wire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Bar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mats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and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welded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wire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fabric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Zinc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or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epoxy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coated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reinforcement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Prestressing and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post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tensioning</a:t>
            </a:r>
            <a:endParaRPr sz="2300">
              <a:latin typeface="Arial"/>
              <a:cs typeface="Arial"/>
            </a:endParaRPr>
          </a:p>
          <a:p>
            <a:pPr marL="201295" marR="5080" indent="-189230">
              <a:lnSpc>
                <a:spcPts val="2500"/>
              </a:lnSpc>
              <a:spcBef>
                <a:spcPts val="850"/>
              </a:spcBef>
              <a:buSzPct val="95652"/>
              <a:buFont typeface="Wingdings"/>
              <a:buChar char=""/>
              <a:tabLst>
                <a:tab pos="201295" algn="l"/>
                <a:tab pos="273685" algn="l"/>
              </a:tabLst>
            </a:pPr>
            <a:r>
              <a:rPr dirty="0" sz="2300">
                <a:latin typeface="Arial"/>
                <a:cs typeface="Arial"/>
              </a:rPr>
              <a:t>	</a:t>
            </a:r>
            <a:r>
              <a:rPr dirty="0" sz="2300">
                <a:latin typeface="Arial"/>
                <a:cs typeface="Arial"/>
              </a:rPr>
              <a:t>All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types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must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meet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“Buy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America”</a:t>
            </a:r>
            <a:r>
              <a:rPr dirty="0" sz="2300" spc="-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Requirements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federally </a:t>
            </a:r>
            <a:r>
              <a:rPr dirty="0" sz="2300">
                <a:latin typeface="Arial"/>
                <a:cs typeface="Arial"/>
              </a:rPr>
              <a:t>funded</a:t>
            </a:r>
            <a:r>
              <a:rPr dirty="0" sz="2300" spc="6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projects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938" y="2320511"/>
            <a:ext cx="3180715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Reinforcement</a:t>
            </a:r>
            <a:r>
              <a:rPr dirty="0" spc="-155"/>
              <a:t> </a:t>
            </a:r>
            <a:r>
              <a:rPr dirty="0" spc="-10"/>
              <a:t>Types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60688"/>
            <a:ext cx="6242685" cy="254571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Conform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to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specifications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9"/>
              </a:spcBef>
              <a:buChar char="•"/>
              <a:tabLst>
                <a:tab pos="578485" algn="l"/>
                <a:tab pos="2057400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A615</a:t>
            </a:r>
            <a:r>
              <a:rPr dirty="0" sz="1950">
                <a:latin typeface="Arial"/>
                <a:cs typeface="Arial"/>
              </a:rPr>
              <a:t>	(New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Billet)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  <a:tab pos="2057400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A616</a:t>
            </a:r>
            <a:r>
              <a:rPr dirty="0" sz="1950">
                <a:latin typeface="Arial"/>
                <a:cs typeface="Arial"/>
              </a:rPr>
              <a:t>	</a:t>
            </a:r>
            <a:r>
              <a:rPr dirty="0" sz="1950" spc="-10">
                <a:latin typeface="Arial"/>
                <a:cs typeface="Arial"/>
              </a:rPr>
              <a:t>(Rail)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00"/>
              </a:spcBef>
              <a:buChar char="•"/>
              <a:tabLst>
                <a:tab pos="578485" algn="l"/>
                <a:tab pos="2057400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A617</a:t>
            </a:r>
            <a:r>
              <a:rPr dirty="0" sz="1950">
                <a:latin typeface="Arial"/>
                <a:cs typeface="Arial"/>
              </a:rPr>
              <a:t>	</a:t>
            </a:r>
            <a:r>
              <a:rPr dirty="0" sz="1950" spc="-10">
                <a:latin typeface="Arial"/>
                <a:cs typeface="Arial"/>
              </a:rPr>
              <a:t>(Axle)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20"/>
              </a:spcBef>
              <a:buChar char="•"/>
              <a:tabLst>
                <a:tab pos="578485" algn="l"/>
                <a:tab pos="2057400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A706</a:t>
            </a:r>
            <a:r>
              <a:rPr dirty="0" sz="1950">
                <a:latin typeface="Arial"/>
                <a:cs typeface="Arial"/>
              </a:rPr>
              <a:t>	</a:t>
            </a:r>
            <a:r>
              <a:rPr dirty="0" sz="1950" spc="-10">
                <a:latin typeface="Arial"/>
                <a:cs typeface="Arial"/>
              </a:rPr>
              <a:t>(Weldable)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Other</a:t>
            </a:r>
            <a:r>
              <a:rPr dirty="0" sz="2300" spc="-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bars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may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be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used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if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permitted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by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design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Mill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certificates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required</a:t>
            </a:r>
            <a:r>
              <a:rPr dirty="0" sz="2300" spc="6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each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shipment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Reinforcing</a:t>
            </a:r>
            <a:r>
              <a:rPr dirty="0" spc="-175"/>
              <a:t> </a:t>
            </a:r>
            <a:r>
              <a:rPr dirty="0" spc="-20"/>
              <a:t>Bars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1513" y="2625308"/>
            <a:ext cx="3458584" cy="32591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Grade</a:t>
            </a:r>
            <a:r>
              <a:rPr dirty="0" spc="-60"/>
              <a:t> </a:t>
            </a:r>
            <a:r>
              <a:rPr dirty="0"/>
              <a:t>40</a:t>
            </a:r>
            <a:r>
              <a:rPr dirty="0" spc="-35"/>
              <a:t> </a:t>
            </a:r>
            <a:r>
              <a:rPr dirty="0"/>
              <a:t>&amp;</a:t>
            </a:r>
            <a:r>
              <a:rPr dirty="0" spc="-65"/>
              <a:t> </a:t>
            </a:r>
            <a:r>
              <a:rPr dirty="0"/>
              <a:t>50</a:t>
            </a:r>
            <a:r>
              <a:rPr dirty="0" spc="-60"/>
              <a:t> </a:t>
            </a:r>
            <a:r>
              <a:rPr dirty="0" spc="-20"/>
              <a:t>Rebar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8620" y="2164080"/>
            <a:ext cx="5602223" cy="396087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4672584" y="4066032"/>
            <a:ext cx="502920" cy="4318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1114" rIns="0" bIns="0" rtlCol="0" vert="horz">
            <a:spAutoFit/>
          </a:bodyPr>
          <a:lstStyle/>
          <a:p>
            <a:pPr marL="127635">
              <a:lnSpc>
                <a:spcPct val="100000"/>
              </a:lnSpc>
              <a:spcBef>
                <a:spcPts val="244"/>
              </a:spcBef>
            </a:pPr>
            <a:r>
              <a:rPr dirty="0" sz="2300" spc="-50" b="1">
                <a:latin typeface="Arial"/>
                <a:cs typeface="Arial"/>
              </a:rPr>
              <a:t>4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501128" y="3320796"/>
            <a:ext cx="378460" cy="3048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38100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300"/>
              </a:spcBef>
            </a:pPr>
            <a:r>
              <a:rPr dirty="0" sz="1450" spc="-50" b="1"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8898635" y="3695700"/>
            <a:ext cx="524510" cy="524510"/>
          </a:xfrm>
          <a:custGeom>
            <a:avLst/>
            <a:gdLst/>
            <a:ahLst/>
            <a:cxnLst/>
            <a:rect l="l" t="t" r="r" b="b"/>
            <a:pathLst>
              <a:path w="524509" h="524510">
                <a:moveTo>
                  <a:pt x="234696" y="524256"/>
                </a:moveTo>
                <a:lnTo>
                  <a:pt x="0" y="234696"/>
                </a:lnTo>
                <a:lnTo>
                  <a:pt x="289560" y="0"/>
                </a:lnTo>
                <a:lnTo>
                  <a:pt x="524256" y="289559"/>
                </a:lnTo>
                <a:lnTo>
                  <a:pt x="234696" y="5242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9053565" y="3807925"/>
            <a:ext cx="16573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-50" b="1">
                <a:latin typeface="Arial"/>
                <a:cs typeface="Arial"/>
              </a:rPr>
              <a:t>4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Grade</a:t>
            </a:r>
            <a:r>
              <a:rPr dirty="0" spc="-100"/>
              <a:t> </a:t>
            </a:r>
            <a:r>
              <a:rPr dirty="0"/>
              <a:t>60</a:t>
            </a:r>
            <a:r>
              <a:rPr dirty="0" spc="-60"/>
              <a:t> </a:t>
            </a:r>
            <a:r>
              <a:rPr dirty="0"/>
              <a:t>&amp;</a:t>
            </a:r>
            <a:r>
              <a:rPr dirty="0" spc="-185"/>
              <a:t> </a:t>
            </a:r>
            <a:r>
              <a:rPr dirty="0"/>
              <a:t>A706</a:t>
            </a:r>
            <a:r>
              <a:rPr dirty="0" spc="-55"/>
              <a:t> </a:t>
            </a:r>
            <a:r>
              <a:rPr dirty="0" spc="-10"/>
              <a:t>Rebar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Purpose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110"/>
              <a:t> </a:t>
            </a:r>
            <a:r>
              <a:rPr dirty="0" spc="-10"/>
              <a:t>Reinforcement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468853" y="2936151"/>
            <a:ext cx="8397875" cy="1793239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Concrete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properties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2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Strong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compression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Weak</a:t>
            </a:r>
            <a:r>
              <a:rPr dirty="0" sz="1950" spc="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tension</a:t>
            </a:r>
            <a:endParaRPr sz="1950">
              <a:latin typeface="Arial"/>
              <a:cs typeface="Arial"/>
            </a:endParaRPr>
          </a:p>
          <a:p>
            <a:pPr marL="199390" marR="5080" indent="-187325">
              <a:lnSpc>
                <a:spcPts val="2500"/>
              </a:lnSpc>
              <a:spcBef>
                <a:spcPts val="850"/>
              </a:spcBef>
              <a:buChar char="•"/>
              <a:tabLst>
                <a:tab pos="201295" algn="l"/>
              </a:tabLst>
            </a:pPr>
            <a:r>
              <a:rPr dirty="0" sz="2300">
                <a:latin typeface="Arial"/>
                <a:cs typeface="Arial"/>
              </a:rPr>
              <a:t>Reinforcement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supplies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strength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to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withstand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tensile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and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shear </a:t>
            </a:r>
            <a:r>
              <a:rPr dirty="0" sz="2300" spc="-10">
                <a:latin typeface="Arial"/>
                <a:cs typeface="Arial"/>
              </a:rPr>
              <a:t>	</a:t>
            </a:r>
            <a:r>
              <a:rPr dirty="0" sz="2300">
                <a:latin typeface="Arial"/>
                <a:cs typeface="Arial"/>
              </a:rPr>
              <a:t>forces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experienced</a:t>
            </a:r>
            <a:r>
              <a:rPr dirty="0" sz="2300" spc="8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by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concrete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9431" y="2192574"/>
            <a:ext cx="3724275" cy="1080770"/>
          </a:xfrm>
          <a:prstGeom prst="rect"/>
        </p:spPr>
        <p:txBody>
          <a:bodyPr wrap="square" lIns="0" tIns="49530" rIns="0" bIns="0" rtlCol="0" vert="horz">
            <a:spAutoFit/>
          </a:bodyPr>
          <a:lstStyle/>
          <a:p>
            <a:pPr algn="just" marL="12700" marR="5080">
              <a:lnSpc>
                <a:spcPct val="90800"/>
              </a:lnSpc>
              <a:spcBef>
                <a:spcPts val="390"/>
              </a:spcBef>
            </a:pPr>
            <a:r>
              <a:rPr dirty="0" sz="2450"/>
              <a:t>Steel</a:t>
            </a:r>
            <a:r>
              <a:rPr dirty="0" sz="2450" spc="-145"/>
              <a:t> </a:t>
            </a:r>
            <a:r>
              <a:rPr dirty="0" sz="2450"/>
              <a:t>Area Using</a:t>
            </a:r>
            <a:r>
              <a:rPr dirty="0" sz="2450" spc="-30"/>
              <a:t> </a:t>
            </a:r>
            <a:r>
              <a:rPr dirty="0" sz="2450" spc="-10"/>
              <a:t>Different </a:t>
            </a:r>
            <a:r>
              <a:rPr dirty="0" sz="2450"/>
              <a:t>Combinations</a:t>
            </a:r>
            <a:r>
              <a:rPr dirty="0" sz="2450" spc="-20"/>
              <a:t> </a:t>
            </a:r>
            <a:r>
              <a:rPr dirty="0" sz="2450"/>
              <a:t>of</a:t>
            </a:r>
            <a:r>
              <a:rPr dirty="0" sz="2450" spc="-15"/>
              <a:t> </a:t>
            </a:r>
            <a:r>
              <a:rPr dirty="0" sz="2450"/>
              <a:t>Bar </a:t>
            </a:r>
            <a:r>
              <a:rPr dirty="0" sz="2450" spc="-10"/>
              <a:t>Sizes </a:t>
            </a:r>
            <a:r>
              <a:rPr dirty="0" sz="2450"/>
              <a:t>and</a:t>
            </a:r>
            <a:r>
              <a:rPr dirty="0" sz="2450" spc="-20"/>
              <a:t> </a:t>
            </a:r>
            <a:r>
              <a:rPr dirty="0" sz="2450" spc="-10"/>
              <a:t>Spacing</a:t>
            </a:r>
            <a:endParaRPr sz="2450"/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4595125" y="2225547"/>
          <a:ext cx="5248275" cy="386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6760"/>
                <a:gridCol w="560704"/>
                <a:gridCol w="570864"/>
                <a:gridCol w="571500"/>
                <a:gridCol w="571500"/>
                <a:gridCol w="571500"/>
                <a:gridCol w="571500"/>
                <a:gridCol w="548639"/>
                <a:gridCol w="459104"/>
              </a:tblGrid>
              <a:tr h="210820">
                <a:tc>
                  <a:txBody>
                    <a:bodyPr/>
                    <a:lstStyle/>
                    <a:p>
                      <a:pPr marL="31750">
                        <a:lnSpc>
                          <a:spcPts val="1565"/>
                        </a:lnSpc>
                      </a:pPr>
                      <a:r>
                        <a:rPr dirty="0" u="sng" sz="1450" spc="-1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Spacing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#10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65"/>
                        </a:lnSpc>
                      </a:pPr>
                      <a:r>
                        <a:rPr dirty="0" u="sng" sz="1450" spc="-25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#11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1.86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2.64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1.76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2.40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3.16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4.00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1.32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1.80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2.37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3.00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3.81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4.68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1.44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1.90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2.40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3.05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3.74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1.58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2.00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2.54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3.12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1.35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1.71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2.18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2.67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1.19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1.50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1.91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2.34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dirty="0" sz="145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1.33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1.69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2.08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1.52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1.87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11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1.39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1.70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12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1.56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13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1.17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1.44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14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1.34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59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0.48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9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1.25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16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1.17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5265">
                <a:tc>
                  <a:txBody>
                    <a:bodyPr/>
                    <a:lstStyle/>
                    <a:p>
                      <a:pPr marL="31750">
                        <a:lnSpc>
                          <a:spcPts val="1600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0.31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0.42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0.56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0.71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0.90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600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1.10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10820">
                <a:tc>
                  <a:txBody>
                    <a:bodyPr/>
                    <a:lstStyle/>
                    <a:p>
                      <a:pPr marL="31750">
                        <a:lnSpc>
                          <a:spcPts val="1565"/>
                        </a:lnSpc>
                      </a:pPr>
                      <a:r>
                        <a:rPr dirty="0" sz="1450">
                          <a:latin typeface="Times New Roman"/>
                          <a:cs typeface="Times New Roman"/>
                        </a:rPr>
                        <a:t>18</a:t>
                      </a:r>
                      <a:r>
                        <a:rPr dirty="0" sz="1450" spc="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50" spc="-25">
                          <a:latin typeface="Times New Roman"/>
                          <a:cs typeface="Times New Roman"/>
                        </a:rPr>
                        <a:t>in.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0.13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014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0.21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0.29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0.40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0.53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0.67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2286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0.85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565"/>
                        </a:lnSpc>
                      </a:pPr>
                      <a:r>
                        <a:rPr dirty="0" sz="1450" spc="-20">
                          <a:latin typeface="Times New Roman"/>
                          <a:cs typeface="Times New Roman"/>
                        </a:rPr>
                        <a:t>1.04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50124"/>
            <a:ext cx="6207125" cy="157353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Conform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to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(except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prestressing </a:t>
            </a:r>
            <a:r>
              <a:rPr dirty="0" sz="2300" spc="-10">
                <a:latin typeface="Arial"/>
                <a:cs typeface="Arial"/>
              </a:rPr>
              <a:t>wire)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A1064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Other</a:t>
            </a:r>
            <a:r>
              <a:rPr dirty="0" sz="2300" spc="-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wire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may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be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used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if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permitted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by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design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Mill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certificates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each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shipment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Reinforcing</a:t>
            </a:r>
            <a:r>
              <a:rPr dirty="0" spc="-105"/>
              <a:t> </a:t>
            </a:r>
            <a:r>
              <a:rPr dirty="0"/>
              <a:t>Wire</a:t>
            </a:r>
            <a:r>
              <a:rPr dirty="0" spc="-105"/>
              <a:t> </a:t>
            </a:r>
            <a:r>
              <a:rPr dirty="0"/>
              <a:t>(Plain</a:t>
            </a:r>
            <a:r>
              <a:rPr dirty="0" spc="-105"/>
              <a:t> </a:t>
            </a:r>
            <a:r>
              <a:rPr dirty="0"/>
              <a:t>and</a:t>
            </a:r>
            <a:r>
              <a:rPr dirty="0" spc="-105"/>
              <a:t> </a:t>
            </a:r>
            <a:r>
              <a:rPr dirty="0" spc="-10"/>
              <a:t>Deformed)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98600"/>
            <a:ext cx="4557395" cy="157353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33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Conform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to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2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ASTM</a:t>
            </a:r>
            <a:r>
              <a:rPr dirty="0" sz="1950" spc="-80">
                <a:latin typeface="Arial"/>
                <a:cs typeface="Arial"/>
              </a:rPr>
              <a:t> </a:t>
            </a:r>
            <a:r>
              <a:rPr dirty="0" sz="1950" spc="-20">
                <a:latin typeface="Arial"/>
                <a:cs typeface="Arial"/>
              </a:rPr>
              <a:t>A1064</a:t>
            </a:r>
            <a:endParaRPr sz="195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5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Mill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certificates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for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each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shipment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5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Applications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rolled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vs.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straight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Bar</a:t>
            </a:r>
            <a:r>
              <a:rPr dirty="0" spc="-70"/>
              <a:t> </a:t>
            </a:r>
            <a:r>
              <a:rPr dirty="0"/>
              <a:t>Mats</a:t>
            </a:r>
            <a:r>
              <a:rPr dirty="0" spc="-8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/>
              <a:t>WWR</a:t>
            </a:r>
            <a:r>
              <a:rPr dirty="0" spc="-65"/>
              <a:t> </a:t>
            </a:r>
            <a:r>
              <a:rPr dirty="0"/>
              <a:t>(Plain</a:t>
            </a:r>
            <a:r>
              <a:rPr dirty="0" spc="-5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10"/>
              <a:t>deformed)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5"/>
            <a:ext cx="10058400" cy="56586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Welded</a:t>
            </a:r>
            <a:r>
              <a:rPr dirty="0" spc="-110"/>
              <a:t> </a:t>
            </a:r>
            <a:r>
              <a:rPr dirty="0"/>
              <a:t>Wire</a:t>
            </a:r>
            <a:r>
              <a:rPr dirty="0" spc="-130"/>
              <a:t> </a:t>
            </a:r>
            <a:r>
              <a:rPr dirty="0" spc="-10"/>
              <a:t>Reinforcement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696" y="2941405"/>
            <a:ext cx="6784332" cy="1628771"/>
          </a:xfrm>
          <a:prstGeom prst="rect">
            <a:avLst/>
          </a:prstGeom>
        </p:spPr>
      </p:pic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1448" y="2115312"/>
            <a:ext cx="7383780" cy="41361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938" y="2139119"/>
            <a:ext cx="2200910" cy="789305"/>
          </a:xfrm>
          <a:prstGeom prst="rect"/>
        </p:spPr>
        <p:txBody>
          <a:bodyPr wrap="square" lIns="0" tIns="59055" rIns="0" bIns="0" rtlCol="0" vert="horz">
            <a:spAutoFit/>
          </a:bodyPr>
          <a:lstStyle/>
          <a:p>
            <a:pPr marL="12700" marR="5080">
              <a:lnSpc>
                <a:spcPts val="2840"/>
              </a:lnSpc>
              <a:spcBef>
                <a:spcPts val="465"/>
              </a:spcBef>
            </a:pPr>
            <a:r>
              <a:rPr dirty="0"/>
              <a:t>Welded</a:t>
            </a:r>
            <a:r>
              <a:rPr dirty="0" spc="-160"/>
              <a:t> </a:t>
            </a:r>
            <a:r>
              <a:rPr dirty="0" spc="-20"/>
              <a:t>Wire Reinforcement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215123" y="4880847"/>
            <a:ext cx="125031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 spc="-10">
                <a:latin typeface="Times New Roman"/>
                <a:cs typeface="Times New Roman"/>
              </a:rPr>
              <a:t>circumferentials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3152654" y="2337324"/>
            <a:ext cx="1310640" cy="7048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9690" marR="5080" indent="-47625">
              <a:lnSpc>
                <a:spcPct val="102400"/>
              </a:lnSpc>
              <a:spcBef>
                <a:spcPts val="95"/>
              </a:spcBef>
            </a:pPr>
            <a:r>
              <a:rPr dirty="0" sz="1450">
                <a:latin typeface="Times New Roman"/>
                <a:cs typeface="Times New Roman"/>
              </a:rPr>
              <a:t>Spacing</a:t>
            </a:r>
            <a:r>
              <a:rPr dirty="0" sz="1450" spc="90">
                <a:latin typeface="Times New Roman"/>
                <a:cs typeface="Times New Roman"/>
              </a:rPr>
              <a:t> </a:t>
            </a:r>
            <a:r>
              <a:rPr dirty="0" sz="1450" spc="-10">
                <a:latin typeface="Times New Roman"/>
                <a:cs typeface="Times New Roman"/>
              </a:rPr>
              <a:t>between </a:t>
            </a:r>
            <a:r>
              <a:rPr dirty="0" sz="1450" spc="-20">
                <a:latin typeface="Times New Roman"/>
                <a:cs typeface="Times New Roman"/>
              </a:rPr>
              <a:t>pipe </a:t>
            </a:r>
            <a:r>
              <a:rPr dirty="0" sz="1450" spc="-10">
                <a:latin typeface="Times New Roman"/>
                <a:cs typeface="Times New Roman"/>
              </a:rPr>
              <a:t>longitudinals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289342" y="2511075"/>
            <a:ext cx="1936750" cy="479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90"/>
              </a:spcBef>
            </a:pPr>
            <a:r>
              <a:rPr dirty="0" sz="1450">
                <a:latin typeface="Times New Roman"/>
                <a:cs typeface="Times New Roman"/>
              </a:rPr>
              <a:t>Area</a:t>
            </a:r>
            <a:r>
              <a:rPr dirty="0" sz="1450" spc="4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of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one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 spc="-10">
                <a:latin typeface="Times New Roman"/>
                <a:cs typeface="Times New Roman"/>
              </a:rPr>
              <a:t>circumferen- </a:t>
            </a:r>
            <a:r>
              <a:rPr dirty="0" sz="1450">
                <a:latin typeface="Times New Roman"/>
                <a:cs typeface="Times New Roman"/>
              </a:rPr>
              <a:t>tial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wire</a:t>
            </a:r>
            <a:r>
              <a:rPr dirty="0" sz="1450" spc="5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(.025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sq.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 spc="-20">
                <a:latin typeface="Times New Roman"/>
                <a:cs typeface="Times New Roman"/>
              </a:rPr>
              <a:t>in.)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987515" y="4909821"/>
            <a:ext cx="1602105" cy="2527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latin typeface="Times New Roman"/>
                <a:cs typeface="Times New Roman"/>
              </a:rPr>
              <a:t>inal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wire</a:t>
            </a:r>
            <a:r>
              <a:rPr dirty="0" sz="1450" spc="3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(.02</a:t>
            </a:r>
            <a:r>
              <a:rPr dirty="0" sz="1450" spc="4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sq.</a:t>
            </a:r>
            <a:r>
              <a:rPr dirty="0" sz="1450" spc="40">
                <a:latin typeface="Times New Roman"/>
                <a:cs typeface="Times New Roman"/>
              </a:rPr>
              <a:t> </a:t>
            </a:r>
            <a:r>
              <a:rPr dirty="0" sz="1450" spc="-20">
                <a:latin typeface="Times New Roman"/>
                <a:cs typeface="Times New Roman"/>
              </a:rPr>
              <a:t>in.)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593076" y="5175015"/>
            <a:ext cx="6137910" cy="1062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392804" marR="5080">
              <a:lnSpc>
                <a:spcPct val="102800"/>
              </a:lnSpc>
              <a:spcBef>
                <a:spcPts val="90"/>
              </a:spcBef>
            </a:pPr>
            <a:r>
              <a:rPr dirty="0" sz="1450">
                <a:latin typeface="Times New Roman"/>
                <a:cs typeface="Times New Roman"/>
              </a:rPr>
              <a:t>Width</a:t>
            </a:r>
            <a:r>
              <a:rPr dirty="0" sz="1450" spc="3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of</a:t>
            </a:r>
            <a:r>
              <a:rPr dirty="0" sz="1450" spc="3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mesh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–</a:t>
            </a:r>
            <a:r>
              <a:rPr dirty="0" sz="1450" spc="2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from</a:t>
            </a:r>
            <a:r>
              <a:rPr dirty="0" sz="1450" spc="2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top</a:t>
            </a:r>
            <a:r>
              <a:rPr dirty="0" sz="1450" spc="3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to</a:t>
            </a:r>
            <a:r>
              <a:rPr dirty="0" sz="1450" spc="30">
                <a:latin typeface="Times New Roman"/>
                <a:cs typeface="Times New Roman"/>
              </a:rPr>
              <a:t> </a:t>
            </a:r>
            <a:r>
              <a:rPr dirty="0" sz="1450" spc="-10">
                <a:latin typeface="Times New Roman"/>
                <a:cs typeface="Times New Roman"/>
              </a:rPr>
              <a:t>bottom circumferential</a:t>
            </a: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450">
                <a:latin typeface="Times New Roman"/>
                <a:cs typeface="Times New Roman"/>
              </a:rPr>
              <a:t>W</a:t>
            </a:r>
            <a:r>
              <a:rPr dirty="0" sz="1450" spc="3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=</a:t>
            </a:r>
            <a:r>
              <a:rPr dirty="0" sz="1450" spc="3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Plain/Smooth,</a:t>
            </a:r>
            <a:r>
              <a:rPr dirty="0" sz="1450" spc="7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D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=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 spc="-10">
                <a:latin typeface="Times New Roman"/>
                <a:cs typeface="Times New Roman"/>
              </a:rPr>
              <a:t>Deformed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5253228" y="3115056"/>
            <a:ext cx="291465" cy="429895"/>
          </a:xfrm>
          <a:custGeom>
            <a:avLst/>
            <a:gdLst/>
            <a:ahLst/>
            <a:cxnLst/>
            <a:rect l="l" t="t" r="r" b="b"/>
            <a:pathLst>
              <a:path w="291464" h="429895">
                <a:moveTo>
                  <a:pt x="28431" y="397090"/>
                </a:moveTo>
                <a:lnTo>
                  <a:pt x="19945" y="391556"/>
                </a:lnTo>
                <a:lnTo>
                  <a:pt x="283464" y="0"/>
                </a:lnTo>
                <a:lnTo>
                  <a:pt x="291084" y="6096"/>
                </a:lnTo>
                <a:lnTo>
                  <a:pt x="28431" y="397090"/>
                </a:lnTo>
                <a:close/>
              </a:path>
              <a:path w="291464" h="429895">
                <a:moveTo>
                  <a:pt x="0" y="429768"/>
                </a:moveTo>
                <a:lnTo>
                  <a:pt x="6095" y="382524"/>
                </a:lnTo>
                <a:lnTo>
                  <a:pt x="19945" y="391556"/>
                </a:lnTo>
                <a:lnTo>
                  <a:pt x="13716" y="400812"/>
                </a:lnTo>
                <a:lnTo>
                  <a:pt x="22859" y="405384"/>
                </a:lnTo>
                <a:lnTo>
                  <a:pt x="41147" y="405384"/>
                </a:lnTo>
                <a:lnTo>
                  <a:pt x="0" y="429768"/>
                </a:lnTo>
                <a:close/>
              </a:path>
              <a:path w="291464" h="429895">
                <a:moveTo>
                  <a:pt x="22859" y="405384"/>
                </a:moveTo>
                <a:lnTo>
                  <a:pt x="13716" y="400812"/>
                </a:lnTo>
                <a:lnTo>
                  <a:pt x="19945" y="391556"/>
                </a:lnTo>
                <a:lnTo>
                  <a:pt x="28431" y="397090"/>
                </a:lnTo>
                <a:lnTo>
                  <a:pt x="22859" y="405384"/>
                </a:lnTo>
                <a:close/>
              </a:path>
              <a:path w="291464" h="429895">
                <a:moveTo>
                  <a:pt x="41147" y="405384"/>
                </a:moveTo>
                <a:lnTo>
                  <a:pt x="22859" y="405384"/>
                </a:lnTo>
                <a:lnTo>
                  <a:pt x="28431" y="397090"/>
                </a:lnTo>
                <a:lnTo>
                  <a:pt x="41147" y="405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6737604" y="3182111"/>
            <a:ext cx="1193800" cy="341630"/>
          </a:xfrm>
          <a:custGeom>
            <a:avLst/>
            <a:gdLst/>
            <a:ahLst/>
            <a:cxnLst/>
            <a:rect l="l" t="t" r="r" b="b"/>
            <a:pathLst>
              <a:path w="1193800" h="341629">
                <a:moveTo>
                  <a:pt x="41858" y="326481"/>
                </a:moveTo>
                <a:lnTo>
                  <a:pt x="39073" y="315740"/>
                </a:lnTo>
                <a:lnTo>
                  <a:pt x="1190244" y="0"/>
                </a:lnTo>
                <a:lnTo>
                  <a:pt x="1193292" y="10668"/>
                </a:lnTo>
                <a:lnTo>
                  <a:pt x="41858" y="326481"/>
                </a:lnTo>
                <a:close/>
              </a:path>
              <a:path w="1193800" h="341629">
                <a:moveTo>
                  <a:pt x="45719" y="341376"/>
                </a:moveTo>
                <a:lnTo>
                  <a:pt x="0" y="332232"/>
                </a:lnTo>
                <a:lnTo>
                  <a:pt x="35052" y="300228"/>
                </a:lnTo>
                <a:lnTo>
                  <a:pt x="39073" y="315740"/>
                </a:lnTo>
                <a:lnTo>
                  <a:pt x="28956" y="318515"/>
                </a:lnTo>
                <a:lnTo>
                  <a:pt x="32004" y="329184"/>
                </a:lnTo>
                <a:lnTo>
                  <a:pt x="42559" y="329184"/>
                </a:lnTo>
                <a:lnTo>
                  <a:pt x="45719" y="341376"/>
                </a:lnTo>
                <a:close/>
              </a:path>
              <a:path w="1193800" h="341629">
                <a:moveTo>
                  <a:pt x="32004" y="329184"/>
                </a:moveTo>
                <a:lnTo>
                  <a:pt x="28956" y="318515"/>
                </a:lnTo>
                <a:lnTo>
                  <a:pt x="39073" y="315740"/>
                </a:lnTo>
                <a:lnTo>
                  <a:pt x="41858" y="326481"/>
                </a:lnTo>
                <a:lnTo>
                  <a:pt x="32004" y="329184"/>
                </a:lnTo>
                <a:close/>
              </a:path>
              <a:path w="1193800" h="341629">
                <a:moveTo>
                  <a:pt x="42559" y="329184"/>
                </a:moveTo>
                <a:lnTo>
                  <a:pt x="32004" y="329184"/>
                </a:lnTo>
                <a:lnTo>
                  <a:pt x="41858" y="326481"/>
                </a:lnTo>
                <a:lnTo>
                  <a:pt x="42559" y="3291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842003" y="3214116"/>
            <a:ext cx="818515" cy="330835"/>
          </a:xfrm>
          <a:custGeom>
            <a:avLst/>
            <a:gdLst/>
            <a:ahLst/>
            <a:cxnLst/>
            <a:rect l="l" t="t" r="r" b="b"/>
            <a:pathLst>
              <a:path w="818514" h="330835">
                <a:moveTo>
                  <a:pt x="777107" y="315799"/>
                </a:moveTo>
                <a:lnTo>
                  <a:pt x="0" y="10668"/>
                </a:lnTo>
                <a:lnTo>
                  <a:pt x="3048" y="0"/>
                </a:lnTo>
                <a:lnTo>
                  <a:pt x="780689" y="306844"/>
                </a:lnTo>
                <a:lnTo>
                  <a:pt x="777107" y="315799"/>
                </a:lnTo>
                <a:close/>
              </a:path>
              <a:path w="818514" h="330835">
                <a:moveTo>
                  <a:pt x="812569" y="320039"/>
                </a:moveTo>
                <a:lnTo>
                  <a:pt x="787908" y="320039"/>
                </a:lnTo>
                <a:lnTo>
                  <a:pt x="790956" y="310895"/>
                </a:lnTo>
                <a:lnTo>
                  <a:pt x="780689" y="306844"/>
                </a:lnTo>
                <a:lnTo>
                  <a:pt x="786384" y="292607"/>
                </a:lnTo>
                <a:lnTo>
                  <a:pt x="812569" y="320039"/>
                </a:lnTo>
                <a:close/>
              </a:path>
              <a:path w="818514" h="330835">
                <a:moveTo>
                  <a:pt x="787908" y="320039"/>
                </a:moveTo>
                <a:lnTo>
                  <a:pt x="777107" y="315799"/>
                </a:lnTo>
                <a:lnTo>
                  <a:pt x="780689" y="306844"/>
                </a:lnTo>
                <a:lnTo>
                  <a:pt x="790956" y="310895"/>
                </a:lnTo>
                <a:lnTo>
                  <a:pt x="787908" y="320039"/>
                </a:lnTo>
                <a:close/>
              </a:path>
              <a:path w="818514" h="330835">
                <a:moveTo>
                  <a:pt x="771144" y="330708"/>
                </a:moveTo>
                <a:lnTo>
                  <a:pt x="777107" y="315799"/>
                </a:lnTo>
                <a:lnTo>
                  <a:pt x="787908" y="320039"/>
                </a:lnTo>
                <a:lnTo>
                  <a:pt x="812569" y="320039"/>
                </a:lnTo>
                <a:lnTo>
                  <a:pt x="818388" y="326136"/>
                </a:lnTo>
                <a:lnTo>
                  <a:pt x="771144" y="3307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3177023" y="2974382"/>
            <a:ext cx="6316980" cy="19316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r" marR="494665">
              <a:lnSpc>
                <a:spcPct val="100000"/>
              </a:lnSpc>
              <a:spcBef>
                <a:spcPts val="135"/>
              </a:spcBef>
            </a:pPr>
            <a:r>
              <a:rPr dirty="0" sz="1450">
                <a:latin typeface="Times New Roman"/>
                <a:cs typeface="Times New Roman"/>
              </a:rPr>
              <a:t>Length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of</a:t>
            </a:r>
            <a:r>
              <a:rPr dirty="0" sz="1450" spc="55">
                <a:latin typeface="Times New Roman"/>
                <a:cs typeface="Times New Roman"/>
              </a:rPr>
              <a:t> </a:t>
            </a:r>
            <a:r>
              <a:rPr dirty="0" sz="1450" spc="-20">
                <a:latin typeface="Times New Roman"/>
                <a:cs typeface="Times New Roman"/>
              </a:rPr>
              <a:t>roll</a:t>
            </a: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450">
              <a:latin typeface="Times New Roman"/>
              <a:cs typeface="Times New Roman"/>
            </a:endParaRPr>
          </a:p>
          <a:p>
            <a:pPr marL="1254760">
              <a:lnSpc>
                <a:spcPct val="100000"/>
              </a:lnSpc>
              <a:spcBef>
                <a:spcPts val="5"/>
              </a:spcBef>
            </a:pPr>
            <a:r>
              <a:rPr dirty="0" sz="1700">
                <a:solidFill>
                  <a:srgbClr val="232852"/>
                </a:solidFill>
                <a:latin typeface="Arial"/>
                <a:cs typeface="Arial"/>
              </a:rPr>
              <a:t>3x8</a:t>
            </a:r>
            <a:r>
              <a:rPr dirty="0" sz="1700" spc="35">
                <a:solidFill>
                  <a:srgbClr val="232852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32852"/>
                </a:solidFill>
                <a:latin typeface="Arial"/>
                <a:cs typeface="Arial"/>
              </a:rPr>
              <a:t>W2.5xW2.0</a:t>
            </a:r>
            <a:r>
              <a:rPr dirty="0" sz="1700" spc="60">
                <a:solidFill>
                  <a:srgbClr val="232852"/>
                </a:solidFill>
                <a:latin typeface="Arial"/>
                <a:cs typeface="Arial"/>
              </a:rPr>
              <a:t>  </a:t>
            </a:r>
            <a:r>
              <a:rPr dirty="0" sz="1700">
                <a:solidFill>
                  <a:srgbClr val="232852"/>
                </a:solidFill>
                <a:latin typeface="Arial"/>
                <a:cs typeface="Arial"/>
              </a:rPr>
              <a:t>93”x600’</a:t>
            </a:r>
            <a:r>
              <a:rPr dirty="0" sz="1700" spc="-10">
                <a:solidFill>
                  <a:srgbClr val="232852"/>
                </a:solidFill>
                <a:latin typeface="Arial"/>
                <a:cs typeface="Arial"/>
              </a:rPr>
              <a:t> 1/2x1/2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sz="1700">
              <a:latin typeface="Arial"/>
              <a:cs typeface="Arial"/>
            </a:endParaRPr>
          </a:p>
          <a:p>
            <a:pPr algn="r" marR="17780">
              <a:lnSpc>
                <a:spcPct val="100000"/>
              </a:lnSpc>
            </a:pPr>
            <a:r>
              <a:rPr dirty="0" sz="1450" spc="-10">
                <a:latin typeface="Times New Roman"/>
                <a:cs typeface="Times New Roman"/>
              </a:rPr>
              <a:t>Overhangs</a:t>
            </a:r>
            <a:endParaRPr sz="14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  <a:spcBef>
                <a:spcPts val="1000"/>
              </a:spcBef>
            </a:pPr>
            <a:r>
              <a:rPr dirty="0" sz="1450">
                <a:latin typeface="Times New Roman"/>
                <a:cs typeface="Times New Roman"/>
              </a:rPr>
              <a:t>Spacing</a:t>
            </a:r>
            <a:r>
              <a:rPr dirty="0" sz="1450" spc="50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between</a:t>
            </a:r>
            <a:r>
              <a:rPr dirty="0" sz="1450" spc="35">
                <a:latin typeface="Times New Roman"/>
                <a:cs typeface="Times New Roman"/>
              </a:rPr>
              <a:t> </a:t>
            </a:r>
            <a:r>
              <a:rPr dirty="0" sz="1450">
                <a:latin typeface="Times New Roman"/>
                <a:cs typeface="Times New Roman"/>
              </a:rPr>
              <a:t>pipe</a:t>
            </a:r>
            <a:r>
              <a:rPr dirty="0" sz="1450" spc="160">
                <a:latin typeface="Times New Roman"/>
                <a:cs typeface="Times New Roman"/>
              </a:rPr>
              <a:t>  </a:t>
            </a:r>
            <a:r>
              <a:rPr dirty="0" baseline="-9578" sz="2175">
                <a:latin typeface="Times New Roman"/>
                <a:cs typeface="Times New Roman"/>
              </a:rPr>
              <a:t>Area</a:t>
            </a:r>
            <a:r>
              <a:rPr dirty="0" baseline="-9578" sz="2175" spc="82">
                <a:latin typeface="Times New Roman"/>
                <a:cs typeface="Times New Roman"/>
              </a:rPr>
              <a:t> </a:t>
            </a:r>
            <a:r>
              <a:rPr dirty="0" baseline="-9578" sz="2175">
                <a:latin typeface="Times New Roman"/>
                <a:cs typeface="Times New Roman"/>
              </a:rPr>
              <a:t>of</a:t>
            </a:r>
            <a:r>
              <a:rPr dirty="0" baseline="-9578" sz="2175" spc="75">
                <a:latin typeface="Times New Roman"/>
                <a:cs typeface="Times New Roman"/>
              </a:rPr>
              <a:t> </a:t>
            </a:r>
            <a:r>
              <a:rPr dirty="0" baseline="-9578" sz="2175">
                <a:latin typeface="Times New Roman"/>
                <a:cs typeface="Times New Roman"/>
              </a:rPr>
              <a:t>one</a:t>
            </a:r>
            <a:r>
              <a:rPr dirty="0" baseline="-9578" sz="2175" spc="75">
                <a:latin typeface="Times New Roman"/>
                <a:cs typeface="Times New Roman"/>
              </a:rPr>
              <a:t> </a:t>
            </a:r>
            <a:r>
              <a:rPr dirty="0" baseline="-9578" sz="2175" spc="-15">
                <a:latin typeface="Times New Roman"/>
                <a:cs typeface="Times New Roman"/>
              </a:rPr>
              <a:t>longitud-</a:t>
            </a:r>
            <a:endParaRPr baseline="-9578" sz="2175">
              <a:latin typeface="Times New Roman"/>
              <a:cs typeface="Times New Roman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3713988" y="3781044"/>
            <a:ext cx="695325" cy="916305"/>
          </a:xfrm>
          <a:custGeom>
            <a:avLst/>
            <a:gdLst/>
            <a:ahLst/>
            <a:cxnLst/>
            <a:rect l="l" t="t" r="r" b="b"/>
            <a:pathLst>
              <a:path w="695325" h="916304">
                <a:moveTo>
                  <a:pt x="665495" y="31554"/>
                </a:moveTo>
                <a:lnTo>
                  <a:pt x="652272" y="21336"/>
                </a:lnTo>
                <a:lnTo>
                  <a:pt x="694944" y="0"/>
                </a:lnTo>
                <a:lnTo>
                  <a:pt x="690519" y="22860"/>
                </a:lnTo>
                <a:lnTo>
                  <a:pt x="672084" y="22860"/>
                </a:lnTo>
                <a:lnTo>
                  <a:pt x="665495" y="31554"/>
                </a:lnTo>
                <a:close/>
              </a:path>
              <a:path w="695325" h="916304">
                <a:moveTo>
                  <a:pt x="673215" y="37519"/>
                </a:moveTo>
                <a:lnTo>
                  <a:pt x="665495" y="31554"/>
                </a:lnTo>
                <a:lnTo>
                  <a:pt x="672084" y="22860"/>
                </a:lnTo>
                <a:lnTo>
                  <a:pt x="679704" y="28956"/>
                </a:lnTo>
                <a:lnTo>
                  <a:pt x="673215" y="37519"/>
                </a:lnTo>
                <a:close/>
              </a:path>
              <a:path w="695325" h="916304">
                <a:moveTo>
                  <a:pt x="685799" y="47244"/>
                </a:moveTo>
                <a:lnTo>
                  <a:pt x="673215" y="37519"/>
                </a:lnTo>
                <a:lnTo>
                  <a:pt x="679704" y="28956"/>
                </a:lnTo>
                <a:lnTo>
                  <a:pt x="672084" y="22860"/>
                </a:lnTo>
                <a:lnTo>
                  <a:pt x="690519" y="22860"/>
                </a:lnTo>
                <a:lnTo>
                  <a:pt x="685799" y="47244"/>
                </a:lnTo>
                <a:close/>
              </a:path>
              <a:path w="695325" h="916304">
                <a:moveTo>
                  <a:pt x="7620" y="915924"/>
                </a:moveTo>
                <a:lnTo>
                  <a:pt x="0" y="909828"/>
                </a:lnTo>
                <a:lnTo>
                  <a:pt x="665495" y="31554"/>
                </a:lnTo>
                <a:lnTo>
                  <a:pt x="673215" y="37519"/>
                </a:lnTo>
                <a:lnTo>
                  <a:pt x="7620" y="9159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6230099" y="3803916"/>
            <a:ext cx="2392680" cy="1356360"/>
          </a:xfrm>
          <a:custGeom>
            <a:avLst/>
            <a:gdLst/>
            <a:ahLst/>
            <a:cxnLst/>
            <a:rect l="l" t="t" r="r" b="b"/>
            <a:pathLst>
              <a:path w="2392679" h="1356360">
                <a:moveTo>
                  <a:pt x="1199388" y="1350264"/>
                </a:moveTo>
                <a:lnTo>
                  <a:pt x="44196" y="45173"/>
                </a:lnTo>
                <a:lnTo>
                  <a:pt x="53721" y="36576"/>
                </a:lnTo>
                <a:lnTo>
                  <a:pt x="65532" y="25908"/>
                </a:lnTo>
                <a:lnTo>
                  <a:pt x="0" y="0"/>
                </a:lnTo>
                <a:lnTo>
                  <a:pt x="18288" y="68580"/>
                </a:lnTo>
                <a:lnTo>
                  <a:pt x="38658" y="50177"/>
                </a:lnTo>
                <a:lnTo>
                  <a:pt x="1193292" y="1356360"/>
                </a:lnTo>
                <a:lnTo>
                  <a:pt x="1199388" y="1350264"/>
                </a:lnTo>
                <a:close/>
              </a:path>
              <a:path w="2392679" h="1356360">
                <a:moveTo>
                  <a:pt x="2392680" y="653783"/>
                </a:moveTo>
                <a:lnTo>
                  <a:pt x="1188808" y="30670"/>
                </a:lnTo>
                <a:lnTo>
                  <a:pt x="1191387" y="25895"/>
                </a:lnTo>
                <a:lnTo>
                  <a:pt x="1196340" y="16751"/>
                </a:lnTo>
                <a:lnTo>
                  <a:pt x="1149096" y="15227"/>
                </a:lnTo>
                <a:lnTo>
                  <a:pt x="1176528" y="53327"/>
                </a:lnTo>
                <a:lnTo>
                  <a:pt x="1183932" y="39662"/>
                </a:lnTo>
                <a:lnTo>
                  <a:pt x="2388108" y="662927"/>
                </a:lnTo>
                <a:lnTo>
                  <a:pt x="2392680" y="6537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5646419" y="3781044"/>
            <a:ext cx="167640" cy="913130"/>
          </a:xfrm>
          <a:custGeom>
            <a:avLst/>
            <a:gdLst/>
            <a:ahLst/>
            <a:cxnLst/>
            <a:rect l="l" t="t" r="r" b="b"/>
            <a:pathLst>
              <a:path w="167639" h="913129">
                <a:moveTo>
                  <a:pt x="132538" y="61919"/>
                </a:moveTo>
                <a:lnTo>
                  <a:pt x="105156" y="57911"/>
                </a:lnTo>
                <a:lnTo>
                  <a:pt x="146304" y="0"/>
                </a:lnTo>
                <a:lnTo>
                  <a:pt x="162790" y="51815"/>
                </a:lnTo>
                <a:lnTo>
                  <a:pt x="134112" y="51815"/>
                </a:lnTo>
                <a:lnTo>
                  <a:pt x="132538" y="61919"/>
                </a:lnTo>
                <a:close/>
              </a:path>
              <a:path w="167639" h="913129">
                <a:moveTo>
                  <a:pt x="140218" y="63042"/>
                </a:moveTo>
                <a:lnTo>
                  <a:pt x="132538" y="61919"/>
                </a:lnTo>
                <a:lnTo>
                  <a:pt x="134112" y="51815"/>
                </a:lnTo>
                <a:lnTo>
                  <a:pt x="141732" y="53339"/>
                </a:lnTo>
                <a:lnTo>
                  <a:pt x="140218" y="63042"/>
                </a:lnTo>
                <a:close/>
              </a:path>
              <a:path w="167639" h="913129">
                <a:moveTo>
                  <a:pt x="167639" y="67055"/>
                </a:moveTo>
                <a:lnTo>
                  <a:pt x="140218" y="63042"/>
                </a:lnTo>
                <a:lnTo>
                  <a:pt x="141732" y="53339"/>
                </a:lnTo>
                <a:lnTo>
                  <a:pt x="134112" y="51815"/>
                </a:lnTo>
                <a:lnTo>
                  <a:pt x="162790" y="51815"/>
                </a:lnTo>
                <a:lnTo>
                  <a:pt x="167639" y="67055"/>
                </a:lnTo>
                <a:close/>
              </a:path>
              <a:path w="167639" h="913129">
                <a:moveTo>
                  <a:pt x="7620" y="912875"/>
                </a:moveTo>
                <a:lnTo>
                  <a:pt x="0" y="912875"/>
                </a:lnTo>
                <a:lnTo>
                  <a:pt x="132538" y="61919"/>
                </a:lnTo>
                <a:lnTo>
                  <a:pt x="140218" y="63042"/>
                </a:lnTo>
                <a:lnTo>
                  <a:pt x="7620" y="912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68938" y="2320511"/>
            <a:ext cx="1906905" cy="42799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Cage</a:t>
            </a:r>
            <a:r>
              <a:rPr dirty="0" spc="-100"/>
              <a:t> </a:t>
            </a:r>
            <a:r>
              <a:rPr dirty="0" spc="-10"/>
              <a:t>Basics</a:t>
            </a:r>
          </a:p>
        </p:txBody>
      </p:sp>
      <p:sp>
        <p:nvSpPr>
          <p:cNvPr id="15" name="object 1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2984421"/>
            <a:ext cx="6866255" cy="184277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200025" indent="-187325">
              <a:lnSpc>
                <a:spcPct val="100000"/>
              </a:lnSpc>
              <a:spcBef>
                <a:spcPts val="660"/>
              </a:spcBef>
              <a:buChar char="•"/>
              <a:tabLst>
                <a:tab pos="200025" algn="l"/>
              </a:tabLst>
            </a:pPr>
            <a:r>
              <a:rPr dirty="0" sz="2300">
                <a:latin typeface="Arial"/>
                <a:cs typeface="Arial"/>
              </a:rPr>
              <a:t>No.</a:t>
            </a:r>
            <a:r>
              <a:rPr dirty="0" sz="2300" spc="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Cross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sectional</a:t>
            </a:r>
            <a:r>
              <a:rPr dirty="0" sz="2300" spc="-1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Area</a:t>
            </a:r>
            <a:r>
              <a:rPr dirty="0" sz="2300" spc="1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in</a:t>
            </a:r>
            <a:r>
              <a:rPr dirty="0" sz="2300" spc="-1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Hundredths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Sq.</a:t>
            </a:r>
            <a:r>
              <a:rPr dirty="0" sz="2300" spc="10">
                <a:latin typeface="Arial"/>
                <a:cs typeface="Arial"/>
              </a:rPr>
              <a:t> </a:t>
            </a:r>
            <a:r>
              <a:rPr dirty="0" sz="2300" spc="-25">
                <a:latin typeface="Arial"/>
                <a:cs typeface="Arial"/>
              </a:rPr>
              <a:t>In.</a:t>
            </a:r>
            <a:endParaRPr sz="2300">
              <a:latin typeface="Arial"/>
              <a:cs typeface="Arial"/>
            </a:endParaRPr>
          </a:p>
          <a:p>
            <a:pPr marL="200025" indent="-187325">
              <a:lnSpc>
                <a:spcPct val="100000"/>
              </a:lnSpc>
              <a:spcBef>
                <a:spcPts val="560"/>
              </a:spcBef>
              <a:buChar char="•"/>
              <a:tabLst>
                <a:tab pos="200025" algn="l"/>
              </a:tabLst>
            </a:pPr>
            <a:r>
              <a:rPr dirty="0" sz="2300" spc="-20">
                <a:latin typeface="Arial"/>
                <a:cs typeface="Arial"/>
              </a:rPr>
              <a:t>Thus</a:t>
            </a:r>
            <a:endParaRPr sz="230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20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W5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0.05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Sq.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In.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04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W5.5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0.055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Sq.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In.</a:t>
            </a:r>
            <a:endParaRPr sz="1950">
              <a:latin typeface="Arial"/>
              <a:cs typeface="Arial"/>
            </a:endParaRPr>
          </a:p>
          <a:p>
            <a:pPr lvl="1" marL="578485" indent="-187960">
              <a:lnSpc>
                <a:spcPct val="100000"/>
              </a:lnSpc>
              <a:spcBef>
                <a:spcPts val="215"/>
              </a:spcBef>
              <a:buChar char="•"/>
              <a:tabLst>
                <a:tab pos="578485" algn="l"/>
              </a:tabLst>
            </a:pPr>
            <a:r>
              <a:rPr dirty="0" sz="1950">
                <a:latin typeface="Arial"/>
                <a:cs typeface="Arial"/>
              </a:rPr>
              <a:t>D10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=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0.10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Sq.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 spc="-25">
                <a:latin typeface="Arial"/>
                <a:cs typeface="Arial"/>
              </a:rPr>
              <a:t>In.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Wire</a:t>
            </a:r>
            <a:r>
              <a:rPr dirty="0" spc="-75"/>
              <a:t> </a:t>
            </a:r>
            <a:r>
              <a:rPr dirty="0"/>
              <a:t>Size</a:t>
            </a:r>
            <a:r>
              <a:rPr dirty="0" spc="-7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 spc="-10"/>
              <a:t>Designation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63" y="3132894"/>
            <a:ext cx="4214495" cy="9321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55575" indent="-142875">
              <a:lnSpc>
                <a:spcPct val="100000"/>
              </a:lnSpc>
              <a:spcBef>
                <a:spcPts val="125"/>
              </a:spcBef>
              <a:buChar char="•"/>
              <a:tabLst>
                <a:tab pos="155575" algn="l"/>
              </a:tabLst>
            </a:pPr>
            <a:r>
              <a:rPr dirty="0" sz="1700">
                <a:solidFill>
                  <a:srgbClr val="232852"/>
                </a:solidFill>
                <a:latin typeface="Arial"/>
                <a:cs typeface="Arial"/>
              </a:rPr>
              <a:t>Given</a:t>
            </a:r>
            <a:r>
              <a:rPr dirty="0" sz="1700" spc="40">
                <a:solidFill>
                  <a:srgbClr val="232852"/>
                </a:solidFill>
                <a:latin typeface="Arial"/>
                <a:cs typeface="Arial"/>
              </a:rPr>
              <a:t> </a:t>
            </a:r>
            <a:r>
              <a:rPr dirty="0" sz="1700">
                <a:solidFill>
                  <a:srgbClr val="232852"/>
                </a:solidFill>
                <a:latin typeface="Arial"/>
                <a:cs typeface="Arial"/>
              </a:rPr>
              <a:t>3x8</a:t>
            </a:r>
            <a:r>
              <a:rPr dirty="0" sz="1700" spc="40">
                <a:solidFill>
                  <a:srgbClr val="232852"/>
                </a:solidFill>
                <a:latin typeface="Arial"/>
                <a:cs typeface="Arial"/>
              </a:rPr>
              <a:t> </a:t>
            </a:r>
            <a:r>
              <a:rPr dirty="0" sz="1700" spc="-10">
                <a:solidFill>
                  <a:srgbClr val="232852"/>
                </a:solidFill>
                <a:latin typeface="Arial"/>
                <a:cs typeface="Arial"/>
              </a:rPr>
              <a:t>W2.5xW2.0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70"/>
              </a:spcBef>
              <a:buFont typeface="Arial"/>
              <a:buChar char="•"/>
            </a:pPr>
            <a:endParaRPr sz="1700">
              <a:latin typeface="Arial"/>
              <a:cs typeface="Arial"/>
            </a:endParaRPr>
          </a:p>
          <a:p>
            <a:pPr marL="154305" indent="-141605">
              <a:lnSpc>
                <a:spcPct val="100000"/>
              </a:lnSpc>
              <a:buFont typeface="Arial"/>
              <a:buChar char="•"/>
              <a:tabLst>
                <a:tab pos="154305" algn="l"/>
              </a:tabLst>
            </a:pP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What</a:t>
            </a:r>
            <a:r>
              <a:rPr dirty="0" sz="1700" spc="5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is</a:t>
            </a:r>
            <a:r>
              <a:rPr dirty="0" sz="170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the</a:t>
            </a:r>
            <a:r>
              <a:rPr dirty="0" sz="170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steel</a:t>
            </a:r>
            <a:r>
              <a:rPr dirty="0" sz="170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area</a:t>
            </a:r>
            <a:r>
              <a:rPr dirty="0" sz="170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per</a:t>
            </a:r>
            <a:r>
              <a:rPr dirty="0" sz="1700" spc="5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foot</a:t>
            </a:r>
            <a:r>
              <a:rPr dirty="0" sz="1700" spc="35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b="1">
                <a:solidFill>
                  <a:srgbClr val="3366FF"/>
                </a:solidFill>
                <a:latin typeface="Arial"/>
                <a:cs typeface="Arial"/>
              </a:rPr>
              <a:t>of</a:t>
            </a:r>
            <a:r>
              <a:rPr dirty="0" sz="1700" spc="40" b="1">
                <a:solidFill>
                  <a:srgbClr val="3366FF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3366FF"/>
                </a:solidFill>
                <a:latin typeface="Arial"/>
                <a:cs typeface="Arial"/>
              </a:rPr>
              <a:t>pipe?</a:t>
            </a:r>
            <a:endParaRPr sz="17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941088" y="4717812"/>
            <a:ext cx="1493520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>
                <a:latin typeface="Arial"/>
                <a:cs typeface="Arial"/>
              </a:rPr>
              <a:t>A</a:t>
            </a:r>
            <a:r>
              <a:rPr dirty="0" sz="2300" spc="-114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-8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0.025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 spc="-5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3573779" y="4953000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 h="0">
                <a:moveTo>
                  <a:pt x="0" y="0"/>
                </a:moveTo>
                <a:lnTo>
                  <a:pt x="691895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3826228" y="4969289"/>
            <a:ext cx="189230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spc="-50">
                <a:latin typeface="Arial"/>
                <a:cs typeface="Arial"/>
              </a:rPr>
              <a:t>3</a:t>
            </a:r>
            <a:endParaRPr sz="23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3701279" y="4528811"/>
            <a:ext cx="35115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300" spc="-25">
                <a:latin typeface="Arial"/>
                <a:cs typeface="Arial"/>
              </a:rPr>
              <a:t>12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30309" y="4717812"/>
            <a:ext cx="1566545" cy="378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300">
                <a:latin typeface="Arial"/>
                <a:cs typeface="Arial"/>
              </a:rPr>
              <a:t>=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0.10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in</a:t>
            </a:r>
            <a:r>
              <a:rPr dirty="0" baseline="25925" sz="2250" spc="-15">
                <a:latin typeface="Arial"/>
                <a:cs typeface="Arial"/>
              </a:rPr>
              <a:t>2</a:t>
            </a:r>
            <a:r>
              <a:rPr dirty="0" sz="2300" spc="-10">
                <a:latin typeface="Arial"/>
                <a:cs typeface="Arial"/>
              </a:rPr>
              <a:t>/ft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Cage</a:t>
            </a:r>
            <a:r>
              <a:rPr dirty="0" spc="-100"/>
              <a:t> </a:t>
            </a:r>
            <a:r>
              <a:rPr dirty="0" spc="-10"/>
              <a:t>Basics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68853" y="3119049"/>
            <a:ext cx="4785995" cy="20656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00660" indent="-187960">
              <a:lnSpc>
                <a:spcPct val="100000"/>
              </a:lnSpc>
              <a:spcBef>
                <a:spcPts val="114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 b="1">
                <a:latin typeface="Arial"/>
                <a:cs typeface="Arial"/>
              </a:rPr>
              <a:t>Grade</a:t>
            </a:r>
            <a:r>
              <a:rPr dirty="0" sz="2300" spc="15" b="1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67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 b="1">
                <a:latin typeface="Arial"/>
                <a:cs typeface="Arial"/>
              </a:rPr>
              <a:t>Size</a:t>
            </a:r>
            <a:r>
              <a:rPr dirty="0" sz="2300" spc="-20" b="1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3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the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20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664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 b="1">
                <a:latin typeface="Arial"/>
                <a:cs typeface="Arial"/>
              </a:rPr>
              <a:t>Spacing</a:t>
            </a:r>
            <a:r>
              <a:rPr dirty="0" sz="2300" spc="10" b="1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4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the</a:t>
            </a:r>
            <a:r>
              <a:rPr dirty="0" sz="2300" spc="25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4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  <a:p>
            <a:pPr marL="200660" indent="-187960">
              <a:lnSpc>
                <a:spcPct val="100000"/>
              </a:lnSpc>
              <a:spcBef>
                <a:spcPts val="1670"/>
              </a:spcBef>
              <a:buFont typeface="Arial"/>
              <a:buChar char="•"/>
              <a:tabLst>
                <a:tab pos="200660" algn="l"/>
              </a:tabLst>
            </a:pPr>
            <a:r>
              <a:rPr dirty="0" sz="2300" b="1">
                <a:latin typeface="Arial"/>
                <a:cs typeface="Arial"/>
              </a:rPr>
              <a:t>Positioning</a:t>
            </a:r>
            <a:r>
              <a:rPr dirty="0" sz="2300" spc="-5" b="1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of</a:t>
            </a:r>
            <a:r>
              <a:rPr dirty="0" sz="2300" spc="5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the</a:t>
            </a:r>
            <a:r>
              <a:rPr dirty="0" sz="2300" spc="30">
                <a:latin typeface="Arial"/>
                <a:cs typeface="Arial"/>
              </a:rPr>
              <a:t> </a:t>
            </a:r>
            <a:r>
              <a:rPr dirty="0" sz="2300">
                <a:latin typeface="Arial"/>
                <a:cs typeface="Arial"/>
              </a:rPr>
              <a:t>reinforcing</a:t>
            </a:r>
            <a:r>
              <a:rPr dirty="0" sz="2300" spc="55">
                <a:latin typeface="Arial"/>
                <a:cs typeface="Arial"/>
              </a:rPr>
              <a:t> </a:t>
            </a:r>
            <a:r>
              <a:rPr dirty="0" sz="2300" spc="-10">
                <a:latin typeface="Arial"/>
                <a:cs typeface="Arial"/>
              </a:rPr>
              <a:t>steel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Structural</a:t>
            </a:r>
            <a:r>
              <a:rPr dirty="0" spc="-155"/>
              <a:t> </a:t>
            </a:r>
            <a:r>
              <a:rPr dirty="0"/>
              <a:t>Integrity</a:t>
            </a:r>
            <a:r>
              <a:rPr dirty="0" spc="-145"/>
              <a:t> </a:t>
            </a:r>
            <a:r>
              <a:rPr dirty="0"/>
              <a:t>Depends</a:t>
            </a:r>
            <a:r>
              <a:rPr dirty="0" spc="-145"/>
              <a:t> </a:t>
            </a:r>
            <a:r>
              <a:rPr dirty="0" spc="-25"/>
              <a:t>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6026" y="2284875"/>
            <a:ext cx="3840355" cy="315845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5232940" y="5513253"/>
            <a:ext cx="415353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can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withstand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compression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10"/>
              <a:t>Compressive</a:t>
            </a:r>
            <a:r>
              <a:rPr dirty="0" spc="-85"/>
              <a:t> </a:t>
            </a:r>
            <a:r>
              <a:rPr dirty="0"/>
              <a:t>Forces</a:t>
            </a:r>
            <a:r>
              <a:rPr dirty="0" spc="-65"/>
              <a:t> </a:t>
            </a:r>
            <a:r>
              <a:rPr dirty="0"/>
              <a:t>on</a:t>
            </a:r>
            <a:r>
              <a:rPr dirty="0" spc="-80"/>
              <a:t> </a:t>
            </a:r>
            <a:r>
              <a:rPr dirty="0" spc="-10"/>
              <a:t>Concrete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00">
                <a:solidFill>
                  <a:srgbClr val="1C1A49"/>
                </a:solidFill>
              </a:rPr>
              <a:t>Thank</a:t>
            </a:r>
            <a:r>
              <a:rPr dirty="0" sz="3600" spc="10">
                <a:solidFill>
                  <a:srgbClr val="1C1A49"/>
                </a:solidFill>
              </a:rPr>
              <a:t> </a:t>
            </a:r>
            <a:r>
              <a:rPr dirty="0" sz="3600" spc="-65">
                <a:solidFill>
                  <a:srgbClr val="1C1A49"/>
                </a:solidFill>
              </a:rPr>
              <a:t>You</a:t>
            </a:r>
            <a:endParaRPr sz="3600"/>
          </a:p>
        </p:txBody>
      </p:sp>
      <p:sp>
        <p:nvSpPr>
          <p:cNvPr id="3" name="object 3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95"/>
              </a:spcBef>
            </a:pPr>
            <a:r>
              <a:rPr dirty="0" sz="2300">
                <a:solidFill>
                  <a:srgbClr val="1F5669"/>
                </a:solidFill>
                <a:latin typeface="Calibri"/>
                <a:cs typeface="Calibri"/>
              </a:rPr>
              <a:t>Jake</a:t>
            </a:r>
            <a:r>
              <a:rPr dirty="0" sz="2300" spc="-80">
                <a:solidFill>
                  <a:srgbClr val="1F5669"/>
                </a:solidFill>
                <a:latin typeface="Calibri"/>
                <a:cs typeface="Calibri"/>
              </a:rPr>
              <a:t> </a:t>
            </a:r>
            <a:r>
              <a:rPr dirty="0" sz="2300">
                <a:solidFill>
                  <a:srgbClr val="1F5669"/>
                </a:solidFill>
                <a:latin typeface="Calibri"/>
                <a:cs typeface="Calibri"/>
              </a:rPr>
              <a:t>Jyrkama,</a:t>
            </a:r>
            <a:r>
              <a:rPr dirty="0" sz="2300" spc="-105">
                <a:solidFill>
                  <a:srgbClr val="1F5669"/>
                </a:solidFill>
                <a:latin typeface="Calibri"/>
                <a:cs typeface="Calibri"/>
              </a:rPr>
              <a:t> </a:t>
            </a:r>
            <a:r>
              <a:rPr dirty="0" sz="2300" spc="-20">
                <a:solidFill>
                  <a:srgbClr val="1F5669"/>
                </a:solidFill>
                <a:latin typeface="Calibri"/>
                <a:cs typeface="Calibri"/>
              </a:rPr>
              <a:t>P.E. </a:t>
            </a:r>
            <a:r>
              <a:rPr dirty="0" sz="2300" spc="-10">
                <a:solidFill>
                  <a:srgbClr val="1F5669"/>
                </a:solidFill>
                <a:latin typeface="Calibri"/>
                <a:cs typeface="Calibri"/>
                <a:hlinkClick r:id="rId2"/>
              </a:rPr>
              <a:t>Jaakko.Jyrkama@RinkerPipe.com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9427" y="2974572"/>
            <a:ext cx="5876134" cy="229444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101306" y="5435531"/>
            <a:ext cx="785495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"/>
                <a:cs typeface="Arial"/>
              </a:rPr>
              <a:t>This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X</a:t>
            </a:r>
            <a:r>
              <a:rPr dirty="0" sz="1950" spc="6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</a:t>
            </a:r>
            <a:r>
              <a:rPr dirty="0" sz="1950" spc="2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cube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withstands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4000</a:t>
            </a:r>
            <a:r>
              <a:rPr dirty="0" sz="1950" spc="6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psi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compressive</a:t>
            </a:r>
            <a:r>
              <a:rPr dirty="0" sz="1950" spc="2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force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Concrete</a:t>
            </a:r>
            <a:r>
              <a:rPr dirty="0" spc="-135"/>
              <a:t> </a:t>
            </a:r>
            <a:r>
              <a:rPr dirty="0"/>
              <a:t>Under</a:t>
            </a:r>
            <a:r>
              <a:rPr dirty="0" spc="-120"/>
              <a:t> </a:t>
            </a:r>
            <a:r>
              <a:rPr dirty="0" spc="-10"/>
              <a:t>Compression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0814" y="3182549"/>
            <a:ext cx="5386647" cy="1230486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254971" y="5414290"/>
            <a:ext cx="555180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"/>
                <a:cs typeface="Arial"/>
              </a:rPr>
              <a:t>Without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reinforcement,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will</a:t>
            </a:r>
            <a:r>
              <a:rPr dirty="0" sz="1950" spc="8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fail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tension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5"/>
              <a:t>Tensile</a:t>
            </a:r>
            <a:r>
              <a:rPr dirty="0" spc="-80"/>
              <a:t> </a:t>
            </a:r>
            <a:r>
              <a:rPr dirty="0"/>
              <a:t>Forces</a:t>
            </a:r>
            <a:r>
              <a:rPr dirty="0" spc="-110"/>
              <a:t> </a:t>
            </a:r>
            <a:r>
              <a:rPr dirty="0"/>
              <a:t>on</a:t>
            </a:r>
            <a:r>
              <a:rPr dirty="0" spc="-100"/>
              <a:t> </a:t>
            </a:r>
            <a:r>
              <a:rPr dirty="0" spc="-10"/>
              <a:t>Concrete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1116" y="2558796"/>
            <a:ext cx="6042660" cy="322935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06531" y="5811982"/>
            <a:ext cx="7646034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same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X</a:t>
            </a:r>
            <a:r>
              <a:rPr dirty="0" sz="1950" spc="5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2”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cube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of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concrete</a:t>
            </a:r>
            <a:r>
              <a:rPr dirty="0" sz="1950" spc="1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fails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under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a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400</a:t>
            </a:r>
            <a:r>
              <a:rPr dirty="0" sz="1950" spc="3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psi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 i="1">
                <a:latin typeface="Arial"/>
                <a:cs typeface="Arial"/>
              </a:rPr>
              <a:t>tensile</a:t>
            </a:r>
            <a:r>
              <a:rPr dirty="0" sz="1950" spc="10" i="1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force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Concrete</a:t>
            </a:r>
            <a:r>
              <a:rPr dirty="0" spc="-140"/>
              <a:t> </a:t>
            </a:r>
            <a:r>
              <a:rPr dirty="0"/>
              <a:t>Under</a:t>
            </a:r>
            <a:r>
              <a:rPr dirty="0" spc="-170"/>
              <a:t> </a:t>
            </a:r>
            <a:r>
              <a:rPr dirty="0" spc="-30"/>
              <a:t>Tension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4103" y="2201898"/>
            <a:ext cx="3790741" cy="38898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pc="-30"/>
              <a:t>Non-</a:t>
            </a:r>
            <a:r>
              <a:rPr dirty="0"/>
              <a:t>reinforced</a:t>
            </a:r>
            <a:r>
              <a:rPr dirty="0" spc="-145"/>
              <a:t> </a:t>
            </a:r>
            <a:r>
              <a:rPr dirty="0"/>
              <a:t>Concrete</a:t>
            </a:r>
            <a:r>
              <a:rPr dirty="0" spc="-120"/>
              <a:t> </a:t>
            </a:r>
            <a:r>
              <a:rPr dirty="0" spc="-10"/>
              <a:t>Behavior</a:t>
            </a:r>
          </a:p>
        </p:txBody>
      </p:sp>
      <p:sp>
        <p:nvSpPr>
          <p:cNvPr id="4" name="object 4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4798" y="3032868"/>
            <a:ext cx="4322023" cy="2027935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878520" y="5513253"/>
            <a:ext cx="630618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>
                <a:latin typeface="Arial"/>
                <a:cs typeface="Arial"/>
              </a:rPr>
              <a:t>Without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reinforcement,</a:t>
            </a:r>
            <a:r>
              <a:rPr dirty="0" sz="1950" spc="4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the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bottom</a:t>
            </a:r>
            <a:r>
              <a:rPr dirty="0" sz="1950" spc="3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side</a:t>
            </a:r>
            <a:r>
              <a:rPr dirty="0" sz="1950" spc="45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will</a:t>
            </a:r>
            <a:r>
              <a:rPr dirty="0" sz="1950" spc="7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fail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>
                <a:latin typeface="Arial"/>
                <a:cs typeface="Arial"/>
              </a:rPr>
              <a:t>in</a:t>
            </a:r>
            <a:r>
              <a:rPr dirty="0" sz="1950" spc="50">
                <a:latin typeface="Arial"/>
                <a:cs typeface="Arial"/>
              </a:rPr>
              <a:t> </a:t>
            </a:r>
            <a:r>
              <a:rPr dirty="0" sz="1950" spc="-10">
                <a:latin typeface="Arial"/>
                <a:cs typeface="Arial"/>
              </a:rPr>
              <a:t>tension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735"/>
              </a:lnSpc>
            </a:pPr>
            <a:r>
              <a:rPr dirty="0" spc="-10"/>
              <a:t>CONCRETEPIPE.ORG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Flexural</a:t>
            </a:r>
            <a:r>
              <a:rPr dirty="0" spc="-80"/>
              <a:t> </a:t>
            </a:r>
            <a:r>
              <a:rPr dirty="0"/>
              <a:t>Forces</a:t>
            </a:r>
            <a:r>
              <a:rPr dirty="0" spc="-95"/>
              <a:t> </a:t>
            </a:r>
            <a:r>
              <a:rPr dirty="0"/>
              <a:t>on</a:t>
            </a:r>
            <a:r>
              <a:rPr dirty="0" spc="-85"/>
              <a:t> </a:t>
            </a:r>
            <a:r>
              <a:rPr dirty="0" spc="-10"/>
              <a:t>Concrete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56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Jaakko.Jyrkama</dc:creator>
  <dc:title>Microsoft PowerPoint - 2024 Reinforcement.pptx</dc:title>
  <dcterms:created xsi:type="dcterms:W3CDTF">2024-01-26T16:27:08Z</dcterms:created>
  <dcterms:modified xsi:type="dcterms:W3CDTF">2024-01-26T16:27:08Z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2024-01-25T00:00:00Z</vt:filetime>
  </property>
  <property fmtid="{D5CDD505-2E9C-101B-9397-08002B2CF9AE}" pid="3" name="LastSaved">
    <vt:filetime>2024-01-26T00:00:00Z</vt:filetime>
  </property>
  <property fmtid="{D5CDD505-2E9C-101B-9397-08002B2CF9AE}" pid="4" name="Producer">
    <vt:lpwstr>Microsoft: Print To PDF</vt:lpwstr>
  </property>
</Properties>
</file>