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x="10058400" cy="7772400"/>
  <p:notesSz cx="10058400" cy="7772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33872"/>
            <a:ext cx="2793491" cy="88239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7068" y="3061716"/>
            <a:ext cx="4423055" cy="152898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4668" y="3212033"/>
            <a:ext cx="2207895" cy="5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44745" y="3900422"/>
            <a:ext cx="3981450" cy="869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jpg"/><Relationship Id="rId11" Type="http://schemas.openxmlformats.org/officeDocument/2006/relationships/image" Target="../media/image5.png"/><Relationship Id="rId12" Type="http://schemas.openxmlformats.org/officeDocument/2006/relationships/image" Target="../media/image6.jpg"/><Relationship Id="rId13" Type="http://schemas.openxmlformats.org/officeDocument/2006/relationships/image" Target="../media/image7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64380" y="1057656"/>
            <a:ext cx="4375403" cy="91287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35067" y="1319784"/>
            <a:ext cx="4047744" cy="3810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63751"/>
            <a:ext cx="4573524" cy="905256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161288" y="1057656"/>
            <a:ext cx="7778750" cy="914400"/>
          </a:xfrm>
          <a:custGeom>
            <a:avLst/>
            <a:gdLst/>
            <a:ahLst/>
            <a:cxnLst/>
            <a:rect l="l" t="t" r="r" b="b"/>
            <a:pathLst>
              <a:path w="7778750" h="914400">
                <a:moveTo>
                  <a:pt x="3412236" y="0"/>
                </a:moveTo>
                <a:lnTo>
                  <a:pt x="7778496" y="0"/>
                </a:lnTo>
                <a:lnTo>
                  <a:pt x="7778496" y="914399"/>
                </a:lnTo>
                <a:lnTo>
                  <a:pt x="3412236" y="914399"/>
                </a:lnTo>
                <a:lnTo>
                  <a:pt x="3412236" y="0"/>
                </a:lnTo>
                <a:close/>
              </a:path>
              <a:path w="7778750" h="914400">
                <a:moveTo>
                  <a:pt x="2275331" y="0"/>
                </a:moveTo>
                <a:lnTo>
                  <a:pt x="3412236" y="0"/>
                </a:lnTo>
                <a:lnTo>
                  <a:pt x="3412236" y="914399"/>
                </a:lnTo>
                <a:lnTo>
                  <a:pt x="2275331" y="914399"/>
                </a:lnTo>
                <a:lnTo>
                  <a:pt x="2275331" y="0"/>
                </a:lnTo>
                <a:close/>
              </a:path>
              <a:path w="7778750" h="914400">
                <a:moveTo>
                  <a:pt x="1143000" y="0"/>
                </a:moveTo>
                <a:lnTo>
                  <a:pt x="2275331" y="0"/>
                </a:lnTo>
                <a:lnTo>
                  <a:pt x="2275331" y="914399"/>
                </a:lnTo>
                <a:lnTo>
                  <a:pt x="1143000" y="914399"/>
                </a:lnTo>
                <a:lnTo>
                  <a:pt x="1143000" y="0"/>
                </a:lnTo>
                <a:close/>
              </a:path>
              <a:path w="7778750" h="914400">
                <a:moveTo>
                  <a:pt x="0" y="0"/>
                </a:moveTo>
                <a:lnTo>
                  <a:pt x="1143000" y="0"/>
                </a:lnTo>
                <a:lnTo>
                  <a:pt x="1143000" y="914399"/>
                </a:lnTo>
                <a:lnTo>
                  <a:pt x="0" y="914399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0" y="1057656"/>
            <a:ext cx="1161415" cy="914400"/>
          </a:xfrm>
          <a:custGeom>
            <a:avLst/>
            <a:gdLst/>
            <a:ahLst/>
            <a:cxnLst/>
            <a:rect l="l" t="t" r="r" b="b"/>
            <a:pathLst>
              <a:path w="1161415" h="914400">
                <a:moveTo>
                  <a:pt x="0" y="0"/>
                </a:moveTo>
                <a:lnTo>
                  <a:pt x="1161287" y="0"/>
                </a:lnTo>
                <a:lnTo>
                  <a:pt x="1161287" y="914399"/>
                </a:lnTo>
                <a:lnTo>
                  <a:pt x="0" y="914399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8939784" y="1057656"/>
            <a:ext cx="1118870" cy="914400"/>
          </a:xfrm>
          <a:custGeom>
            <a:avLst/>
            <a:gdLst/>
            <a:ahLst/>
            <a:cxnLst/>
            <a:rect l="l" t="t" r="r" b="b"/>
            <a:pathLst>
              <a:path w="1118870" h="914400">
                <a:moveTo>
                  <a:pt x="0" y="0"/>
                </a:moveTo>
                <a:lnTo>
                  <a:pt x="1118616" y="0"/>
                </a:lnTo>
                <a:lnTo>
                  <a:pt x="1118616" y="914399"/>
                </a:lnTo>
                <a:lnTo>
                  <a:pt x="0" y="914399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0" y="1978151"/>
            <a:ext cx="10058400" cy="38100"/>
          </a:xfrm>
          <a:custGeom>
            <a:avLst/>
            <a:gdLst/>
            <a:ahLst/>
            <a:cxnLst/>
            <a:rect l="l" t="t" r="r" b="b"/>
            <a:pathLst>
              <a:path w="10058400" h="38100">
                <a:moveTo>
                  <a:pt x="10058400" y="38099"/>
                </a:moveTo>
                <a:lnTo>
                  <a:pt x="0" y="38099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38099"/>
                </a:lnTo>
                <a:close/>
              </a:path>
            </a:pathLst>
          </a:custGeom>
          <a:solidFill>
            <a:srgbClr val="CD6E2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3" name="bg 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79619" y="1059179"/>
            <a:ext cx="4360164" cy="92811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245607" y="1376172"/>
            <a:ext cx="3040380" cy="29108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61704" y="1083564"/>
            <a:ext cx="893064" cy="885443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5829300"/>
            <a:ext cx="2788919" cy="8869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7301" y="2319037"/>
            <a:ext cx="7326997" cy="4294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8853" y="2968250"/>
            <a:ext cx="5735955" cy="2663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11.png"/><Relationship Id="rId10" Type="http://schemas.openxmlformats.org/officeDocument/2006/relationships/image" Target="../media/image12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aakko.Jyrkama@RinkerPipe.com" TargetMode="Externa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5333" y="1052322"/>
            <a:ext cx="10069195" cy="963930"/>
            <a:chOff x="-5333" y="1052322"/>
            <a:chExt cx="10069195" cy="9639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64380" y="1057656"/>
              <a:ext cx="4375403" cy="91287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35067" y="1319784"/>
              <a:ext cx="4047744" cy="381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63751"/>
              <a:ext cx="4573524" cy="90525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161288" y="1057656"/>
              <a:ext cx="7778750" cy="914400"/>
            </a:xfrm>
            <a:custGeom>
              <a:avLst/>
              <a:gdLst/>
              <a:ahLst/>
              <a:cxnLst/>
              <a:rect l="l" t="t" r="r" b="b"/>
              <a:pathLst>
                <a:path w="7778750" h="914400">
                  <a:moveTo>
                    <a:pt x="3412236" y="0"/>
                  </a:moveTo>
                  <a:lnTo>
                    <a:pt x="7778496" y="0"/>
                  </a:lnTo>
                  <a:lnTo>
                    <a:pt x="7778496" y="914399"/>
                  </a:lnTo>
                  <a:lnTo>
                    <a:pt x="3412236" y="914399"/>
                  </a:lnTo>
                  <a:lnTo>
                    <a:pt x="3412236" y="0"/>
                  </a:lnTo>
                  <a:close/>
                </a:path>
                <a:path w="7778750" h="914400">
                  <a:moveTo>
                    <a:pt x="2275331" y="0"/>
                  </a:moveTo>
                  <a:lnTo>
                    <a:pt x="3412236" y="0"/>
                  </a:lnTo>
                  <a:lnTo>
                    <a:pt x="3412236" y="914399"/>
                  </a:lnTo>
                  <a:lnTo>
                    <a:pt x="2275331" y="914399"/>
                  </a:lnTo>
                  <a:lnTo>
                    <a:pt x="2275331" y="0"/>
                  </a:lnTo>
                  <a:close/>
                </a:path>
                <a:path w="7778750" h="914400">
                  <a:moveTo>
                    <a:pt x="1143000" y="0"/>
                  </a:moveTo>
                  <a:lnTo>
                    <a:pt x="2275331" y="0"/>
                  </a:lnTo>
                  <a:lnTo>
                    <a:pt x="2275331" y="914399"/>
                  </a:lnTo>
                  <a:lnTo>
                    <a:pt x="1143000" y="914399"/>
                  </a:lnTo>
                  <a:lnTo>
                    <a:pt x="1143000" y="0"/>
                  </a:lnTo>
                  <a:close/>
                </a:path>
                <a:path w="7778750" h="914400">
                  <a:moveTo>
                    <a:pt x="0" y="0"/>
                  </a:moveTo>
                  <a:lnTo>
                    <a:pt x="1143000" y="0"/>
                  </a:lnTo>
                  <a:lnTo>
                    <a:pt x="1143000" y="914399"/>
                  </a:lnTo>
                  <a:lnTo>
                    <a:pt x="0" y="91439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1057656"/>
              <a:ext cx="1161415" cy="914400"/>
            </a:xfrm>
            <a:custGeom>
              <a:avLst/>
              <a:gdLst/>
              <a:ahLst/>
              <a:cxnLst/>
              <a:rect l="l" t="t" r="r" b="b"/>
              <a:pathLst>
                <a:path w="1161415" h="914400">
                  <a:moveTo>
                    <a:pt x="0" y="0"/>
                  </a:moveTo>
                  <a:lnTo>
                    <a:pt x="1161287" y="0"/>
                  </a:lnTo>
                  <a:lnTo>
                    <a:pt x="1161287" y="914399"/>
                  </a:lnTo>
                  <a:lnTo>
                    <a:pt x="0" y="91439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8939784" y="1057656"/>
              <a:ext cx="1118870" cy="914400"/>
            </a:xfrm>
            <a:custGeom>
              <a:avLst/>
              <a:gdLst/>
              <a:ahLst/>
              <a:cxnLst/>
              <a:rect l="l" t="t" r="r" b="b"/>
              <a:pathLst>
                <a:path w="1118870" h="914400">
                  <a:moveTo>
                    <a:pt x="0" y="0"/>
                  </a:moveTo>
                  <a:lnTo>
                    <a:pt x="1118616" y="0"/>
                  </a:lnTo>
                  <a:lnTo>
                    <a:pt x="1118616" y="914399"/>
                  </a:lnTo>
                  <a:lnTo>
                    <a:pt x="0" y="91439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0" y="1978151"/>
              <a:ext cx="10058400" cy="38100"/>
            </a:xfrm>
            <a:custGeom>
              <a:avLst/>
              <a:gdLst/>
              <a:ahLst/>
              <a:cxnLst/>
              <a:rect l="l" t="t" r="r" b="b"/>
              <a:pathLst>
                <a:path w="10058400" h="38100">
                  <a:moveTo>
                    <a:pt x="10058400" y="38099"/>
                  </a:moveTo>
                  <a:lnTo>
                    <a:pt x="0" y="38099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38099"/>
                  </a:lnTo>
                  <a:close/>
                </a:path>
              </a:pathLst>
            </a:custGeom>
            <a:solidFill>
              <a:srgbClr val="CD6E2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9619" y="1059179"/>
              <a:ext cx="4360164" cy="92811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45607" y="1376172"/>
              <a:ext cx="3040380" cy="29108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61704" y="1083564"/>
              <a:ext cx="893064" cy="885443"/>
            </a:xfrm>
            <a:prstGeom prst="rect">
              <a:avLst/>
            </a:prstGeom>
          </p:spPr>
        </p:pic>
      </p:grpSp>
      <p:pic>
        <p:nvPicPr>
          <p:cNvPr id="13" name="object 1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5829300"/>
            <a:ext cx="2788919" cy="886967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7993375" y="6449211"/>
            <a:ext cx="1974850" cy="2114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0" y="1057656"/>
            <a:ext cx="10058400" cy="5659120"/>
            <a:chOff x="0" y="1057656"/>
            <a:chExt cx="10058400" cy="5659120"/>
          </a:xfrm>
        </p:grpSpPr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057656"/>
              <a:ext cx="10058400" cy="565861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92780" y="1357883"/>
              <a:ext cx="3674364" cy="3657599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3044359" y="4984582"/>
            <a:ext cx="3971925" cy="6292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950" b="1">
                <a:solidFill>
                  <a:srgbClr val="1F5669"/>
                </a:solidFill>
                <a:latin typeface="Arial"/>
                <a:cs typeface="Arial"/>
              </a:rPr>
              <a:t>Reinforcement</a:t>
            </a:r>
            <a:r>
              <a:rPr dirty="0" sz="3950" spc="20" b="1">
                <a:solidFill>
                  <a:srgbClr val="1F5669"/>
                </a:solidFill>
                <a:latin typeface="Arial"/>
                <a:cs typeface="Arial"/>
              </a:rPr>
              <a:t> </a:t>
            </a:r>
            <a:r>
              <a:rPr dirty="0" sz="3950" spc="-50" b="1">
                <a:solidFill>
                  <a:srgbClr val="1F5669"/>
                </a:solidFill>
                <a:latin typeface="Arial"/>
                <a:cs typeface="Arial"/>
              </a:rPr>
              <a:t>2</a:t>
            </a:r>
            <a:endParaRPr sz="395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343107" y="5746465"/>
            <a:ext cx="3373754" cy="78295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2950" b="1">
                <a:solidFill>
                  <a:srgbClr val="36AAA7"/>
                </a:solidFill>
                <a:latin typeface="Arial"/>
                <a:cs typeface="Arial"/>
              </a:rPr>
              <a:t>Jake</a:t>
            </a:r>
            <a:r>
              <a:rPr dirty="0" sz="2950" spc="50" b="1">
                <a:solidFill>
                  <a:srgbClr val="36AAA7"/>
                </a:solidFill>
                <a:latin typeface="Arial"/>
                <a:cs typeface="Arial"/>
              </a:rPr>
              <a:t> </a:t>
            </a:r>
            <a:r>
              <a:rPr dirty="0" sz="2950" b="1">
                <a:solidFill>
                  <a:srgbClr val="36AAA7"/>
                </a:solidFill>
                <a:latin typeface="Arial"/>
                <a:cs typeface="Arial"/>
              </a:rPr>
              <a:t>Jyrkama,</a:t>
            </a:r>
            <a:r>
              <a:rPr dirty="0" sz="2950" spc="40" b="1">
                <a:solidFill>
                  <a:srgbClr val="36AAA7"/>
                </a:solidFill>
                <a:latin typeface="Arial"/>
                <a:cs typeface="Arial"/>
              </a:rPr>
              <a:t> </a:t>
            </a:r>
            <a:r>
              <a:rPr dirty="0" sz="2950" spc="-35" b="1">
                <a:solidFill>
                  <a:srgbClr val="36AAA7"/>
                </a:solidFill>
                <a:latin typeface="Arial"/>
                <a:cs typeface="Arial"/>
              </a:rPr>
              <a:t>P.E.</a:t>
            </a:r>
            <a:endParaRPr sz="2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dirty="0" sz="1950" b="1" i="1">
                <a:solidFill>
                  <a:srgbClr val="36AAA7"/>
                </a:solidFill>
                <a:latin typeface="Arial"/>
                <a:cs typeface="Arial"/>
              </a:rPr>
              <a:t>Rinker</a:t>
            </a:r>
            <a:r>
              <a:rPr dirty="0" sz="1950" spc="55" b="1" i="1">
                <a:solidFill>
                  <a:srgbClr val="36AAA7"/>
                </a:solidFill>
                <a:latin typeface="Arial"/>
                <a:cs typeface="Arial"/>
              </a:rPr>
              <a:t> </a:t>
            </a:r>
            <a:r>
              <a:rPr dirty="0" sz="1950" spc="-10" b="1" i="1">
                <a:solidFill>
                  <a:srgbClr val="36AAA7"/>
                </a:solidFill>
                <a:latin typeface="Arial"/>
                <a:cs typeface="Arial"/>
              </a:rPr>
              <a:t>Materials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4583" y="1338071"/>
              <a:ext cx="6810755" cy="5099303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613916" y="1327403"/>
              <a:ext cx="6832600" cy="5120640"/>
            </a:xfrm>
            <a:custGeom>
              <a:avLst/>
              <a:gdLst/>
              <a:ahLst/>
              <a:cxnLst/>
              <a:rect l="l" t="t" r="r" b="b"/>
              <a:pathLst>
                <a:path w="6832600" h="5120640">
                  <a:moveTo>
                    <a:pt x="0" y="0"/>
                  </a:moveTo>
                  <a:lnTo>
                    <a:pt x="6832091" y="0"/>
                  </a:lnTo>
                  <a:lnTo>
                    <a:pt x="6832091" y="5120640"/>
                  </a:lnTo>
                  <a:lnTo>
                    <a:pt x="0" y="5120640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9360" y="3147060"/>
            <a:ext cx="5550407" cy="26395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Positioning</a:t>
            </a:r>
            <a:r>
              <a:rPr dirty="0" spc="-75"/>
              <a:t> </a:t>
            </a:r>
            <a:r>
              <a:rPr dirty="0" spc="-10"/>
              <a:t>Reinforcement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923032"/>
            <a:ext cx="7846059" cy="3793490"/>
            <a:chOff x="0" y="2923032"/>
            <a:chExt cx="7846059" cy="37934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5707" y="2944368"/>
              <a:ext cx="5588507" cy="314248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225039" y="2933700"/>
              <a:ext cx="5610225" cy="3164205"/>
            </a:xfrm>
            <a:custGeom>
              <a:avLst/>
              <a:gdLst/>
              <a:ahLst/>
              <a:cxnLst/>
              <a:rect l="l" t="t" r="r" b="b"/>
              <a:pathLst>
                <a:path w="5610225" h="3164204">
                  <a:moveTo>
                    <a:pt x="0" y="0"/>
                  </a:moveTo>
                  <a:lnTo>
                    <a:pt x="5609843" y="0"/>
                  </a:lnTo>
                  <a:lnTo>
                    <a:pt x="5609843" y="3163823"/>
                  </a:lnTo>
                  <a:lnTo>
                    <a:pt x="0" y="3163823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Positioning</a:t>
            </a:r>
            <a:r>
              <a:rPr dirty="0" spc="-75"/>
              <a:t> </a:t>
            </a:r>
            <a:r>
              <a:rPr dirty="0" spc="-10"/>
              <a:t>Reinforcement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0387" y="1167383"/>
              <a:ext cx="7095744" cy="542239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569719" y="1156715"/>
              <a:ext cx="7117080" cy="5443855"/>
            </a:xfrm>
            <a:custGeom>
              <a:avLst/>
              <a:gdLst/>
              <a:ahLst/>
              <a:cxnLst/>
              <a:rect l="l" t="t" r="r" b="b"/>
              <a:pathLst>
                <a:path w="7117080" h="5443855">
                  <a:moveTo>
                    <a:pt x="0" y="0"/>
                  </a:moveTo>
                  <a:lnTo>
                    <a:pt x="7117079" y="0"/>
                  </a:lnTo>
                  <a:lnTo>
                    <a:pt x="7117079" y="5443728"/>
                  </a:lnTo>
                  <a:lnTo>
                    <a:pt x="0" y="5443728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0180" y="1205483"/>
              <a:ext cx="7179564" cy="538429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429512" y="1194815"/>
              <a:ext cx="7200900" cy="5405755"/>
            </a:xfrm>
            <a:custGeom>
              <a:avLst/>
              <a:gdLst/>
              <a:ahLst/>
              <a:cxnLst/>
              <a:rect l="l" t="t" r="r" b="b"/>
              <a:pathLst>
                <a:path w="7200900" h="5405755">
                  <a:moveTo>
                    <a:pt x="0" y="0"/>
                  </a:moveTo>
                  <a:lnTo>
                    <a:pt x="7200900" y="0"/>
                  </a:lnTo>
                  <a:lnTo>
                    <a:pt x="7200900" y="5405628"/>
                  </a:lnTo>
                  <a:lnTo>
                    <a:pt x="0" y="5405628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3519" y="1234440"/>
              <a:ext cx="7072883" cy="5305043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482851" y="1223771"/>
              <a:ext cx="7094220" cy="5326380"/>
            </a:xfrm>
            <a:custGeom>
              <a:avLst/>
              <a:gdLst/>
              <a:ahLst/>
              <a:cxnLst/>
              <a:rect l="l" t="t" r="r" b="b"/>
              <a:pathLst>
                <a:path w="7094220" h="5326380">
                  <a:moveTo>
                    <a:pt x="0" y="0"/>
                  </a:moveTo>
                  <a:lnTo>
                    <a:pt x="7094219" y="0"/>
                  </a:lnTo>
                  <a:lnTo>
                    <a:pt x="7094219" y="5326379"/>
                  </a:lnTo>
                  <a:lnTo>
                    <a:pt x="0" y="5326379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86353" y="3094700"/>
            <a:ext cx="1834514" cy="62928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950" spc="-10"/>
              <a:t>Welding</a:t>
            </a:r>
            <a:endParaRPr sz="3950"/>
          </a:p>
        </p:txBody>
      </p:sp>
      <p:sp>
        <p:nvSpPr>
          <p:cNvPr id="3" name="object 3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812846"/>
            <a:ext cx="6291580" cy="3484879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dirty="0" sz="1950">
                <a:latin typeface="Arial"/>
                <a:cs typeface="Arial"/>
              </a:rPr>
              <a:t>Welding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reinforcement</a:t>
            </a:r>
            <a:endParaRPr sz="1950">
              <a:latin typeface="Arial"/>
              <a:cs typeface="Arial"/>
            </a:endParaRPr>
          </a:p>
          <a:p>
            <a:pPr marL="578485" indent="-187960">
              <a:lnSpc>
                <a:spcPct val="100000"/>
              </a:lnSpc>
              <a:spcBef>
                <a:spcPts val="204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Maintain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product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integrity</a:t>
            </a:r>
            <a:endParaRPr sz="1950">
              <a:latin typeface="Arial"/>
              <a:cs typeface="Arial"/>
            </a:endParaRPr>
          </a:p>
          <a:p>
            <a:pPr marL="578485" indent="-187960">
              <a:lnSpc>
                <a:spcPct val="100000"/>
              </a:lnSpc>
              <a:spcBef>
                <a:spcPts val="21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Two weldability</a:t>
            </a:r>
            <a:r>
              <a:rPr dirty="0" sz="1950" spc="1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limits</a:t>
            </a:r>
            <a:endParaRPr sz="1950">
              <a:latin typeface="Arial"/>
              <a:cs typeface="Arial"/>
            </a:endParaRPr>
          </a:p>
          <a:p>
            <a:pPr lvl="1" marL="956310" indent="-189230">
              <a:lnSpc>
                <a:spcPct val="100000"/>
              </a:lnSpc>
              <a:spcBef>
                <a:spcPts val="755"/>
              </a:spcBef>
              <a:buChar char="•"/>
              <a:tabLst>
                <a:tab pos="956310" algn="l"/>
              </a:tabLst>
            </a:pPr>
            <a:r>
              <a:rPr dirty="0" sz="1650">
                <a:latin typeface="Arial"/>
                <a:cs typeface="Arial"/>
              </a:rPr>
              <a:t>Max.</a:t>
            </a:r>
            <a:r>
              <a:rPr dirty="0" sz="1650" spc="-3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Carbon</a:t>
            </a:r>
            <a:r>
              <a:rPr dirty="0" sz="1650" spc="-6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content</a:t>
            </a:r>
            <a:r>
              <a:rPr dirty="0" sz="1650" spc="-6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(0.30%)</a:t>
            </a:r>
            <a:r>
              <a:rPr dirty="0" sz="1650" spc="-7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[AWS</a:t>
            </a:r>
            <a:r>
              <a:rPr dirty="0" sz="1650" spc="-30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D1.4]</a:t>
            </a:r>
            <a:endParaRPr sz="1650">
              <a:latin typeface="Arial"/>
              <a:cs typeface="Arial"/>
            </a:endParaRPr>
          </a:p>
          <a:p>
            <a:pPr lvl="1" marL="956310" indent="-189230">
              <a:lnSpc>
                <a:spcPct val="100000"/>
              </a:lnSpc>
              <a:spcBef>
                <a:spcPts val="1000"/>
              </a:spcBef>
              <a:buChar char="•"/>
              <a:tabLst>
                <a:tab pos="956310" algn="l"/>
              </a:tabLst>
            </a:pPr>
            <a:r>
              <a:rPr dirty="0" sz="1650">
                <a:latin typeface="Arial"/>
                <a:cs typeface="Arial"/>
              </a:rPr>
              <a:t>Carbon</a:t>
            </a:r>
            <a:r>
              <a:rPr dirty="0" sz="1650" spc="-3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equivalent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 spc="-20">
                <a:latin typeface="Arial"/>
                <a:cs typeface="Arial"/>
              </a:rPr>
              <a:t>(CE)</a:t>
            </a:r>
            <a:endParaRPr sz="1650">
              <a:latin typeface="Arial"/>
              <a:cs typeface="Arial"/>
            </a:endParaRPr>
          </a:p>
          <a:p>
            <a:pPr marL="578485" indent="-187960">
              <a:lnSpc>
                <a:spcPct val="100000"/>
              </a:lnSpc>
              <a:spcBef>
                <a:spcPts val="46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ACI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318</a:t>
            </a:r>
            <a:r>
              <a:rPr dirty="0" sz="1950" spc="-10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And</a:t>
            </a:r>
            <a:r>
              <a:rPr dirty="0" sz="1950" spc="-10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AWS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D1.4,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CE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are:</a:t>
            </a:r>
            <a:endParaRPr sz="1950">
              <a:latin typeface="Arial"/>
              <a:cs typeface="Arial"/>
            </a:endParaRPr>
          </a:p>
          <a:p>
            <a:pPr lvl="1" marL="956310" indent="-189230">
              <a:lnSpc>
                <a:spcPct val="100000"/>
              </a:lnSpc>
              <a:spcBef>
                <a:spcPts val="755"/>
              </a:spcBef>
              <a:buChar char="•"/>
              <a:tabLst>
                <a:tab pos="956310" algn="l"/>
              </a:tabLst>
            </a:pPr>
            <a:r>
              <a:rPr dirty="0" sz="1650">
                <a:latin typeface="Arial"/>
                <a:cs typeface="Arial"/>
              </a:rPr>
              <a:t>For</a:t>
            </a:r>
            <a:r>
              <a:rPr dirty="0" sz="1650" spc="-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#6</a:t>
            </a:r>
            <a:r>
              <a:rPr dirty="0" sz="1650" spc="-10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And</a:t>
            </a:r>
            <a:r>
              <a:rPr dirty="0" sz="1650" spc="-2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smaller</a:t>
            </a:r>
            <a:r>
              <a:rPr dirty="0" sz="1650" spc="-3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- </a:t>
            </a:r>
            <a:r>
              <a:rPr dirty="0" sz="1650" spc="-20">
                <a:latin typeface="Arial"/>
                <a:cs typeface="Arial"/>
              </a:rPr>
              <a:t>0.55%</a:t>
            </a:r>
            <a:endParaRPr sz="1650">
              <a:latin typeface="Arial"/>
              <a:cs typeface="Arial"/>
            </a:endParaRPr>
          </a:p>
          <a:p>
            <a:pPr lvl="1" marL="956310" indent="-189230">
              <a:lnSpc>
                <a:spcPct val="100000"/>
              </a:lnSpc>
              <a:spcBef>
                <a:spcPts val="1010"/>
              </a:spcBef>
              <a:buChar char="•"/>
              <a:tabLst>
                <a:tab pos="956310" algn="l"/>
              </a:tabLst>
            </a:pPr>
            <a:r>
              <a:rPr dirty="0" sz="1650">
                <a:latin typeface="Arial"/>
                <a:cs typeface="Arial"/>
              </a:rPr>
              <a:t>For </a:t>
            </a:r>
            <a:r>
              <a:rPr dirty="0" sz="1650" spc="-10">
                <a:latin typeface="Arial"/>
                <a:cs typeface="Arial"/>
              </a:rPr>
              <a:t>#7</a:t>
            </a:r>
            <a:r>
              <a:rPr dirty="0" sz="1650" spc="-10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And</a:t>
            </a:r>
            <a:r>
              <a:rPr dirty="0" sz="1650" spc="-2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larger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- </a:t>
            </a:r>
            <a:r>
              <a:rPr dirty="0" sz="1650" spc="-20">
                <a:latin typeface="Arial"/>
                <a:cs typeface="Arial"/>
              </a:rPr>
              <a:t>0.45%</a:t>
            </a:r>
            <a:endParaRPr sz="1650">
              <a:latin typeface="Arial"/>
              <a:cs typeface="Arial"/>
            </a:endParaRPr>
          </a:p>
          <a:p>
            <a:pPr marL="578485" indent="-187960">
              <a:lnSpc>
                <a:spcPct val="100000"/>
              </a:lnSpc>
              <a:spcBef>
                <a:spcPts val="45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lower</a:t>
            </a:r>
            <a:r>
              <a:rPr dirty="0" sz="1950" spc="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CE,</a:t>
            </a:r>
            <a:r>
              <a:rPr dirty="0" sz="1950" spc="-1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better</a:t>
            </a:r>
            <a:r>
              <a:rPr dirty="0" sz="1950" spc="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weldability</a:t>
            </a:r>
            <a:endParaRPr sz="1950">
              <a:latin typeface="Arial"/>
              <a:cs typeface="Arial"/>
            </a:endParaRPr>
          </a:p>
          <a:p>
            <a:pPr marL="578485" indent="-187960">
              <a:lnSpc>
                <a:spcPct val="100000"/>
              </a:lnSpc>
              <a:spcBef>
                <a:spcPts val="21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For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larger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CE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values,</a:t>
            </a:r>
            <a:r>
              <a:rPr dirty="0" sz="1950" spc="-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rebar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must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be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preheated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Welding</a:t>
            </a:r>
            <a:r>
              <a:rPr dirty="0" spc="-175"/>
              <a:t> </a:t>
            </a:r>
            <a:r>
              <a:rPr dirty="0" spc="-10"/>
              <a:t>Requirements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854082"/>
            <a:ext cx="4478655" cy="1793239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dirty="0" sz="2300">
                <a:latin typeface="Arial"/>
                <a:cs typeface="Arial"/>
              </a:rPr>
              <a:t>ASTM</a:t>
            </a:r>
            <a:r>
              <a:rPr dirty="0" sz="2300" spc="-14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A615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rebar</a:t>
            </a:r>
            <a:endParaRPr sz="2300">
              <a:latin typeface="Arial"/>
              <a:cs typeface="Arial"/>
            </a:endParaRPr>
          </a:p>
          <a:p>
            <a:pPr marL="578485" indent="-187960">
              <a:lnSpc>
                <a:spcPct val="100000"/>
              </a:lnSpc>
              <a:spcBef>
                <a:spcPts val="84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Must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be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used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with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extreme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caution</a:t>
            </a:r>
            <a:endParaRPr sz="1950">
              <a:latin typeface="Arial"/>
              <a:cs typeface="Arial"/>
            </a:endParaRPr>
          </a:p>
          <a:p>
            <a:pPr marL="578485" indent="-187960">
              <a:lnSpc>
                <a:spcPct val="100000"/>
              </a:lnSpc>
              <a:spcBef>
                <a:spcPts val="1160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Generally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not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acceptable</a:t>
            </a:r>
            <a:endParaRPr sz="1950">
              <a:latin typeface="Arial"/>
              <a:cs typeface="Arial"/>
            </a:endParaRPr>
          </a:p>
          <a:p>
            <a:pPr marL="578485" indent="-187960">
              <a:lnSpc>
                <a:spcPct val="100000"/>
              </a:lnSpc>
              <a:spcBef>
                <a:spcPts val="116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Check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CE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=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%C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+ %Mn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/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 spc="-50">
                <a:latin typeface="Arial"/>
                <a:cs typeface="Arial"/>
              </a:rPr>
              <a:t>6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 spc="-20"/>
              <a:t>ASTM</a:t>
            </a:r>
            <a:r>
              <a:rPr dirty="0" spc="-165"/>
              <a:t> </a:t>
            </a:r>
            <a:r>
              <a:rPr dirty="0"/>
              <a:t>A615</a:t>
            </a:r>
            <a:r>
              <a:rPr dirty="0" spc="-55"/>
              <a:t> </a:t>
            </a:r>
            <a:r>
              <a:rPr dirty="0" spc="-10"/>
              <a:t>Reinforcement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257300" y="1057656"/>
            <a:ext cx="7556500" cy="5659120"/>
            <a:chOff x="1257300" y="1057656"/>
            <a:chExt cx="75565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7300" y="1057656"/>
              <a:ext cx="7555992" cy="565861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457956" y="1309116"/>
              <a:ext cx="1823085" cy="304800"/>
            </a:xfrm>
            <a:custGeom>
              <a:avLst/>
              <a:gdLst/>
              <a:ahLst/>
              <a:cxnLst/>
              <a:rect l="l" t="t" r="r" b="b"/>
              <a:pathLst>
                <a:path w="1823085" h="304800">
                  <a:moveTo>
                    <a:pt x="1822704" y="304800"/>
                  </a:moveTo>
                  <a:lnTo>
                    <a:pt x="0" y="304800"/>
                  </a:lnTo>
                  <a:lnTo>
                    <a:pt x="0" y="0"/>
                  </a:lnTo>
                  <a:lnTo>
                    <a:pt x="1822704" y="0"/>
                  </a:lnTo>
                  <a:lnTo>
                    <a:pt x="1822704" y="304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457956" y="1309116"/>
              <a:ext cx="1823085" cy="304800"/>
            </a:xfrm>
            <a:custGeom>
              <a:avLst/>
              <a:gdLst/>
              <a:ahLst/>
              <a:cxnLst/>
              <a:rect l="l" t="t" r="r" b="b"/>
              <a:pathLst>
                <a:path w="1823085" h="304800">
                  <a:moveTo>
                    <a:pt x="0" y="0"/>
                  </a:moveTo>
                  <a:lnTo>
                    <a:pt x="1822704" y="0"/>
                  </a:lnTo>
                  <a:lnTo>
                    <a:pt x="1822704" y="304800"/>
                  </a:lnTo>
                  <a:lnTo>
                    <a:pt x="0" y="30480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C9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344667" y="1749551"/>
              <a:ext cx="1696720" cy="433070"/>
            </a:xfrm>
            <a:custGeom>
              <a:avLst/>
              <a:gdLst/>
              <a:ahLst/>
              <a:cxnLst/>
              <a:rect l="l" t="t" r="r" b="b"/>
              <a:pathLst>
                <a:path w="1696720" h="433069">
                  <a:moveTo>
                    <a:pt x="1696212" y="432816"/>
                  </a:moveTo>
                  <a:lnTo>
                    <a:pt x="0" y="432816"/>
                  </a:lnTo>
                  <a:lnTo>
                    <a:pt x="0" y="0"/>
                  </a:lnTo>
                  <a:lnTo>
                    <a:pt x="1696212" y="0"/>
                  </a:lnTo>
                  <a:lnTo>
                    <a:pt x="1696212" y="4328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344667" y="1749551"/>
              <a:ext cx="1696720" cy="433070"/>
            </a:xfrm>
            <a:custGeom>
              <a:avLst/>
              <a:gdLst/>
              <a:ahLst/>
              <a:cxnLst/>
              <a:rect l="l" t="t" r="r" b="b"/>
              <a:pathLst>
                <a:path w="1696720" h="433069">
                  <a:moveTo>
                    <a:pt x="0" y="0"/>
                  </a:moveTo>
                  <a:lnTo>
                    <a:pt x="1696212" y="0"/>
                  </a:lnTo>
                  <a:lnTo>
                    <a:pt x="1696212" y="432816"/>
                  </a:lnTo>
                  <a:lnTo>
                    <a:pt x="0" y="43281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C9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697736" y="1876044"/>
              <a:ext cx="1887220" cy="304800"/>
            </a:xfrm>
            <a:custGeom>
              <a:avLst/>
              <a:gdLst/>
              <a:ahLst/>
              <a:cxnLst/>
              <a:rect l="l" t="t" r="r" b="b"/>
              <a:pathLst>
                <a:path w="1887220" h="304800">
                  <a:moveTo>
                    <a:pt x="1886712" y="304800"/>
                  </a:moveTo>
                  <a:lnTo>
                    <a:pt x="0" y="304800"/>
                  </a:lnTo>
                  <a:lnTo>
                    <a:pt x="0" y="0"/>
                  </a:lnTo>
                  <a:lnTo>
                    <a:pt x="1886712" y="0"/>
                  </a:lnTo>
                  <a:lnTo>
                    <a:pt x="1886712" y="304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697736" y="1876044"/>
              <a:ext cx="1887220" cy="304800"/>
            </a:xfrm>
            <a:custGeom>
              <a:avLst/>
              <a:gdLst/>
              <a:ahLst/>
              <a:cxnLst/>
              <a:rect l="l" t="t" r="r" b="b"/>
              <a:pathLst>
                <a:path w="1887220" h="304800">
                  <a:moveTo>
                    <a:pt x="0" y="0"/>
                  </a:moveTo>
                  <a:lnTo>
                    <a:pt x="1886712" y="0"/>
                  </a:lnTo>
                  <a:lnTo>
                    <a:pt x="1886712" y="304800"/>
                  </a:lnTo>
                  <a:lnTo>
                    <a:pt x="0" y="30480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C9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732787" y="1309116"/>
              <a:ext cx="1885314" cy="304800"/>
            </a:xfrm>
            <a:custGeom>
              <a:avLst/>
              <a:gdLst/>
              <a:ahLst/>
              <a:cxnLst/>
              <a:rect l="l" t="t" r="r" b="b"/>
              <a:pathLst>
                <a:path w="1885314" h="304800">
                  <a:moveTo>
                    <a:pt x="1885187" y="304800"/>
                  </a:moveTo>
                  <a:lnTo>
                    <a:pt x="0" y="304800"/>
                  </a:lnTo>
                  <a:lnTo>
                    <a:pt x="0" y="0"/>
                  </a:lnTo>
                  <a:lnTo>
                    <a:pt x="1885187" y="0"/>
                  </a:lnTo>
                  <a:lnTo>
                    <a:pt x="1885187" y="304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732787" y="1309116"/>
              <a:ext cx="1885314" cy="304800"/>
            </a:xfrm>
            <a:custGeom>
              <a:avLst/>
              <a:gdLst/>
              <a:ahLst/>
              <a:cxnLst/>
              <a:rect l="l" t="t" r="r" b="b"/>
              <a:pathLst>
                <a:path w="1885314" h="304800">
                  <a:moveTo>
                    <a:pt x="0" y="0"/>
                  </a:moveTo>
                  <a:lnTo>
                    <a:pt x="1885187" y="0"/>
                  </a:lnTo>
                  <a:lnTo>
                    <a:pt x="1885187" y="304800"/>
                  </a:lnTo>
                  <a:lnTo>
                    <a:pt x="0" y="30480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C9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224015" y="6335268"/>
              <a:ext cx="1887220" cy="304800"/>
            </a:xfrm>
            <a:custGeom>
              <a:avLst/>
              <a:gdLst/>
              <a:ahLst/>
              <a:cxnLst/>
              <a:rect l="l" t="t" r="r" b="b"/>
              <a:pathLst>
                <a:path w="1887220" h="304800">
                  <a:moveTo>
                    <a:pt x="1886712" y="304800"/>
                  </a:moveTo>
                  <a:lnTo>
                    <a:pt x="0" y="304800"/>
                  </a:lnTo>
                  <a:lnTo>
                    <a:pt x="0" y="0"/>
                  </a:lnTo>
                  <a:lnTo>
                    <a:pt x="1886712" y="0"/>
                  </a:lnTo>
                  <a:lnTo>
                    <a:pt x="1886712" y="304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224015" y="6335268"/>
              <a:ext cx="1887220" cy="304800"/>
            </a:xfrm>
            <a:custGeom>
              <a:avLst/>
              <a:gdLst/>
              <a:ahLst/>
              <a:cxnLst/>
              <a:rect l="l" t="t" r="r" b="b"/>
              <a:pathLst>
                <a:path w="1887220" h="304800">
                  <a:moveTo>
                    <a:pt x="0" y="0"/>
                  </a:moveTo>
                  <a:lnTo>
                    <a:pt x="1886712" y="0"/>
                  </a:lnTo>
                  <a:lnTo>
                    <a:pt x="1886712" y="304800"/>
                  </a:lnTo>
                  <a:lnTo>
                    <a:pt x="0" y="30480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C90A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6518" y="3128282"/>
            <a:ext cx="4408805" cy="5670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50"/>
              <a:t>Concrete</a:t>
            </a:r>
            <a:r>
              <a:rPr dirty="0" sz="3550" spc="-55"/>
              <a:t> </a:t>
            </a:r>
            <a:r>
              <a:rPr dirty="0" sz="3550"/>
              <a:t>Pipe</a:t>
            </a:r>
            <a:r>
              <a:rPr dirty="0" sz="3550" spc="-50"/>
              <a:t> </a:t>
            </a:r>
            <a:r>
              <a:rPr dirty="0" sz="3550" spc="-10"/>
              <a:t>Design</a:t>
            </a:r>
            <a:endParaRPr sz="3550"/>
          </a:p>
        </p:txBody>
      </p:sp>
      <p:sp>
        <p:nvSpPr>
          <p:cNvPr id="3" name="object 3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980675" y="6418610"/>
            <a:ext cx="2000250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68853" y="2805463"/>
            <a:ext cx="6438265" cy="1788160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dirty="0" sz="2300">
                <a:latin typeface="Arial"/>
                <a:cs typeface="Arial"/>
              </a:rPr>
              <a:t>ASTM</a:t>
            </a:r>
            <a:r>
              <a:rPr dirty="0" sz="2300" spc="-14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A706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rebar</a:t>
            </a:r>
            <a:endParaRPr sz="2300">
              <a:latin typeface="Arial"/>
              <a:cs typeface="Arial"/>
            </a:endParaRPr>
          </a:p>
          <a:p>
            <a:pPr marL="578485" indent="-187960">
              <a:lnSpc>
                <a:spcPct val="100000"/>
              </a:lnSpc>
              <a:spcBef>
                <a:spcPts val="840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Is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low-alloy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weldable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grade</a:t>
            </a:r>
            <a:endParaRPr sz="1950">
              <a:latin typeface="Arial"/>
              <a:cs typeface="Arial"/>
            </a:endParaRPr>
          </a:p>
          <a:p>
            <a:pPr marL="578485" indent="-187960">
              <a:lnSpc>
                <a:spcPct val="100000"/>
              </a:lnSpc>
              <a:spcBef>
                <a:spcPts val="116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Check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 spc="-50">
                <a:latin typeface="Arial"/>
                <a:cs typeface="Arial"/>
              </a:rPr>
              <a:t>=</a:t>
            </a:r>
            <a:endParaRPr sz="1950">
              <a:latin typeface="Arial"/>
              <a:cs typeface="Arial"/>
            </a:endParaRPr>
          </a:p>
          <a:p>
            <a:pPr marL="612775">
              <a:lnSpc>
                <a:spcPct val="100000"/>
              </a:lnSpc>
              <a:spcBef>
                <a:spcPts val="1490"/>
              </a:spcBef>
            </a:pPr>
            <a:r>
              <a:rPr dirty="0" sz="1650">
                <a:latin typeface="Arial"/>
                <a:cs typeface="Arial"/>
              </a:rPr>
              <a:t>%C</a:t>
            </a:r>
            <a:r>
              <a:rPr dirty="0" sz="1650" spc="-2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+</a:t>
            </a:r>
            <a:r>
              <a:rPr dirty="0" sz="1650" spc="-2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%Mn/6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+</a:t>
            </a:r>
            <a:r>
              <a:rPr dirty="0" sz="1650" spc="-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%Cu/40</a:t>
            </a:r>
            <a:r>
              <a:rPr dirty="0" sz="1650" spc="-3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+</a:t>
            </a:r>
            <a:r>
              <a:rPr dirty="0" sz="1650" spc="-3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%Ni/20</a:t>
            </a:r>
            <a:r>
              <a:rPr dirty="0" sz="1650" spc="-3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+</a:t>
            </a:r>
            <a:r>
              <a:rPr dirty="0" sz="1650" spc="-3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%Cr/10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- %Mo/50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-</a:t>
            </a:r>
            <a:r>
              <a:rPr dirty="0" sz="1650" spc="-20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%V/10</a:t>
            </a:r>
            <a:endParaRPr sz="16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 spc="-20"/>
              <a:t>ASTM</a:t>
            </a:r>
            <a:r>
              <a:rPr dirty="0" spc="-165"/>
              <a:t> </a:t>
            </a:r>
            <a:r>
              <a:rPr dirty="0"/>
              <a:t>A706</a:t>
            </a:r>
            <a:r>
              <a:rPr dirty="0" spc="-55"/>
              <a:t> </a:t>
            </a:r>
            <a:r>
              <a:rPr dirty="0" spc="-10"/>
              <a:t>Reinforcement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257300" y="1057656"/>
            <a:ext cx="7550150" cy="5659120"/>
            <a:chOff x="1257300" y="1057656"/>
            <a:chExt cx="755015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7300" y="1057656"/>
              <a:ext cx="7549896" cy="565861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520439" y="1373124"/>
              <a:ext cx="1824355" cy="304800"/>
            </a:xfrm>
            <a:custGeom>
              <a:avLst/>
              <a:gdLst/>
              <a:ahLst/>
              <a:cxnLst/>
              <a:rect l="l" t="t" r="r" b="b"/>
              <a:pathLst>
                <a:path w="1824354" h="304800">
                  <a:moveTo>
                    <a:pt x="1824227" y="304800"/>
                  </a:moveTo>
                  <a:lnTo>
                    <a:pt x="0" y="304800"/>
                  </a:lnTo>
                  <a:lnTo>
                    <a:pt x="0" y="0"/>
                  </a:lnTo>
                  <a:lnTo>
                    <a:pt x="1824227" y="0"/>
                  </a:lnTo>
                  <a:lnTo>
                    <a:pt x="1824227" y="304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520439" y="1373124"/>
              <a:ext cx="1824355" cy="304800"/>
            </a:xfrm>
            <a:custGeom>
              <a:avLst/>
              <a:gdLst/>
              <a:ahLst/>
              <a:cxnLst/>
              <a:rect l="l" t="t" r="r" b="b"/>
              <a:pathLst>
                <a:path w="1824354" h="304800">
                  <a:moveTo>
                    <a:pt x="0" y="0"/>
                  </a:moveTo>
                  <a:lnTo>
                    <a:pt x="1824227" y="0"/>
                  </a:lnTo>
                  <a:lnTo>
                    <a:pt x="1824227" y="304800"/>
                  </a:lnTo>
                  <a:lnTo>
                    <a:pt x="0" y="30480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C9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469635" y="1812036"/>
              <a:ext cx="1571625" cy="304800"/>
            </a:xfrm>
            <a:custGeom>
              <a:avLst/>
              <a:gdLst/>
              <a:ahLst/>
              <a:cxnLst/>
              <a:rect l="l" t="t" r="r" b="b"/>
              <a:pathLst>
                <a:path w="1571625" h="304800">
                  <a:moveTo>
                    <a:pt x="1571244" y="304800"/>
                  </a:moveTo>
                  <a:lnTo>
                    <a:pt x="0" y="304800"/>
                  </a:lnTo>
                  <a:lnTo>
                    <a:pt x="0" y="0"/>
                  </a:lnTo>
                  <a:lnTo>
                    <a:pt x="1571244" y="0"/>
                  </a:lnTo>
                  <a:lnTo>
                    <a:pt x="1571244" y="304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469635" y="1812036"/>
              <a:ext cx="1571625" cy="304800"/>
            </a:xfrm>
            <a:custGeom>
              <a:avLst/>
              <a:gdLst/>
              <a:ahLst/>
              <a:cxnLst/>
              <a:rect l="l" t="t" r="r" b="b"/>
              <a:pathLst>
                <a:path w="1571625" h="304800">
                  <a:moveTo>
                    <a:pt x="0" y="0"/>
                  </a:moveTo>
                  <a:lnTo>
                    <a:pt x="1571244" y="0"/>
                  </a:lnTo>
                  <a:lnTo>
                    <a:pt x="1571244" y="304800"/>
                  </a:lnTo>
                  <a:lnTo>
                    <a:pt x="0" y="30480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C9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949195" y="1876044"/>
              <a:ext cx="1887220" cy="304800"/>
            </a:xfrm>
            <a:custGeom>
              <a:avLst/>
              <a:gdLst/>
              <a:ahLst/>
              <a:cxnLst/>
              <a:rect l="l" t="t" r="r" b="b"/>
              <a:pathLst>
                <a:path w="1887220" h="304800">
                  <a:moveTo>
                    <a:pt x="1886712" y="304800"/>
                  </a:moveTo>
                  <a:lnTo>
                    <a:pt x="0" y="304800"/>
                  </a:lnTo>
                  <a:lnTo>
                    <a:pt x="0" y="0"/>
                  </a:lnTo>
                  <a:lnTo>
                    <a:pt x="1886712" y="0"/>
                  </a:lnTo>
                  <a:lnTo>
                    <a:pt x="1886712" y="304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949195" y="1876044"/>
              <a:ext cx="1887220" cy="304800"/>
            </a:xfrm>
            <a:custGeom>
              <a:avLst/>
              <a:gdLst/>
              <a:ahLst/>
              <a:cxnLst/>
              <a:rect l="l" t="t" r="r" b="b"/>
              <a:pathLst>
                <a:path w="1887220" h="304800">
                  <a:moveTo>
                    <a:pt x="0" y="0"/>
                  </a:moveTo>
                  <a:lnTo>
                    <a:pt x="1886712" y="0"/>
                  </a:lnTo>
                  <a:lnTo>
                    <a:pt x="1886712" y="304800"/>
                  </a:lnTo>
                  <a:lnTo>
                    <a:pt x="0" y="30480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C9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949195" y="1373124"/>
              <a:ext cx="1887220" cy="304800"/>
            </a:xfrm>
            <a:custGeom>
              <a:avLst/>
              <a:gdLst/>
              <a:ahLst/>
              <a:cxnLst/>
              <a:rect l="l" t="t" r="r" b="b"/>
              <a:pathLst>
                <a:path w="1887220" h="304800">
                  <a:moveTo>
                    <a:pt x="1886712" y="304800"/>
                  </a:moveTo>
                  <a:lnTo>
                    <a:pt x="0" y="304800"/>
                  </a:lnTo>
                  <a:lnTo>
                    <a:pt x="0" y="0"/>
                  </a:lnTo>
                  <a:lnTo>
                    <a:pt x="1886712" y="0"/>
                  </a:lnTo>
                  <a:lnTo>
                    <a:pt x="1886712" y="304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949195" y="1373124"/>
              <a:ext cx="1887220" cy="304800"/>
            </a:xfrm>
            <a:custGeom>
              <a:avLst/>
              <a:gdLst/>
              <a:ahLst/>
              <a:cxnLst/>
              <a:rect l="l" t="t" r="r" b="b"/>
              <a:pathLst>
                <a:path w="1887220" h="304800">
                  <a:moveTo>
                    <a:pt x="0" y="0"/>
                  </a:moveTo>
                  <a:lnTo>
                    <a:pt x="1886712" y="0"/>
                  </a:lnTo>
                  <a:lnTo>
                    <a:pt x="1886712" y="304800"/>
                  </a:lnTo>
                  <a:lnTo>
                    <a:pt x="0" y="30480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C9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286500" y="6150864"/>
              <a:ext cx="1887220" cy="304800"/>
            </a:xfrm>
            <a:custGeom>
              <a:avLst/>
              <a:gdLst/>
              <a:ahLst/>
              <a:cxnLst/>
              <a:rect l="l" t="t" r="r" b="b"/>
              <a:pathLst>
                <a:path w="1887220" h="304800">
                  <a:moveTo>
                    <a:pt x="1886712" y="304800"/>
                  </a:moveTo>
                  <a:lnTo>
                    <a:pt x="0" y="304800"/>
                  </a:lnTo>
                  <a:lnTo>
                    <a:pt x="0" y="0"/>
                  </a:lnTo>
                  <a:lnTo>
                    <a:pt x="1886712" y="0"/>
                  </a:lnTo>
                  <a:lnTo>
                    <a:pt x="1886712" y="304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286500" y="6150864"/>
              <a:ext cx="1887220" cy="304800"/>
            </a:xfrm>
            <a:custGeom>
              <a:avLst/>
              <a:gdLst/>
              <a:ahLst/>
              <a:cxnLst/>
              <a:rect l="l" t="t" r="r" b="b"/>
              <a:pathLst>
                <a:path w="1887220" h="304800">
                  <a:moveTo>
                    <a:pt x="0" y="0"/>
                  </a:moveTo>
                  <a:lnTo>
                    <a:pt x="1886712" y="0"/>
                  </a:lnTo>
                  <a:lnTo>
                    <a:pt x="1886712" y="304800"/>
                  </a:lnTo>
                  <a:lnTo>
                    <a:pt x="0" y="30480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C90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8577072" y="1624596"/>
              <a:ext cx="134620" cy="2693035"/>
            </a:xfrm>
            <a:custGeom>
              <a:avLst/>
              <a:gdLst/>
              <a:ahLst/>
              <a:cxnLst/>
              <a:rect l="l" t="t" r="r" b="b"/>
              <a:pathLst>
                <a:path w="134620" h="2693035">
                  <a:moveTo>
                    <a:pt x="124968" y="2388108"/>
                  </a:moveTo>
                  <a:lnTo>
                    <a:pt x="0" y="2388108"/>
                  </a:lnTo>
                  <a:lnTo>
                    <a:pt x="0" y="2692908"/>
                  </a:lnTo>
                  <a:lnTo>
                    <a:pt x="124968" y="2692908"/>
                  </a:lnTo>
                  <a:lnTo>
                    <a:pt x="124968" y="2388108"/>
                  </a:lnTo>
                  <a:close/>
                </a:path>
                <a:path w="134620" h="2693035">
                  <a:moveTo>
                    <a:pt x="134112" y="0"/>
                  </a:moveTo>
                  <a:lnTo>
                    <a:pt x="9144" y="0"/>
                  </a:lnTo>
                  <a:lnTo>
                    <a:pt x="9144" y="304800"/>
                  </a:lnTo>
                  <a:lnTo>
                    <a:pt x="134112" y="304800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2821" y="1203246"/>
            <a:ext cx="6608029" cy="544507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9313164" y="1057655"/>
            <a:ext cx="0" cy="5659120"/>
          </a:xfrm>
          <a:custGeom>
            <a:avLst/>
            <a:gdLst/>
            <a:ahLst/>
            <a:cxnLst/>
            <a:rect l="l" t="t" r="r" b="b"/>
            <a:pathLst>
              <a:path w="0" h="5659120">
                <a:moveTo>
                  <a:pt x="0" y="0"/>
                </a:moveTo>
                <a:lnTo>
                  <a:pt x="0" y="5658612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538983" y="1057655"/>
            <a:ext cx="0" cy="5659120"/>
          </a:xfrm>
          <a:custGeom>
            <a:avLst/>
            <a:gdLst/>
            <a:ahLst/>
            <a:cxnLst/>
            <a:rect l="l" t="t" r="r" b="b"/>
            <a:pathLst>
              <a:path w="0" h="5659120">
                <a:moveTo>
                  <a:pt x="0" y="5658612"/>
                </a:moveTo>
                <a:lnTo>
                  <a:pt x="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2837183" y="1752105"/>
            <a:ext cx="69596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>
                <a:latin typeface="Calibri"/>
                <a:cs typeface="Calibri"/>
              </a:rPr>
              <a:t>AWS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 spc="-20">
                <a:latin typeface="Calibri"/>
                <a:cs typeface="Calibri"/>
              </a:rPr>
              <a:t>D1.4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7301" y="2319037"/>
            <a:ext cx="1824989" cy="42799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Arc</a:t>
            </a:r>
            <a:r>
              <a:rPr dirty="0" spc="-45"/>
              <a:t> </a:t>
            </a:r>
            <a:r>
              <a:rPr dirty="0" spc="-10"/>
              <a:t>Welding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7616" y="3272027"/>
            <a:ext cx="7543800" cy="23896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 spc="-25"/>
              <a:t>Pre-</a:t>
            </a:r>
            <a:r>
              <a:rPr dirty="0"/>
              <a:t>Heating</a:t>
            </a:r>
            <a:r>
              <a:rPr dirty="0" spc="-114"/>
              <a:t> </a:t>
            </a:r>
            <a:r>
              <a:rPr dirty="0" spc="-10"/>
              <a:t>Guidelines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4122" y="3067359"/>
            <a:ext cx="3138805" cy="7810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950" spc="-10"/>
              <a:t>Fabrication</a:t>
            </a:r>
            <a:endParaRPr sz="4950"/>
          </a:p>
        </p:txBody>
      </p:sp>
      <p:sp>
        <p:nvSpPr>
          <p:cNvPr id="3" name="object 3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4187" y="1277112"/>
              <a:ext cx="7051547" cy="52197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493519" y="1266444"/>
              <a:ext cx="7073265" cy="5241290"/>
            </a:xfrm>
            <a:custGeom>
              <a:avLst/>
              <a:gdLst/>
              <a:ahLst/>
              <a:cxnLst/>
              <a:rect l="l" t="t" r="r" b="b"/>
              <a:pathLst>
                <a:path w="7073265" h="5241290">
                  <a:moveTo>
                    <a:pt x="0" y="0"/>
                  </a:moveTo>
                  <a:lnTo>
                    <a:pt x="7072883" y="0"/>
                  </a:lnTo>
                  <a:lnTo>
                    <a:pt x="7072883" y="5241036"/>
                  </a:lnTo>
                  <a:lnTo>
                    <a:pt x="0" y="5241036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1516" y="1231392"/>
              <a:ext cx="7136891" cy="531113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450848" y="1220724"/>
              <a:ext cx="7158355" cy="5332730"/>
            </a:xfrm>
            <a:custGeom>
              <a:avLst/>
              <a:gdLst/>
              <a:ahLst/>
              <a:cxnLst/>
              <a:rect l="l" t="t" r="r" b="b"/>
              <a:pathLst>
                <a:path w="7158355" h="5332730">
                  <a:moveTo>
                    <a:pt x="0" y="0"/>
                  </a:moveTo>
                  <a:lnTo>
                    <a:pt x="7158228" y="0"/>
                  </a:lnTo>
                  <a:lnTo>
                    <a:pt x="7158228" y="5332475"/>
                  </a:lnTo>
                  <a:lnTo>
                    <a:pt x="0" y="5332475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5424" y="1173480"/>
              <a:ext cx="8609075" cy="541629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14756" y="1162811"/>
              <a:ext cx="8630920" cy="5438140"/>
            </a:xfrm>
            <a:custGeom>
              <a:avLst/>
              <a:gdLst/>
              <a:ahLst/>
              <a:cxnLst/>
              <a:rect l="l" t="t" r="r" b="b"/>
              <a:pathLst>
                <a:path w="8630920" h="5438140">
                  <a:moveTo>
                    <a:pt x="0" y="0"/>
                  </a:moveTo>
                  <a:lnTo>
                    <a:pt x="8630411" y="0"/>
                  </a:lnTo>
                  <a:lnTo>
                    <a:pt x="8630411" y="5437632"/>
                  </a:lnTo>
                  <a:lnTo>
                    <a:pt x="0" y="5437632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4751" y="1197864"/>
              <a:ext cx="7170419" cy="537819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434083" y="1187195"/>
              <a:ext cx="7192009" cy="5400040"/>
            </a:xfrm>
            <a:custGeom>
              <a:avLst/>
              <a:gdLst/>
              <a:ahLst/>
              <a:cxnLst/>
              <a:rect l="l" t="t" r="r" b="b"/>
              <a:pathLst>
                <a:path w="7192009" h="5400040">
                  <a:moveTo>
                    <a:pt x="0" y="0"/>
                  </a:moveTo>
                  <a:lnTo>
                    <a:pt x="7191755" y="0"/>
                  </a:lnTo>
                  <a:lnTo>
                    <a:pt x="7191755" y="5399532"/>
                  </a:lnTo>
                  <a:lnTo>
                    <a:pt x="0" y="5399532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2183" y="1219199"/>
              <a:ext cx="7115555" cy="5335523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461516" y="1208531"/>
              <a:ext cx="7135495" cy="5356860"/>
            </a:xfrm>
            <a:custGeom>
              <a:avLst/>
              <a:gdLst/>
              <a:ahLst/>
              <a:cxnLst/>
              <a:rect l="l" t="t" r="r" b="b"/>
              <a:pathLst>
                <a:path w="7135495" h="5356859">
                  <a:moveTo>
                    <a:pt x="0" y="0"/>
                  </a:moveTo>
                  <a:lnTo>
                    <a:pt x="7135367" y="0"/>
                  </a:lnTo>
                  <a:lnTo>
                    <a:pt x="7135367" y="5356860"/>
                  </a:lnTo>
                  <a:lnTo>
                    <a:pt x="0" y="5356860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3016936"/>
            <a:ext cx="8966200" cy="212788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200025" indent="-187325">
              <a:lnSpc>
                <a:spcPts val="2730"/>
              </a:lnSpc>
              <a:spcBef>
                <a:spcPts val="114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Indirect</a:t>
            </a:r>
            <a:r>
              <a:rPr dirty="0" sz="2300" spc="5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(D-</a:t>
            </a:r>
            <a:r>
              <a:rPr dirty="0" sz="2300">
                <a:latin typeface="Arial"/>
                <a:cs typeface="Arial"/>
              </a:rPr>
              <a:t>Load)</a:t>
            </a:r>
            <a:r>
              <a:rPr dirty="0" sz="2300" spc="7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–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 spc="-40">
                <a:latin typeface="Arial"/>
                <a:cs typeface="Arial"/>
              </a:rPr>
              <a:t>(ACPA</a:t>
            </a:r>
            <a:r>
              <a:rPr dirty="0" sz="2300" spc="-12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DD-</a:t>
            </a:r>
            <a:r>
              <a:rPr dirty="0" sz="2300" spc="-25">
                <a:latin typeface="Arial"/>
                <a:cs typeface="Arial"/>
              </a:rPr>
              <a:t>9)</a:t>
            </a:r>
            <a:endParaRPr sz="2300">
              <a:latin typeface="Arial"/>
              <a:cs typeface="Arial"/>
            </a:endParaRPr>
          </a:p>
          <a:p>
            <a:pPr marL="295910" marR="5080">
              <a:lnSpc>
                <a:spcPts val="1980"/>
              </a:lnSpc>
              <a:spcBef>
                <a:spcPts val="434"/>
              </a:spcBef>
            </a:pPr>
            <a:r>
              <a:rPr dirty="0" sz="2050">
                <a:latin typeface="Arial"/>
                <a:cs typeface="Arial"/>
              </a:rPr>
              <a:t>Designed</a:t>
            </a:r>
            <a:r>
              <a:rPr dirty="0" sz="2050" spc="5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for</a:t>
            </a:r>
            <a:r>
              <a:rPr dirty="0" sz="2050" spc="-35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concentrated</a:t>
            </a:r>
            <a:r>
              <a:rPr dirty="0" sz="2050" spc="-55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load</a:t>
            </a:r>
            <a:r>
              <a:rPr dirty="0" sz="2050" spc="-15">
                <a:latin typeface="Arial"/>
                <a:cs typeface="Arial"/>
              </a:rPr>
              <a:t> </a:t>
            </a:r>
            <a:r>
              <a:rPr dirty="0" sz="2050" spc="-10">
                <a:latin typeface="Arial"/>
                <a:cs typeface="Arial"/>
              </a:rPr>
              <a:t>(3-</a:t>
            </a:r>
            <a:r>
              <a:rPr dirty="0" sz="2050">
                <a:latin typeface="Arial"/>
                <a:cs typeface="Arial"/>
              </a:rPr>
              <a:t>Edge</a:t>
            </a:r>
            <a:r>
              <a:rPr dirty="0" sz="2050" spc="-15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Bearing</a:t>
            </a:r>
            <a:r>
              <a:rPr dirty="0" sz="2050" spc="-80">
                <a:latin typeface="Arial"/>
                <a:cs typeface="Arial"/>
              </a:rPr>
              <a:t> </a:t>
            </a:r>
            <a:r>
              <a:rPr dirty="0" sz="2050" spc="-25">
                <a:latin typeface="Arial"/>
                <a:cs typeface="Arial"/>
              </a:rPr>
              <a:t>Test)</a:t>
            </a:r>
            <a:r>
              <a:rPr dirty="0" sz="2050" spc="-10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that</a:t>
            </a:r>
            <a:r>
              <a:rPr dirty="0" sz="2050" spc="-20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will</a:t>
            </a:r>
            <a:r>
              <a:rPr dirty="0" sz="2050" spc="-30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produce</a:t>
            </a:r>
            <a:r>
              <a:rPr dirty="0" sz="2050" spc="-35">
                <a:latin typeface="Arial"/>
                <a:cs typeface="Arial"/>
              </a:rPr>
              <a:t> </a:t>
            </a:r>
            <a:r>
              <a:rPr dirty="0" sz="2050" spc="-25">
                <a:latin typeface="Arial"/>
                <a:cs typeface="Arial"/>
              </a:rPr>
              <a:t>the </a:t>
            </a:r>
            <a:r>
              <a:rPr dirty="0" sz="2050">
                <a:latin typeface="Arial"/>
                <a:cs typeface="Arial"/>
              </a:rPr>
              <a:t>same</a:t>
            </a:r>
            <a:r>
              <a:rPr dirty="0" sz="2050" spc="-10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bending</a:t>
            </a:r>
            <a:r>
              <a:rPr dirty="0" sz="2050" spc="-25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moments</a:t>
            </a:r>
            <a:r>
              <a:rPr dirty="0" sz="2050" spc="-15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as</a:t>
            </a:r>
            <a:r>
              <a:rPr dirty="0" sz="2050" spc="-15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in</a:t>
            </a:r>
            <a:r>
              <a:rPr dirty="0" sz="2050" spc="15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the</a:t>
            </a:r>
            <a:r>
              <a:rPr dirty="0" sz="2050" spc="-10">
                <a:latin typeface="Arial"/>
                <a:cs typeface="Arial"/>
              </a:rPr>
              <a:t> field</a:t>
            </a:r>
            <a:endParaRPr sz="2050">
              <a:latin typeface="Arial"/>
              <a:cs typeface="Arial"/>
            </a:endParaRPr>
          </a:p>
          <a:p>
            <a:pPr marL="200025" indent="-187325">
              <a:lnSpc>
                <a:spcPts val="2730"/>
              </a:lnSpc>
              <a:spcBef>
                <a:spcPts val="227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Direct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Design</a:t>
            </a:r>
            <a:endParaRPr sz="2300">
              <a:latin typeface="Arial"/>
              <a:cs typeface="Arial"/>
            </a:endParaRPr>
          </a:p>
          <a:p>
            <a:pPr marL="295910" marR="187960">
              <a:lnSpc>
                <a:spcPts val="1980"/>
              </a:lnSpc>
              <a:spcBef>
                <a:spcPts val="434"/>
              </a:spcBef>
            </a:pPr>
            <a:r>
              <a:rPr dirty="0" sz="2050">
                <a:latin typeface="Arial"/>
                <a:cs typeface="Arial"/>
              </a:rPr>
              <a:t>Designed</a:t>
            </a:r>
            <a:r>
              <a:rPr dirty="0" sz="2050" spc="5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for</a:t>
            </a:r>
            <a:r>
              <a:rPr dirty="0" sz="2050" spc="-30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the</a:t>
            </a:r>
            <a:r>
              <a:rPr dirty="0" sz="2050" spc="-15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anticipated</a:t>
            </a:r>
            <a:r>
              <a:rPr dirty="0" sz="2050" spc="-35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soil</a:t>
            </a:r>
            <a:r>
              <a:rPr dirty="0" sz="2050" spc="-10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pressures</a:t>
            </a:r>
            <a:r>
              <a:rPr dirty="0" sz="2050" spc="-5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using</a:t>
            </a:r>
            <a:r>
              <a:rPr dirty="0" sz="2050" spc="-15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typical</a:t>
            </a:r>
            <a:r>
              <a:rPr dirty="0" sz="2050" spc="-50">
                <a:latin typeface="Arial"/>
                <a:cs typeface="Arial"/>
              </a:rPr>
              <a:t> </a:t>
            </a:r>
            <a:r>
              <a:rPr dirty="0" sz="2050">
                <a:latin typeface="Arial"/>
                <a:cs typeface="Arial"/>
              </a:rPr>
              <a:t>ultimate</a:t>
            </a:r>
            <a:r>
              <a:rPr dirty="0" sz="2050" spc="-15">
                <a:latin typeface="Arial"/>
                <a:cs typeface="Arial"/>
              </a:rPr>
              <a:t> </a:t>
            </a:r>
            <a:r>
              <a:rPr dirty="0" sz="2050" spc="-10">
                <a:latin typeface="Arial"/>
                <a:cs typeface="Arial"/>
              </a:rPr>
              <a:t>strength </a:t>
            </a:r>
            <a:r>
              <a:rPr dirty="0" sz="2050">
                <a:latin typeface="Arial"/>
                <a:cs typeface="Arial"/>
              </a:rPr>
              <a:t>design</a:t>
            </a:r>
            <a:r>
              <a:rPr dirty="0" sz="2050" spc="-15">
                <a:latin typeface="Arial"/>
                <a:cs typeface="Arial"/>
              </a:rPr>
              <a:t> </a:t>
            </a:r>
            <a:r>
              <a:rPr dirty="0" sz="2050" spc="-10">
                <a:latin typeface="Arial"/>
                <a:cs typeface="Arial"/>
              </a:rPr>
              <a:t>methodology</a:t>
            </a:r>
            <a:endParaRPr sz="20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Structural</a:t>
            </a:r>
            <a:r>
              <a:rPr dirty="0" spc="-160"/>
              <a:t> </a:t>
            </a:r>
            <a:r>
              <a:rPr dirty="0" spc="-10"/>
              <a:t>Design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3480" y="1260348"/>
              <a:ext cx="7712964" cy="525322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162812" y="1249679"/>
              <a:ext cx="7734300" cy="5274945"/>
            </a:xfrm>
            <a:custGeom>
              <a:avLst/>
              <a:gdLst/>
              <a:ahLst/>
              <a:cxnLst/>
              <a:rect l="l" t="t" r="r" b="b"/>
              <a:pathLst>
                <a:path w="7734300" h="5274945">
                  <a:moveTo>
                    <a:pt x="0" y="0"/>
                  </a:moveTo>
                  <a:lnTo>
                    <a:pt x="7734300" y="0"/>
                  </a:lnTo>
                  <a:lnTo>
                    <a:pt x="7734300" y="5274564"/>
                  </a:lnTo>
                  <a:lnTo>
                    <a:pt x="0" y="5274564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3895" y="1225296"/>
              <a:ext cx="7152132" cy="532485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443227" y="1214627"/>
              <a:ext cx="7173595" cy="5344795"/>
            </a:xfrm>
            <a:custGeom>
              <a:avLst/>
              <a:gdLst/>
              <a:ahLst/>
              <a:cxnLst/>
              <a:rect l="l" t="t" r="r" b="b"/>
              <a:pathLst>
                <a:path w="7173595" h="5344795">
                  <a:moveTo>
                    <a:pt x="0" y="0"/>
                  </a:moveTo>
                  <a:lnTo>
                    <a:pt x="7173468" y="0"/>
                  </a:lnTo>
                  <a:lnTo>
                    <a:pt x="7173468" y="5344668"/>
                  </a:lnTo>
                  <a:lnTo>
                    <a:pt x="0" y="5344668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952250"/>
            <a:ext cx="3596640" cy="86995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6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Standard</a:t>
            </a:r>
            <a:r>
              <a:rPr dirty="0" sz="2300" spc="4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Hooks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Minimum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Bend</a:t>
            </a:r>
            <a:r>
              <a:rPr dirty="0" sz="2300" spc="4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Diameters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ACI</a:t>
            </a:r>
            <a:r>
              <a:rPr dirty="0" spc="-60"/>
              <a:t> </a:t>
            </a:r>
            <a:r>
              <a:rPr dirty="0"/>
              <a:t>318</a:t>
            </a:r>
            <a:r>
              <a:rPr dirty="0" spc="-50"/>
              <a:t> </a:t>
            </a:r>
            <a:r>
              <a:rPr dirty="0"/>
              <a:t>–</a:t>
            </a:r>
            <a:r>
              <a:rPr dirty="0" spc="-75"/>
              <a:t> </a:t>
            </a:r>
            <a:r>
              <a:rPr dirty="0"/>
              <a:t>Details</a:t>
            </a:r>
            <a:r>
              <a:rPr dirty="0" spc="-60"/>
              <a:t> </a:t>
            </a:r>
            <a:r>
              <a:rPr dirty="0"/>
              <a:t>of</a:t>
            </a:r>
            <a:r>
              <a:rPr dirty="0" spc="-60"/>
              <a:t> </a:t>
            </a:r>
            <a:r>
              <a:rPr dirty="0" spc="-10"/>
              <a:t>Reinforcement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925288" y="3164919"/>
            <a:ext cx="5141595" cy="381000"/>
          </a:xfrm>
          <a:prstGeom prst="rect">
            <a:avLst/>
          </a:prstGeom>
          <a:solidFill>
            <a:srgbClr val="E4E4E4"/>
          </a:solidFill>
          <a:ln w="6190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46355">
              <a:lnSpc>
                <a:spcPts val="2765"/>
              </a:lnSpc>
              <a:tabLst>
                <a:tab pos="2628265" algn="l"/>
              </a:tabLst>
            </a:pPr>
            <a:r>
              <a:rPr dirty="0" sz="2400">
                <a:solidFill>
                  <a:srgbClr val="010000"/>
                </a:solidFill>
                <a:latin typeface="Times New Roman"/>
                <a:cs typeface="Times New Roman"/>
              </a:rPr>
              <a:t>Bar </a:t>
            </a:r>
            <a:r>
              <a:rPr dirty="0" sz="2400" spc="-20">
                <a:solidFill>
                  <a:srgbClr val="010000"/>
                </a:solidFill>
                <a:latin typeface="Times New Roman"/>
                <a:cs typeface="Times New Roman"/>
              </a:rPr>
              <a:t>Size</a:t>
            </a:r>
            <a:r>
              <a:rPr dirty="0" sz="2400">
                <a:solidFill>
                  <a:srgbClr val="010000"/>
                </a:solidFill>
                <a:latin typeface="Times New Roman"/>
                <a:cs typeface="Times New Roman"/>
              </a:rPr>
              <a:t>	Minimum</a:t>
            </a:r>
            <a:r>
              <a:rPr dirty="0" sz="2400" spc="15">
                <a:solidFill>
                  <a:srgbClr val="010000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010000"/>
                </a:solidFill>
                <a:latin typeface="Times New Roman"/>
                <a:cs typeface="Times New Roman"/>
              </a:rPr>
              <a:t>Diameter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959355" y="3457552"/>
            <a:ext cx="2447925" cy="1534160"/>
          </a:xfrm>
          <a:prstGeom prst="rect">
            <a:avLst/>
          </a:prstGeom>
        </p:spPr>
        <p:txBody>
          <a:bodyPr wrap="square" lIns="0" tIns="1498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dirty="0" sz="2400">
                <a:solidFill>
                  <a:srgbClr val="010000"/>
                </a:solidFill>
                <a:latin typeface="Times New Roman"/>
                <a:cs typeface="Times New Roman"/>
              </a:rPr>
              <a:t>No.3 - </a:t>
            </a:r>
            <a:r>
              <a:rPr dirty="0" sz="2400" spc="-20">
                <a:solidFill>
                  <a:srgbClr val="010000"/>
                </a:solidFill>
                <a:latin typeface="Times New Roman"/>
                <a:cs typeface="Times New Roman"/>
              </a:rPr>
              <a:t>No.8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2400">
                <a:solidFill>
                  <a:srgbClr val="010000"/>
                </a:solidFill>
                <a:latin typeface="Times New Roman"/>
                <a:cs typeface="Times New Roman"/>
              </a:rPr>
              <a:t>No.9,</a:t>
            </a:r>
            <a:r>
              <a:rPr dirty="0" sz="2400" spc="-10">
                <a:solidFill>
                  <a:srgbClr val="0100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010000"/>
                </a:solidFill>
                <a:latin typeface="Times New Roman"/>
                <a:cs typeface="Times New Roman"/>
              </a:rPr>
              <a:t>No.10,</a:t>
            </a:r>
            <a:r>
              <a:rPr dirty="0" sz="2400" spc="-10">
                <a:solidFill>
                  <a:srgbClr val="010000"/>
                </a:solidFill>
                <a:latin typeface="Times New Roman"/>
                <a:cs typeface="Times New Roman"/>
              </a:rPr>
              <a:t> No.11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2400">
                <a:solidFill>
                  <a:srgbClr val="010000"/>
                </a:solidFill>
                <a:latin typeface="Times New Roman"/>
                <a:cs typeface="Times New Roman"/>
              </a:rPr>
              <a:t>No.14 and </a:t>
            </a:r>
            <a:r>
              <a:rPr dirty="0" sz="2400" spc="-10">
                <a:solidFill>
                  <a:srgbClr val="010000"/>
                </a:solidFill>
                <a:latin typeface="Times New Roman"/>
                <a:cs typeface="Times New Roman"/>
              </a:rPr>
              <a:t>No.18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474452" y="3457552"/>
            <a:ext cx="629920" cy="1534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8100" marR="30480" indent="76200">
              <a:lnSpc>
                <a:spcPct val="137500"/>
              </a:lnSpc>
              <a:spcBef>
                <a:spcPts val="100"/>
              </a:spcBef>
            </a:pPr>
            <a:r>
              <a:rPr dirty="0" sz="2400" spc="-25">
                <a:solidFill>
                  <a:srgbClr val="010000"/>
                </a:solidFill>
                <a:latin typeface="Times New Roman"/>
                <a:cs typeface="Times New Roman"/>
              </a:rPr>
              <a:t>6d</a:t>
            </a:r>
            <a:r>
              <a:rPr dirty="0" baseline="-10752" sz="2325" spc="-37">
                <a:solidFill>
                  <a:srgbClr val="010000"/>
                </a:solidFill>
                <a:latin typeface="Times New Roman"/>
                <a:cs typeface="Times New Roman"/>
              </a:rPr>
              <a:t>b </a:t>
            </a:r>
            <a:r>
              <a:rPr dirty="0" sz="2400" spc="-25">
                <a:solidFill>
                  <a:srgbClr val="010000"/>
                </a:solidFill>
                <a:latin typeface="Times New Roman"/>
                <a:cs typeface="Times New Roman"/>
              </a:rPr>
              <a:t>8d</a:t>
            </a:r>
            <a:r>
              <a:rPr dirty="0" baseline="-10752" sz="2325" spc="-37">
                <a:solidFill>
                  <a:srgbClr val="010000"/>
                </a:solidFill>
                <a:latin typeface="Times New Roman"/>
                <a:cs typeface="Times New Roman"/>
              </a:rPr>
              <a:t>b </a:t>
            </a:r>
            <a:r>
              <a:rPr dirty="0" sz="2400" spc="-20">
                <a:solidFill>
                  <a:srgbClr val="010000"/>
                </a:solidFill>
                <a:latin typeface="Times New Roman"/>
                <a:cs typeface="Times New Roman"/>
              </a:rPr>
              <a:t>10d</a:t>
            </a:r>
            <a:r>
              <a:rPr dirty="0" baseline="-10752" sz="2325" spc="-30">
                <a:solidFill>
                  <a:srgbClr val="010000"/>
                </a:solidFill>
                <a:latin typeface="Times New Roman"/>
                <a:cs typeface="Times New Roman"/>
              </a:rPr>
              <a:t>b</a:t>
            </a:r>
            <a:endParaRPr baseline="-10752" sz="2325">
              <a:latin typeface="Times New Roman"/>
              <a:cs typeface="Times New Roman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422382" y="5368554"/>
            <a:ext cx="1924050" cy="507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 marR="30480" indent="91440">
              <a:lnSpc>
                <a:spcPct val="121500"/>
              </a:lnSpc>
              <a:spcBef>
                <a:spcPts val="95"/>
              </a:spcBef>
            </a:pPr>
            <a:r>
              <a:rPr dirty="0" sz="1300">
                <a:latin typeface="Arial"/>
                <a:cs typeface="Arial"/>
              </a:rPr>
              <a:t>d</a:t>
            </a:r>
            <a:r>
              <a:rPr dirty="0" baseline="-19607" sz="1275">
                <a:latin typeface="Arial"/>
                <a:cs typeface="Arial"/>
              </a:rPr>
              <a:t>b</a:t>
            </a:r>
            <a:r>
              <a:rPr dirty="0" baseline="-19607" sz="1275" spc="209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=</a:t>
            </a:r>
            <a:r>
              <a:rPr dirty="0" sz="1300" spc="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diameter</a:t>
            </a:r>
            <a:r>
              <a:rPr dirty="0" sz="1300" spc="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of</a:t>
            </a:r>
            <a:r>
              <a:rPr dirty="0" sz="1300" spc="3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the</a:t>
            </a:r>
            <a:r>
              <a:rPr dirty="0" sz="1300" spc="15">
                <a:latin typeface="Arial"/>
                <a:cs typeface="Arial"/>
              </a:rPr>
              <a:t> </a:t>
            </a:r>
            <a:r>
              <a:rPr dirty="0" sz="1300" spc="-25">
                <a:latin typeface="Arial"/>
                <a:cs typeface="Arial"/>
              </a:rPr>
              <a:t>bar </a:t>
            </a:r>
            <a:r>
              <a:rPr dirty="0" sz="1300">
                <a:latin typeface="Arial"/>
                <a:cs typeface="Arial"/>
              </a:rPr>
              <a:t>Not</a:t>
            </a:r>
            <a:r>
              <a:rPr dirty="0" sz="1300" spc="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for</a:t>
            </a:r>
            <a:r>
              <a:rPr dirty="0" sz="1300" spc="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Hooks</a:t>
            </a:r>
            <a:r>
              <a:rPr dirty="0" sz="1300" spc="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or</a:t>
            </a:r>
            <a:r>
              <a:rPr dirty="0" sz="1300" spc="25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Stirrups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Minimum</a:t>
            </a:r>
            <a:r>
              <a:rPr dirty="0" spc="-110"/>
              <a:t> </a:t>
            </a:r>
            <a:r>
              <a:rPr dirty="0"/>
              <a:t>Bend</a:t>
            </a:r>
            <a:r>
              <a:rPr dirty="0" spc="-65"/>
              <a:t> </a:t>
            </a:r>
            <a:r>
              <a:rPr dirty="0" spc="-10"/>
              <a:t>Diameters</a:t>
            </a:r>
            <a:r>
              <a:rPr dirty="0" spc="-95"/>
              <a:t> </a:t>
            </a:r>
            <a:r>
              <a:rPr dirty="0"/>
              <a:t>–</a:t>
            </a:r>
            <a:r>
              <a:rPr dirty="0" spc="-185"/>
              <a:t> </a:t>
            </a:r>
            <a:r>
              <a:rPr dirty="0"/>
              <a:t>ACI</a:t>
            </a:r>
            <a:r>
              <a:rPr dirty="0" spc="-70"/>
              <a:t> </a:t>
            </a:r>
            <a:r>
              <a:rPr dirty="0" spc="-25"/>
              <a:t>318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2767" y="1293875"/>
              <a:ext cx="6914387" cy="518617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562100" y="1283207"/>
              <a:ext cx="6936105" cy="5207635"/>
            </a:xfrm>
            <a:custGeom>
              <a:avLst/>
              <a:gdLst/>
              <a:ahLst/>
              <a:cxnLst/>
              <a:rect l="l" t="t" r="r" b="b"/>
              <a:pathLst>
                <a:path w="6936105" h="5207635">
                  <a:moveTo>
                    <a:pt x="0" y="0"/>
                  </a:moveTo>
                  <a:lnTo>
                    <a:pt x="6935723" y="0"/>
                  </a:lnTo>
                  <a:lnTo>
                    <a:pt x="6935723" y="5207508"/>
                  </a:lnTo>
                  <a:lnTo>
                    <a:pt x="0" y="5207508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924" y="2906578"/>
            <a:ext cx="4671060" cy="1534795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495"/>
              </a:spcBef>
              <a:buFont typeface="Wingdings"/>
              <a:buChar char=""/>
              <a:tabLst>
                <a:tab pos="295910" algn="l"/>
              </a:tabLst>
            </a:pPr>
            <a:r>
              <a:rPr dirty="0" sz="1650">
                <a:latin typeface="Calibri"/>
                <a:cs typeface="Calibri"/>
              </a:rPr>
              <a:t>All</a:t>
            </a:r>
            <a:r>
              <a:rPr dirty="0" sz="1650" spc="-2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bends</a:t>
            </a:r>
            <a:r>
              <a:rPr dirty="0" sz="1650" spc="-4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described</a:t>
            </a:r>
            <a:r>
              <a:rPr dirty="0" sz="1650" spc="-4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in</a:t>
            </a:r>
            <a:r>
              <a:rPr dirty="0" sz="1650" spc="-1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terms</a:t>
            </a:r>
            <a:r>
              <a:rPr dirty="0" sz="1650" spc="-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of</a:t>
            </a:r>
            <a:r>
              <a:rPr dirty="0" sz="1650" spc="-1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inside</a:t>
            </a:r>
            <a:r>
              <a:rPr dirty="0" sz="1650" spc="-35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diameter</a:t>
            </a:r>
            <a:endParaRPr sz="1650">
              <a:latin typeface="Calibri"/>
              <a:cs typeface="Calibri"/>
            </a:endParaRPr>
          </a:p>
          <a:p>
            <a:pPr marL="295910" indent="-283210">
              <a:lnSpc>
                <a:spcPct val="100000"/>
              </a:lnSpc>
              <a:spcBef>
                <a:spcPts val="395"/>
              </a:spcBef>
              <a:buFont typeface="Wingdings"/>
              <a:buChar char=""/>
              <a:tabLst>
                <a:tab pos="295910" algn="l"/>
              </a:tabLst>
            </a:pPr>
            <a:r>
              <a:rPr dirty="0" sz="1650" spc="-10">
                <a:latin typeface="Calibri"/>
                <a:cs typeface="Calibri"/>
              </a:rPr>
              <a:t>Factors</a:t>
            </a:r>
            <a:r>
              <a:rPr dirty="0" sz="1650" spc="10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affecting</a:t>
            </a:r>
            <a:r>
              <a:rPr dirty="0" sz="1650" spc="-4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minimum</a:t>
            </a:r>
            <a:r>
              <a:rPr dirty="0" sz="1650" spc="-3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bend</a:t>
            </a:r>
            <a:r>
              <a:rPr dirty="0" sz="1650" spc="-40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diameters</a:t>
            </a:r>
            <a:endParaRPr sz="1650">
              <a:latin typeface="Calibri"/>
              <a:cs typeface="Calibri"/>
            </a:endParaRPr>
          </a:p>
          <a:p>
            <a:pPr lvl="1" marL="624840" indent="-234315">
              <a:lnSpc>
                <a:spcPct val="100000"/>
              </a:lnSpc>
              <a:spcBef>
                <a:spcPts val="395"/>
              </a:spcBef>
              <a:buFont typeface="Wingdings"/>
              <a:buChar char=""/>
              <a:tabLst>
                <a:tab pos="624840" algn="l"/>
              </a:tabLst>
            </a:pPr>
            <a:r>
              <a:rPr dirty="0" sz="1650">
                <a:latin typeface="Calibri"/>
                <a:cs typeface="Calibri"/>
              </a:rPr>
              <a:t>Feasibility</a:t>
            </a:r>
            <a:r>
              <a:rPr dirty="0" sz="1650" spc="-2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of</a:t>
            </a:r>
            <a:r>
              <a:rPr dirty="0" sz="1650" spc="-3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bending</a:t>
            </a:r>
            <a:r>
              <a:rPr dirty="0" sz="1650" spc="-6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without</a:t>
            </a:r>
            <a:r>
              <a:rPr dirty="0" sz="1650" spc="-45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breaking</a:t>
            </a:r>
            <a:endParaRPr sz="1650">
              <a:latin typeface="Calibri"/>
              <a:cs typeface="Calibri"/>
            </a:endParaRPr>
          </a:p>
          <a:p>
            <a:pPr lvl="1" marL="624840" indent="-234315">
              <a:lnSpc>
                <a:spcPct val="100000"/>
              </a:lnSpc>
              <a:spcBef>
                <a:spcPts val="395"/>
              </a:spcBef>
              <a:buFont typeface="Wingdings"/>
              <a:buChar char=""/>
              <a:tabLst>
                <a:tab pos="624840" algn="l"/>
              </a:tabLst>
            </a:pPr>
            <a:r>
              <a:rPr dirty="0" sz="1650" spc="-10">
                <a:latin typeface="Calibri"/>
                <a:cs typeface="Calibri"/>
              </a:rPr>
              <a:t>Avoidance</a:t>
            </a:r>
            <a:r>
              <a:rPr dirty="0" sz="1650" spc="-3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of</a:t>
            </a:r>
            <a:r>
              <a:rPr dirty="0" sz="1650" spc="-20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concrete </a:t>
            </a:r>
            <a:r>
              <a:rPr dirty="0" sz="1650">
                <a:latin typeface="Calibri"/>
                <a:cs typeface="Calibri"/>
              </a:rPr>
              <a:t>crushing</a:t>
            </a:r>
            <a:r>
              <a:rPr dirty="0" sz="1650" spc="-4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inside</a:t>
            </a:r>
            <a:r>
              <a:rPr dirty="0" sz="1650" spc="-3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the</a:t>
            </a:r>
            <a:r>
              <a:rPr dirty="0" sz="1650" spc="-25">
                <a:latin typeface="Calibri"/>
                <a:cs typeface="Calibri"/>
              </a:rPr>
              <a:t> </a:t>
            </a:r>
            <a:r>
              <a:rPr dirty="0" sz="1650" spc="-20">
                <a:latin typeface="Calibri"/>
                <a:cs typeface="Calibri"/>
              </a:rPr>
              <a:t>bend</a:t>
            </a:r>
            <a:endParaRPr sz="1650">
              <a:latin typeface="Calibri"/>
              <a:cs typeface="Calibri"/>
            </a:endParaRPr>
          </a:p>
          <a:p>
            <a:pPr marL="295910" indent="-283210">
              <a:lnSpc>
                <a:spcPct val="100000"/>
              </a:lnSpc>
              <a:spcBef>
                <a:spcPts val="400"/>
              </a:spcBef>
              <a:buFont typeface="Wingdings"/>
              <a:buChar char=""/>
              <a:tabLst>
                <a:tab pos="295910" algn="l"/>
              </a:tabLst>
            </a:pPr>
            <a:r>
              <a:rPr dirty="0" sz="1650" spc="-10">
                <a:latin typeface="Calibri"/>
                <a:cs typeface="Calibri"/>
              </a:rPr>
              <a:t>Welded</a:t>
            </a:r>
            <a:r>
              <a:rPr dirty="0" sz="1650" spc="-5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wire</a:t>
            </a:r>
            <a:r>
              <a:rPr dirty="0" sz="1650" spc="-45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fabric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46829" y="4415529"/>
            <a:ext cx="1593850" cy="1232535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marL="247015" indent="-234315">
              <a:lnSpc>
                <a:spcPct val="100000"/>
              </a:lnSpc>
              <a:spcBef>
                <a:spcPts val="495"/>
              </a:spcBef>
              <a:buFont typeface="Wingdings"/>
              <a:buChar char=""/>
              <a:tabLst>
                <a:tab pos="247015" algn="l"/>
              </a:tabLst>
            </a:pPr>
            <a:r>
              <a:rPr dirty="0" sz="1650">
                <a:latin typeface="Calibri"/>
                <a:cs typeface="Calibri"/>
              </a:rPr>
              <a:t>W7</a:t>
            </a:r>
            <a:r>
              <a:rPr dirty="0" sz="1650" spc="-1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and</a:t>
            </a:r>
            <a:r>
              <a:rPr dirty="0" sz="1650" spc="-20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smaller</a:t>
            </a:r>
            <a:endParaRPr sz="1650">
              <a:latin typeface="Calibri"/>
              <a:cs typeface="Calibri"/>
            </a:endParaRPr>
          </a:p>
          <a:p>
            <a:pPr marL="247015" indent="-234315">
              <a:lnSpc>
                <a:spcPct val="100000"/>
              </a:lnSpc>
              <a:spcBef>
                <a:spcPts val="395"/>
              </a:spcBef>
              <a:buFont typeface="Wingdings"/>
              <a:buChar char=""/>
              <a:tabLst>
                <a:tab pos="247015" algn="l"/>
              </a:tabLst>
            </a:pPr>
            <a:r>
              <a:rPr dirty="0" sz="1650">
                <a:latin typeface="Calibri"/>
                <a:cs typeface="Calibri"/>
              </a:rPr>
              <a:t>Larger</a:t>
            </a:r>
            <a:r>
              <a:rPr dirty="0" sz="1650" spc="-5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than</a:t>
            </a:r>
            <a:r>
              <a:rPr dirty="0" sz="1650" spc="-35">
                <a:latin typeface="Calibri"/>
                <a:cs typeface="Calibri"/>
              </a:rPr>
              <a:t> </a:t>
            </a:r>
            <a:r>
              <a:rPr dirty="0" sz="1650" spc="-25">
                <a:latin typeface="Calibri"/>
                <a:cs typeface="Calibri"/>
              </a:rPr>
              <a:t>W7</a:t>
            </a:r>
            <a:endParaRPr sz="1650">
              <a:latin typeface="Calibri"/>
              <a:cs typeface="Calibri"/>
            </a:endParaRPr>
          </a:p>
          <a:p>
            <a:pPr marL="247015" indent="-234315">
              <a:lnSpc>
                <a:spcPct val="100000"/>
              </a:lnSpc>
              <a:spcBef>
                <a:spcPts val="395"/>
              </a:spcBef>
              <a:buFont typeface="Wingdings"/>
              <a:buChar char=""/>
              <a:tabLst>
                <a:tab pos="247015" algn="l"/>
              </a:tabLst>
            </a:pPr>
            <a:r>
              <a:rPr dirty="0" sz="1650">
                <a:latin typeface="Calibri"/>
                <a:cs typeface="Calibri"/>
              </a:rPr>
              <a:t>D6</a:t>
            </a:r>
            <a:r>
              <a:rPr dirty="0" sz="1650" spc="-1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and</a:t>
            </a:r>
            <a:r>
              <a:rPr dirty="0" sz="1650" spc="-15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smaller</a:t>
            </a:r>
            <a:endParaRPr sz="1650">
              <a:latin typeface="Calibri"/>
              <a:cs typeface="Calibri"/>
            </a:endParaRPr>
          </a:p>
          <a:p>
            <a:pPr marL="247015" indent="-234315">
              <a:lnSpc>
                <a:spcPct val="100000"/>
              </a:lnSpc>
              <a:spcBef>
                <a:spcPts val="395"/>
              </a:spcBef>
              <a:buFont typeface="Wingdings"/>
              <a:buChar char=""/>
              <a:tabLst>
                <a:tab pos="247015" algn="l"/>
              </a:tabLst>
            </a:pPr>
            <a:r>
              <a:rPr dirty="0" sz="1650">
                <a:latin typeface="Calibri"/>
                <a:cs typeface="Calibri"/>
              </a:rPr>
              <a:t>Larger</a:t>
            </a:r>
            <a:r>
              <a:rPr dirty="0" sz="1650" spc="-5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than</a:t>
            </a:r>
            <a:r>
              <a:rPr dirty="0" sz="1650" spc="-35">
                <a:latin typeface="Calibri"/>
                <a:cs typeface="Calibri"/>
              </a:rPr>
              <a:t> </a:t>
            </a:r>
            <a:r>
              <a:rPr dirty="0" sz="1650" spc="-25">
                <a:latin typeface="Calibri"/>
                <a:cs typeface="Calibri"/>
              </a:rPr>
              <a:t>D6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460055" y="4415529"/>
            <a:ext cx="368935" cy="12325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38100" marR="30480">
              <a:lnSpc>
                <a:spcPct val="120000"/>
              </a:lnSpc>
              <a:spcBef>
                <a:spcPts val="95"/>
              </a:spcBef>
            </a:pPr>
            <a:r>
              <a:rPr dirty="0" sz="1650" spc="-25">
                <a:latin typeface="Calibri"/>
                <a:cs typeface="Calibri"/>
              </a:rPr>
              <a:t>1d</a:t>
            </a:r>
            <a:r>
              <a:rPr dirty="0" baseline="-20202" sz="1650" spc="-37">
                <a:latin typeface="Calibri"/>
                <a:cs typeface="Calibri"/>
              </a:rPr>
              <a:t>b </a:t>
            </a:r>
            <a:r>
              <a:rPr dirty="0" sz="1650" spc="-25">
                <a:latin typeface="Calibri"/>
                <a:cs typeface="Calibri"/>
              </a:rPr>
              <a:t>2d</a:t>
            </a:r>
            <a:r>
              <a:rPr dirty="0" baseline="-20202" sz="1650" spc="-37">
                <a:latin typeface="Calibri"/>
                <a:cs typeface="Calibri"/>
              </a:rPr>
              <a:t>b </a:t>
            </a:r>
            <a:r>
              <a:rPr dirty="0" sz="1650" spc="-25">
                <a:latin typeface="Calibri"/>
                <a:cs typeface="Calibri"/>
              </a:rPr>
              <a:t>2d</a:t>
            </a:r>
            <a:r>
              <a:rPr dirty="0" baseline="-20202" sz="1650" spc="-37">
                <a:latin typeface="Calibri"/>
                <a:cs typeface="Calibri"/>
              </a:rPr>
              <a:t>b </a:t>
            </a:r>
            <a:r>
              <a:rPr dirty="0" sz="1650" spc="-25">
                <a:latin typeface="Calibri"/>
                <a:cs typeface="Calibri"/>
              </a:rPr>
              <a:t>4d</a:t>
            </a:r>
            <a:r>
              <a:rPr dirty="0" baseline="-20202" sz="1650" spc="-37">
                <a:latin typeface="Calibri"/>
                <a:cs typeface="Calibri"/>
              </a:rPr>
              <a:t>b</a:t>
            </a:r>
            <a:endParaRPr baseline="-20202"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Minimum</a:t>
            </a:r>
            <a:r>
              <a:rPr dirty="0" spc="-95"/>
              <a:t> </a:t>
            </a:r>
            <a:r>
              <a:rPr dirty="0"/>
              <a:t>Bend</a:t>
            </a:r>
            <a:r>
              <a:rPr dirty="0" spc="-50"/>
              <a:t> </a:t>
            </a:r>
            <a:r>
              <a:rPr dirty="0" spc="-10"/>
              <a:t>Diameters</a:t>
            </a:r>
            <a:r>
              <a:rPr dirty="0" spc="-85"/>
              <a:t> </a:t>
            </a:r>
            <a:r>
              <a:rPr dirty="0"/>
              <a:t>–</a:t>
            </a:r>
            <a:r>
              <a:rPr dirty="0" spc="-65"/>
              <a:t> </a:t>
            </a:r>
            <a:r>
              <a:rPr dirty="0" sz="2300"/>
              <a:t>ASTM</a:t>
            </a:r>
            <a:r>
              <a:rPr dirty="0" sz="2300" spc="-160"/>
              <a:t> </a:t>
            </a:r>
            <a:r>
              <a:rPr dirty="0" sz="2300" spc="-10"/>
              <a:t>A1064</a:t>
            </a:r>
            <a:endParaRPr sz="23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4035" y="4695444"/>
            <a:ext cx="5099303" cy="139598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84658" y="2995892"/>
            <a:ext cx="4530568" cy="149564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Plain</a:t>
            </a:r>
            <a:r>
              <a:rPr dirty="0" spc="-95"/>
              <a:t> </a:t>
            </a:r>
            <a:r>
              <a:rPr dirty="0"/>
              <a:t>Wire</a:t>
            </a:r>
            <a:r>
              <a:rPr dirty="0" spc="-75"/>
              <a:t> </a:t>
            </a:r>
            <a:r>
              <a:rPr dirty="0"/>
              <a:t>Splice</a:t>
            </a:r>
            <a:r>
              <a:rPr dirty="0" spc="-75"/>
              <a:t> </a:t>
            </a:r>
            <a:r>
              <a:rPr dirty="0"/>
              <a:t>Length</a:t>
            </a:r>
            <a:r>
              <a:rPr dirty="0" spc="-80"/>
              <a:t> </a:t>
            </a:r>
            <a:r>
              <a:rPr dirty="0"/>
              <a:t>–</a:t>
            </a:r>
            <a:r>
              <a:rPr dirty="0" spc="-180"/>
              <a:t> </a:t>
            </a:r>
            <a:r>
              <a:rPr dirty="0"/>
              <a:t>ACI</a:t>
            </a:r>
            <a:r>
              <a:rPr dirty="0" spc="-85"/>
              <a:t> </a:t>
            </a:r>
            <a:r>
              <a:rPr dirty="0" spc="-25"/>
              <a:t>318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7651" y="2811780"/>
            <a:ext cx="6987539" cy="33832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Deformed</a:t>
            </a:r>
            <a:r>
              <a:rPr dirty="0" spc="-120"/>
              <a:t> </a:t>
            </a:r>
            <a:r>
              <a:rPr dirty="0"/>
              <a:t>Wire</a:t>
            </a:r>
            <a:r>
              <a:rPr dirty="0" spc="-90"/>
              <a:t> </a:t>
            </a:r>
            <a:r>
              <a:rPr dirty="0"/>
              <a:t>Splice</a:t>
            </a:r>
            <a:r>
              <a:rPr dirty="0" spc="-90"/>
              <a:t> </a:t>
            </a:r>
            <a:r>
              <a:rPr dirty="0"/>
              <a:t>Length</a:t>
            </a:r>
            <a:r>
              <a:rPr dirty="0" spc="-85"/>
              <a:t> </a:t>
            </a:r>
            <a:r>
              <a:rPr dirty="0"/>
              <a:t>–</a:t>
            </a:r>
            <a:r>
              <a:rPr dirty="0" spc="-185"/>
              <a:t> </a:t>
            </a:r>
            <a:r>
              <a:rPr dirty="0"/>
              <a:t>ACI</a:t>
            </a:r>
            <a:r>
              <a:rPr dirty="0" spc="-95"/>
              <a:t> </a:t>
            </a:r>
            <a:r>
              <a:rPr dirty="0" spc="-25"/>
              <a:t>318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8548" y="3272982"/>
            <a:ext cx="3133725" cy="62928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950" spc="-10"/>
              <a:t>Specifications</a:t>
            </a:r>
            <a:endParaRPr sz="3950"/>
          </a:p>
        </p:txBody>
      </p:sp>
      <p:sp>
        <p:nvSpPr>
          <p:cNvPr id="3" name="object 3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963654"/>
            <a:ext cx="6856095" cy="22358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200025" indent="-187325">
              <a:lnSpc>
                <a:spcPts val="2750"/>
              </a:lnSpc>
              <a:spcBef>
                <a:spcPts val="114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Section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7.1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–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Design</a:t>
            </a:r>
            <a:r>
              <a:rPr dirty="0" sz="2300" spc="-1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Tables</a:t>
            </a:r>
            <a:endParaRPr sz="2300">
              <a:latin typeface="Arial"/>
              <a:cs typeface="Arial"/>
            </a:endParaRPr>
          </a:p>
          <a:p>
            <a:pPr lvl="1" marL="578485" indent="-187960">
              <a:lnSpc>
                <a:spcPts val="2315"/>
              </a:lnSpc>
              <a:buChar char="•"/>
              <a:tabLst>
                <a:tab pos="578485" algn="l"/>
              </a:tabLst>
            </a:pPr>
            <a:r>
              <a:rPr dirty="0" sz="1950" spc="-10">
                <a:latin typeface="Arial"/>
                <a:cs typeface="Arial"/>
              </a:rPr>
              <a:t>Tables</a:t>
            </a:r>
            <a:r>
              <a:rPr dirty="0" sz="1950" spc="-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1</a:t>
            </a:r>
            <a:r>
              <a:rPr dirty="0" sz="1950" spc="-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–</a:t>
            </a:r>
            <a:r>
              <a:rPr dirty="0" sz="1950" spc="-25">
                <a:latin typeface="Arial"/>
                <a:cs typeface="Arial"/>
              </a:rPr>
              <a:t> </a:t>
            </a:r>
            <a:r>
              <a:rPr dirty="0" sz="1950" spc="-50">
                <a:latin typeface="Arial"/>
                <a:cs typeface="Arial"/>
              </a:rPr>
              <a:t>5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ts val="2330"/>
              </a:lnSpc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Specify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minimum</a:t>
            </a:r>
            <a:r>
              <a:rPr dirty="0" sz="1950" spc="6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required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steel</a:t>
            </a:r>
            <a:r>
              <a:rPr dirty="0" sz="1950" spc="65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area</a:t>
            </a:r>
            <a:endParaRPr sz="1950">
              <a:latin typeface="Arial"/>
              <a:cs typeface="Arial"/>
            </a:endParaRPr>
          </a:p>
          <a:p>
            <a:pPr marL="200025" indent="-187325">
              <a:lnSpc>
                <a:spcPts val="2750"/>
              </a:lnSpc>
              <a:spcBef>
                <a:spcPts val="27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Section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7.2</a:t>
            </a:r>
            <a:r>
              <a:rPr dirty="0" sz="2300" spc="4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–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Modified/Special</a:t>
            </a:r>
            <a:r>
              <a:rPr dirty="0" sz="2300" spc="3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Designs</a:t>
            </a:r>
            <a:endParaRPr sz="2300">
              <a:latin typeface="Arial"/>
              <a:cs typeface="Arial"/>
            </a:endParaRPr>
          </a:p>
          <a:p>
            <a:pPr lvl="1" marL="578485" indent="-187960">
              <a:lnSpc>
                <a:spcPts val="2315"/>
              </a:lnSpc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Permitted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for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situations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not</a:t>
            </a:r>
            <a:r>
              <a:rPr dirty="0" sz="1950" spc="6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covered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by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design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tables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ts val="2315"/>
              </a:lnSpc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Submit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proof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adequacy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design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ts val="2330"/>
              </a:lnSpc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Must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approved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by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owner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ASTM</a:t>
            </a:r>
            <a:r>
              <a:rPr dirty="0" spc="-90"/>
              <a:t> </a:t>
            </a:r>
            <a:r>
              <a:rPr dirty="0" spc="-25"/>
              <a:t>C76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19304" y="2918931"/>
            <a:ext cx="8765540" cy="2907665"/>
          </a:xfrm>
          <a:prstGeom prst="rect">
            <a:avLst/>
          </a:prstGeom>
        </p:spPr>
        <p:txBody>
          <a:bodyPr wrap="square" lIns="0" tIns="48894" rIns="0" bIns="0" rtlCol="0" vert="horz">
            <a:spAutoFit/>
          </a:bodyPr>
          <a:lstStyle/>
          <a:p>
            <a:pPr algn="ctr" marR="46990">
              <a:lnSpc>
                <a:spcPct val="100000"/>
              </a:lnSpc>
              <a:spcBef>
                <a:spcPts val="384"/>
              </a:spcBef>
            </a:pPr>
            <a:r>
              <a:rPr dirty="0" u="sng" sz="2300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D-</a:t>
            </a:r>
            <a:r>
              <a:rPr dirty="0" u="sng" sz="2300" spc="-2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Load</a:t>
            </a:r>
            <a:endParaRPr sz="2300">
              <a:latin typeface="Arial"/>
              <a:cs typeface="Arial"/>
            </a:endParaRPr>
          </a:p>
          <a:p>
            <a:pPr marL="50800" marR="17780" indent="-26034">
              <a:lnSpc>
                <a:spcPts val="2210"/>
              </a:lnSpc>
              <a:spcBef>
                <a:spcPts val="820"/>
              </a:spcBef>
            </a:pPr>
            <a:r>
              <a:rPr dirty="0" sz="2300">
                <a:latin typeface="Arial"/>
                <a:cs typeface="Arial"/>
              </a:rPr>
              <a:t>Supporting</a:t>
            </a:r>
            <a:r>
              <a:rPr dirty="0" sz="2300" spc="5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strength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of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a</a:t>
            </a:r>
            <a:r>
              <a:rPr dirty="0" sz="2300" spc="6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pipe</a:t>
            </a:r>
            <a:r>
              <a:rPr dirty="0" sz="2300" spc="5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loaded</a:t>
            </a:r>
            <a:r>
              <a:rPr dirty="0" sz="2300" spc="6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under</a:t>
            </a:r>
            <a:r>
              <a:rPr dirty="0" sz="2300" spc="4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three-edge-bearing</a:t>
            </a:r>
            <a:r>
              <a:rPr dirty="0" sz="2300" spc="10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test </a:t>
            </a:r>
            <a:r>
              <a:rPr dirty="0" sz="2300" spc="-10">
                <a:latin typeface="Arial"/>
                <a:cs typeface="Arial"/>
              </a:rPr>
              <a:t>conditions</a:t>
            </a:r>
            <a:endParaRPr sz="2300">
              <a:latin typeface="Arial"/>
              <a:cs typeface="Arial"/>
            </a:endParaRPr>
          </a:p>
          <a:p>
            <a:pPr marL="50800" marR="286385" indent="-26034">
              <a:lnSpc>
                <a:spcPts val="2220"/>
              </a:lnSpc>
              <a:spcBef>
                <a:spcPts val="825"/>
              </a:spcBef>
            </a:pPr>
            <a:r>
              <a:rPr dirty="0" sz="2300">
                <a:latin typeface="Arial"/>
                <a:cs typeface="Arial"/>
              </a:rPr>
              <a:t>Expressed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in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pounds</a:t>
            </a:r>
            <a:r>
              <a:rPr dirty="0" sz="2300" spc="5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per</a:t>
            </a:r>
            <a:r>
              <a:rPr dirty="0" sz="2300" spc="5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linear</a:t>
            </a:r>
            <a:r>
              <a:rPr dirty="0" sz="2300" spc="5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foot</a:t>
            </a:r>
            <a:r>
              <a:rPr dirty="0" sz="2300" spc="-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per</a:t>
            </a:r>
            <a:r>
              <a:rPr dirty="0" sz="2300" spc="5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foot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of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inside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diameter</a:t>
            </a:r>
            <a:r>
              <a:rPr dirty="0" sz="2300" spc="50">
                <a:latin typeface="Arial"/>
                <a:cs typeface="Arial"/>
              </a:rPr>
              <a:t> </a:t>
            </a:r>
            <a:r>
              <a:rPr dirty="0" sz="2300" spc="-25">
                <a:latin typeface="Arial"/>
                <a:cs typeface="Arial"/>
              </a:rPr>
              <a:t>or </a:t>
            </a:r>
            <a:r>
              <a:rPr dirty="0" sz="2300">
                <a:latin typeface="Arial"/>
                <a:cs typeface="Arial"/>
              </a:rPr>
              <a:t>horizontal</a:t>
            </a:r>
            <a:r>
              <a:rPr dirty="0" sz="2300" spc="4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span</a:t>
            </a:r>
            <a:endParaRPr sz="2300">
              <a:latin typeface="Arial"/>
              <a:cs typeface="Arial"/>
            </a:endParaRPr>
          </a:p>
          <a:p>
            <a:pPr marL="3018155" marR="3054350" indent="-9525">
              <a:lnSpc>
                <a:spcPct val="110400"/>
              </a:lnSpc>
              <a:spcBef>
                <a:spcPts val="5"/>
              </a:spcBef>
            </a:pPr>
            <a:r>
              <a:rPr dirty="0" u="sng" sz="23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ASTM</a:t>
            </a:r>
            <a:r>
              <a:rPr dirty="0" u="sng" sz="2300" spc="-1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3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</a:t>
            </a:r>
            <a:r>
              <a:rPr dirty="0" u="sng" sz="2300" spc="-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3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76</a:t>
            </a:r>
            <a:r>
              <a:rPr dirty="0" u="sng" sz="2300" spc="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3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Class</a:t>
            </a:r>
            <a:r>
              <a:rPr dirty="0" u="sng" sz="2300" spc="2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300" spc="-2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IV</a:t>
            </a:r>
            <a:r>
              <a:rPr dirty="0" sz="2300" spc="-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D</a:t>
            </a:r>
            <a:r>
              <a:rPr dirty="0" baseline="-20370" sz="2250">
                <a:latin typeface="Arial"/>
                <a:cs typeface="Arial"/>
              </a:rPr>
              <a:t>0.01</a:t>
            </a:r>
            <a:r>
              <a:rPr dirty="0" baseline="-20370" sz="2250" spc="37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2,000</a:t>
            </a:r>
            <a:endParaRPr sz="2300">
              <a:latin typeface="Arial"/>
              <a:cs typeface="Arial"/>
            </a:endParaRPr>
          </a:p>
          <a:p>
            <a:pPr marL="3018155">
              <a:lnSpc>
                <a:spcPct val="100000"/>
              </a:lnSpc>
              <a:spcBef>
                <a:spcPts val="275"/>
              </a:spcBef>
            </a:pPr>
            <a:r>
              <a:rPr dirty="0" sz="2300">
                <a:latin typeface="Arial"/>
                <a:cs typeface="Arial"/>
              </a:rPr>
              <a:t>D</a:t>
            </a:r>
            <a:r>
              <a:rPr dirty="0" baseline="-20370" sz="2250">
                <a:latin typeface="Arial"/>
                <a:cs typeface="Arial"/>
              </a:rPr>
              <a:t>ULT</a:t>
            </a:r>
            <a:r>
              <a:rPr dirty="0" baseline="-20370" sz="2250" spc="254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-30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3,000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Concrete</a:t>
            </a:r>
            <a:r>
              <a:rPr dirty="0" spc="-85"/>
              <a:t> </a:t>
            </a:r>
            <a:r>
              <a:rPr dirty="0"/>
              <a:t>Pipe</a:t>
            </a:r>
            <a:r>
              <a:rPr dirty="0" spc="-85"/>
              <a:t> </a:t>
            </a:r>
            <a:r>
              <a:rPr dirty="0"/>
              <a:t>Strength</a:t>
            </a:r>
            <a:r>
              <a:rPr dirty="0" spc="-75"/>
              <a:t> </a:t>
            </a:r>
            <a:r>
              <a:rPr dirty="0" sz="2300"/>
              <a:t>(ASTM</a:t>
            </a:r>
            <a:r>
              <a:rPr dirty="0" sz="2300" spc="-80"/>
              <a:t> </a:t>
            </a:r>
            <a:r>
              <a:rPr dirty="0" sz="2300"/>
              <a:t>C76/AASHTO</a:t>
            </a:r>
            <a:r>
              <a:rPr dirty="0" sz="2300" spc="-110"/>
              <a:t> </a:t>
            </a:r>
            <a:r>
              <a:rPr dirty="0" sz="2300" spc="-10"/>
              <a:t>M170)</a:t>
            </a:r>
            <a:endParaRPr sz="23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960688"/>
            <a:ext cx="8401685" cy="314198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33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Section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8.1.5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–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Circ.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Wire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Spacing</a:t>
            </a:r>
            <a:endParaRPr sz="230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19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Based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on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wall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thickness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1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4”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Max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for</a:t>
            </a:r>
            <a:r>
              <a:rPr dirty="0" sz="1950" spc="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up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to</a:t>
            </a:r>
            <a:r>
              <a:rPr dirty="0" sz="1950" spc="1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4”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wall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thickness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00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Equal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to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wall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thickness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for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4”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–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6”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wall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thickness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20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6”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absolute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maximum</a:t>
            </a:r>
            <a:endParaRPr sz="19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200660" algn="l"/>
              </a:tabLst>
            </a:pPr>
            <a:r>
              <a:rPr dirty="0" sz="2300" b="1">
                <a:solidFill>
                  <a:srgbClr val="3366FF"/>
                </a:solidFill>
                <a:latin typeface="Arial"/>
                <a:cs typeface="Arial"/>
              </a:rPr>
              <a:t>What</a:t>
            </a:r>
            <a:r>
              <a:rPr dirty="0" sz="2300" spc="-15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3366FF"/>
                </a:solidFill>
                <a:latin typeface="Arial"/>
                <a:cs typeface="Arial"/>
              </a:rPr>
              <a:t>Is</a:t>
            </a:r>
            <a:r>
              <a:rPr dirty="0" sz="2300" spc="-60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3366FF"/>
                </a:solidFill>
                <a:latin typeface="Arial"/>
                <a:cs typeface="Arial"/>
              </a:rPr>
              <a:t>A</a:t>
            </a:r>
            <a:r>
              <a:rPr dirty="0" sz="2300" spc="-80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3366FF"/>
                </a:solidFill>
                <a:latin typeface="Arial"/>
                <a:cs typeface="Arial"/>
              </a:rPr>
              <a:t>Proper Number Of</a:t>
            </a:r>
            <a:r>
              <a:rPr dirty="0" sz="2300" spc="15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 spc="-10" b="1">
                <a:solidFill>
                  <a:srgbClr val="3366FF"/>
                </a:solidFill>
                <a:latin typeface="Arial"/>
                <a:cs typeface="Arial"/>
              </a:rPr>
              <a:t>Longitudinals?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Section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8.2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–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Longitudinals</a:t>
            </a:r>
            <a:endParaRPr sz="2300">
              <a:latin typeface="Arial"/>
              <a:cs typeface="Arial"/>
            </a:endParaRPr>
          </a:p>
          <a:p>
            <a:pPr lvl="1" marL="577850" marR="5080" indent="-187960">
              <a:lnSpc>
                <a:spcPts val="2140"/>
              </a:lnSpc>
              <a:spcBef>
                <a:spcPts val="455"/>
              </a:spcBef>
              <a:buChar char="•"/>
              <a:tabLst>
                <a:tab pos="577850" algn="l"/>
              </a:tabLst>
            </a:pPr>
            <a:r>
              <a:rPr dirty="0" sz="1950">
                <a:latin typeface="Arial"/>
                <a:cs typeface="Arial"/>
              </a:rPr>
              <a:t>Not</a:t>
            </a:r>
            <a:r>
              <a:rPr dirty="0" sz="1950" spc="7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specified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,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must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contain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sufficient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longitudinal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bars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or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members,</a:t>
            </a:r>
            <a:r>
              <a:rPr dirty="0" sz="1950" spc="70">
                <a:latin typeface="Arial"/>
                <a:cs typeface="Arial"/>
              </a:rPr>
              <a:t> </a:t>
            </a:r>
            <a:r>
              <a:rPr dirty="0" sz="1950" spc="-25">
                <a:latin typeface="Arial"/>
                <a:cs typeface="Arial"/>
              </a:rPr>
              <a:t>to </a:t>
            </a:r>
            <a:r>
              <a:rPr dirty="0" sz="1950">
                <a:latin typeface="Arial"/>
                <a:cs typeface="Arial"/>
              </a:rPr>
              <a:t>maintain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reinforcement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in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shape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and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in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position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within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form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ASTM</a:t>
            </a:r>
            <a:r>
              <a:rPr dirty="0" spc="-90"/>
              <a:t> </a:t>
            </a:r>
            <a:r>
              <a:rPr dirty="0" spc="-25"/>
              <a:t>C76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903708"/>
            <a:ext cx="8051165" cy="248285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6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Section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25">
                <a:latin typeface="Arial"/>
                <a:cs typeface="Arial"/>
              </a:rPr>
              <a:t>8.1</a:t>
            </a:r>
            <a:endParaRPr sz="2300">
              <a:latin typeface="Arial"/>
              <a:cs typeface="Arial"/>
            </a:endParaRPr>
          </a:p>
          <a:p>
            <a:pPr marL="199390" marR="383540" indent="-187325">
              <a:lnSpc>
                <a:spcPts val="2500"/>
              </a:lnSpc>
              <a:spcBef>
                <a:spcPts val="860"/>
              </a:spcBef>
              <a:buChar char="•"/>
              <a:tabLst>
                <a:tab pos="201295" algn="l"/>
              </a:tabLst>
            </a:pP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What</a:t>
            </a:r>
            <a:r>
              <a:rPr dirty="0" sz="2300" spc="25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Is</a:t>
            </a:r>
            <a:r>
              <a:rPr dirty="0" sz="2300" spc="-145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A</a:t>
            </a:r>
            <a:r>
              <a:rPr dirty="0" sz="2300" spc="-114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“Line”</a:t>
            </a:r>
            <a:r>
              <a:rPr dirty="0" sz="2300" spc="15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Of</a:t>
            </a:r>
            <a:r>
              <a:rPr dirty="0" sz="2300" spc="5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Reinforcement</a:t>
            </a:r>
            <a:r>
              <a:rPr dirty="0" sz="2300" spc="3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&amp;</a:t>
            </a:r>
            <a:r>
              <a:rPr dirty="0" sz="2300" spc="5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What</a:t>
            </a:r>
            <a:r>
              <a:rPr dirty="0" sz="2300" spc="5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Is</a:t>
            </a:r>
            <a:r>
              <a:rPr dirty="0" sz="2300" spc="-12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A</a:t>
            </a:r>
            <a:r>
              <a:rPr dirty="0" sz="2300" spc="-14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“Layer”</a:t>
            </a:r>
            <a:r>
              <a:rPr dirty="0" sz="2300" spc="4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 spc="-25">
                <a:solidFill>
                  <a:srgbClr val="3366FF"/>
                </a:solidFill>
                <a:latin typeface="Arial"/>
                <a:cs typeface="Arial"/>
              </a:rPr>
              <a:t>Of </a:t>
            </a:r>
            <a:r>
              <a:rPr dirty="0" sz="2300" spc="-25">
                <a:solidFill>
                  <a:srgbClr val="3366FF"/>
                </a:solidFill>
                <a:latin typeface="Arial"/>
                <a:cs typeface="Arial"/>
              </a:rPr>
              <a:t>	</a:t>
            </a:r>
            <a:r>
              <a:rPr dirty="0" sz="2300" spc="-10">
                <a:solidFill>
                  <a:srgbClr val="3366FF"/>
                </a:solidFill>
                <a:latin typeface="Arial"/>
                <a:cs typeface="Arial"/>
              </a:rPr>
              <a:t>Reinforcement?</a:t>
            </a:r>
            <a:endParaRPr sz="230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16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A</a:t>
            </a:r>
            <a:r>
              <a:rPr dirty="0" sz="1950" spc="-9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“Line”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may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be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made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single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Layer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or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multiple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Layers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1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Two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layers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allowed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for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pipe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wall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less</a:t>
            </a:r>
            <a:r>
              <a:rPr dirty="0" sz="1950" spc="1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than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 spc="-25">
                <a:latin typeface="Arial"/>
                <a:cs typeface="Arial"/>
              </a:rPr>
              <a:t>7”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1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Three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layers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allowed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for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pipe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wall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7”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or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larger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04"/>
              </a:spcBef>
              <a:buChar char="•"/>
              <a:tabLst>
                <a:tab pos="578485" algn="l"/>
                <a:tab pos="4157345" algn="l"/>
              </a:tabLst>
            </a:pPr>
            <a:r>
              <a:rPr dirty="0" sz="1950">
                <a:latin typeface="Arial"/>
                <a:cs typeface="Arial"/>
              </a:rPr>
              <a:t>Layers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separated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by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maximum</a:t>
            </a:r>
            <a:r>
              <a:rPr dirty="0" sz="1950">
                <a:latin typeface="Arial"/>
                <a:cs typeface="Arial"/>
              </a:rPr>
              <a:t>	thickness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one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longitudinal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+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1/4”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ASTM</a:t>
            </a:r>
            <a:r>
              <a:rPr dirty="0" spc="-90"/>
              <a:t> </a:t>
            </a:r>
            <a:r>
              <a:rPr dirty="0" spc="-25"/>
              <a:t>C76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905775"/>
            <a:ext cx="8816340" cy="27508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200025" indent="-187325">
              <a:lnSpc>
                <a:spcPts val="2630"/>
              </a:lnSpc>
              <a:spcBef>
                <a:spcPts val="114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Section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8.1.1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-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Single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Cage</a:t>
            </a:r>
            <a:endParaRPr sz="2300">
              <a:latin typeface="Arial"/>
              <a:cs typeface="Arial"/>
            </a:endParaRPr>
          </a:p>
          <a:p>
            <a:pPr lvl="1" marL="578485" indent="-187960">
              <a:lnSpc>
                <a:spcPts val="2075"/>
              </a:lnSpc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Placed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35%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-</a:t>
            </a:r>
            <a:r>
              <a:rPr dirty="0" sz="1950" spc="7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50%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wall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thickness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from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inside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wall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ts val="2210"/>
              </a:lnSpc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Pipe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with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wall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thickness</a:t>
            </a:r>
            <a:r>
              <a:rPr dirty="0" sz="1950" spc="1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&lt;2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1/2”,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Cover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=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3/4”</a:t>
            </a:r>
            <a:endParaRPr sz="1950">
              <a:latin typeface="Arial"/>
              <a:cs typeface="Arial"/>
            </a:endParaRPr>
          </a:p>
          <a:p>
            <a:pPr marL="200025" indent="-187325">
              <a:lnSpc>
                <a:spcPts val="2625"/>
              </a:lnSpc>
              <a:spcBef>
                <a:spcPts val="1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Section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8.1.2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-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Double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Cage</a:t>
            </a:r>
            <a:endParaRPr sz="2300">
              <a:latin typeface="Arial"/>
              <a:cs typeface="Arial"/>
            </a:endParaRPr>
          </a:p>
          <a:p>
            <a:pPr lvl="1" marL="578485" indent="-187960">
              <a:lnSpc>
                <a:spcPts val="2205"/>
              </a:lnSpc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Circular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Cages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-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Concrete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cover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=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 spc="-25">
                <a:latin typeface="Arial"/>
                <a:cs typeface="Arial"/>
              </a:rPr>
              <a:t>1”</a:t>
            </a:r>
            <a:endParaRPr sz="1950">
              <a:latin typeface="Arial"/>
              <a:cs typeface="Arial"/>
            </a:endParaRPr>
          </a:p>
          <a:p>
            <a:pPr marL="200025" indent="-187325">
              <a:lnSpc>
                <a:spcPts val="2630"/>
              </a:lnSpc>
              <a:spcBef>
                <a:spcPts val="1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Section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8.1.3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–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Elliptical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Cage</a:t>
            </a:r>
            <a:endParaRPr sz="2300">
              <a:latin typeface="Arial"/>
              <a:cs typeface="Arial"/>
            </a:endParaRPr>
          </a:p>
          <a:p>
            <a:pPr lvl="1" marL="578485" indent="-187960">
              <a:lnSpc>
                <a:spcPts val="2210"/>
              </a:lnSpc>
              <a:buChar char="•"/>
              <a:tabLst>
                <a:tab pos="578485" algn="l"/>
                <a:tab pos="6123305" algn="l"/>
              </a:tabLst>
            </a:pPr>
            <a:r>
              <a:rPr dirty="0" sz="1950">
                <a:latin typeface="Arial"/>
                <a:cs typeface="Arial"/>
              </a:rPr>
              <a:t>Elliptical</a:t>
            </a:r>
            <a:r>
              <a:rPr dirty="0" sz="1950" spc="1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Cages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–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Cover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=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1”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from</a:t>
            </a:r>
            <a:r>
              <a:rPr dirty="0" sz="1950" spc="1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wall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in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tension</a:t>
            </a:r>
            <a:r>
              <a:rPr dirty="0" sz="1950">
                <a:latin typeface="Arial"/>
                <a:cs typeface="Arial"/>
              </a:rPr>
              <a:t>	(3/4”</a:t>
            </a:r>
            <a:r>
              <a:rPr dirty="0" sz="1950" spc="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for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wall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&lt;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2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1/2”)</a:t>
            </a:r>
            <a:endParaRPr sz="1950">
              <a:latin typeface="Arial"/>
              <a:cs typeface="Arial"/>
            </a:endParaRPr>
          </a:p>
          <a:p>
            <a:pPr marL="200025" indent="-187325">
              <a:lnSpc>
                <a:spcPts val="2625"/>
              </a:lnSpc>
              <a:spcBef>
                <a:spcPts val="1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Section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8.1.4</a:t>
            </a:r>
            <a:endParaRPr sz="2300">
              <a:latin typeface="Arial"/>
              <a:cs typeface="Arial"/>
            </a:endParaRPr>
          </a:p>
          <a:p>
            <a:pPr lvl="1" marL="578485" indent="-187960">
              <a:lnSpc>
                <a:spcPts val="2205"/>
              </a:lnSpc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Location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8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reinforcement</a:t>
            </a:r>
            <a:r>
              <a:rPr dirty="0" sz="1950" spc="7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subject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to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permissible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variations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8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Section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12.5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ASTM</a:t>
            </a:r>
            <a:r>
              <a:rPr dirty="0" spc="-90"/>
              <a:t> </a:t>
            </a:r>
            <a:r>
              <a:rPr dirty="0" spc="-25"/>
              <a:t>C76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911758"/>
            <a:ext cx="9213850" cy="252603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33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Section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12.5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-</a:t>
            </a:r>
            <a:r>
              <a:rPr dirty="0" sz="2300" spc="3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Permissible </a:t>
            </a:r>
            <a:r>
              <a:rPr dirty="0" sz="2300" spc="-10">
                <a:latin typeface="Arial"/>
                <a:cs typeface="Arial"/>
              </a:rPr>
              <a:t>Variations</a:t>
            </a:r>
            <a:endParaRPr sz="2300">
              <a:latin typeface="Arial"/>
              <a:cs typeface="Arial"/>
            </a:endParaRPr>
          </a:p>
          <a:p>
            <a:pPr lvl="1" marL="577850" marR="240029" indent="-187960">
              <a:lnSpc>
                <a:spcPts val="2140"/>
              </a:lnSpc>
              <a:spcBef>
                <a:spcPts val="455"/>
              </a:spcBef>
              <a:buChar char="•"/>
              <a:tabLst>
                <a:tab pos="577850" algn="l"/>
              </a:tabLst>
            </a:pPr>
            <a:r>
              <a:rPr dirty="0" sz="1950">
                <a:latin typeface="Arial"/>
                <a:cs typeface="Arial"/>
              </a:rPr>
              <a:t>Position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reinforcement,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+/-</a:t>
            </a:r>
            <a:r>
              <a:rPr dirty="0" sz="1950" spc="7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10%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wall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thickness, or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+/-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1/2”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whichever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 spc="-25">
                <a:latin typeface="Arial"/>
                <a:cs typeface="Arial"/>
              </a:rPr>
              <a:t>is </a:t>
            </a:r>
            <a:r>
              <a:rPr dirty="0" sz="1950" spc="-10">
                <a:latin typeface="Arial"/>
                <a:cs typeface="Arial"/>
              </a:rPr>
              <a:t>greater</a:t>
            </a:r>
            <a:endParaRPr sz="1950">
              <a:latin typeface="Arial"/>
              <a:cs typeface="Arial"/>
            </a:endParaRPr>
          </a:p>
          <a:p>
            <a:pPr marL="200025" marR="191135" indent="-187960">
              <a:lnSpc>
                <a:spcPts val="2140"/>
              </a:lnSpc>
              <a:spcBef>
                <a:spcPts val="819"/>
              </a:spcBef>
              <a:buFont typeface="Arial"/>
              <a:buChar char="•"/>
              <a:tabLst>
                <a:tab pos="201295" algn="l"/>
              </a:tabLst>
            </a:pPr>
            <a:r>
              <a:rPr dirty="0" sz="1950" b="1">
                <a:solidFill>
                  <a:srgbClr val="3366FF"/>
                </a:solidFill>
                <a:latin typeface="Arial"/>
                <a:cs typeface="Arial"/>
              </a:rPr>
              <a:t>If</a:t>
            </a:r>
            <a:r>
              <a:rPr dirty="0" sz="1950" spc="40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3366FF"/>
                </a:solidFill>
                <a:latin typeface="Arial"/>
                <a:cs typeface="Arial"/>
              </a:rPr>
              <a:t>your</a:t>
            </a:r>
            <a:r>
              <a:rPr dirty="0" sz="1950" spc="70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3366FF"/>
                </a:solidFill>
                <a:latin typeface="Arial"/>
                <a:cs typeface="Arial"/>
              </a:rPr>
              <a:t>cage</a:t>
            </a:r>
            <a:r>
              <a:rPr dirty="0" sz="1950" spc="60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3366FF"/>
                </a:solidFill>
                <a:latin typeface="Arial"/>
                <a:cs typeface="Arial"/>
              </a:rPr>
              <a:t>is</a:t>
            </a:r>
            <a:r>
              <a:rPr dirty="0" sz="1950" spc="40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3366FF"/>
                </a:solidFill>
                <a:latin typeface="Arial"/>
                <a:cs typeface="Arial"/>
              </a:rPr>
              <a:t>outside</a:t>
            </a:r>
            <a:r>
              <a:rPr dirty="0" sz="1950" spc="15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3366FF"/>
                </a:solidFill>
                <a:latin typeface="Arial"/>
                <a:cs typeface="Arial"/>
              </a:rPr>
              <a:t>this</a:t>
            </a:r>
            <a:r>
              <a:rPr dirty="0" sz="1950" spc="20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3366FF"/>
                </a:solidFill>
                <a:latin typeface="Arial"/>
                <a:cs typeface="Arial"/>
              </a:rPr>
              <a:t>permissible</a:t>
            </a:r>
            <a:r>
              <a:rPr dirty="0" sz="1950" spc="15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3366FF"/>
                </a:solidFill>
                <a:latin typeface="Arial"/>
                <a:cs typeface="Arial"/>
              </a:rPr>
              <a:t>variation,</a:t>
            </a:r>
            <a:r>
              <a:rPr dirty="0" sz="1950" spc="35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3366FF"/>
                </a:solidFill>
                <a:latin typeface="Arial"/>
                <a:cs typeface="Arial"/>
              </a:rPr>
              <a:t>is</a:t>
            </a:r>
            <a:r>
              <a:rPr dirty="0" sz="1950" spc="60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3366FF"/>
                </a:solidFill>
                <a:latin typeface="Arial"/>
                <a:cs typeface="Arial"/>
              </a:rPr>
              <a:t>the</a:t>
            </a:r>
            <a:r>
              <a:rPr dirty="0" sz="1950" spc="60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3366FF"/>
                </a:solidFill>
                <a:latin typeface="Arial"/>
                <a:cs typeface="Arial"/>
              </a:rPr>
              <a:t>pipe</a:t>
            </a:r>
            <a:r>
              <a:rPr dirty="0" sz="1950" spc="15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950" spc="-10" b="1">
                <a:solidFill>
                  <a:srgbClr val="3366FF"/>
                </a:solidFill>
                <a:latin typeface="Arial"/>
                <a:cs typeface="Arial"/>
              </a:rPr>
              <a:t>automatically 	rejected?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17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Variations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exceeding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those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above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shall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accepted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if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D-load</a:t>
            </a:r>
            <a:r>
              <a:rPr dirty="0" sz="1950" spc="6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passes</a:t>
            </a:r>
            <a:endParaRPr sz="1950">
              <a:latin typeface="Arial"/>
              <a:cs typeface="Arial"/>
            </a:endParaRPr>
          </a:p>
          <a:p>
            <a:pPr lvl="1" marL="577850" marR="5080" indent="-187960">
              <a:lnSpc>
                <a:spcPct val="91200"/>
              </a:lnSpc>
              <a:spcBef>
                <a:spcPts val="409"/>
              </a:spcBef>
              <a:buChar char="•"/>
              <a:tabLst>
                <a:tab pos="577850" algn="l"/>
              </a:tabLst>
            </a:pPr>
            <a:r>
              <a:rPr dirty="0" sz="1950">
                <a:latin typeface="Arial"/>
                <a:cs typeface="Arial"/>
              </a:rPr>
              <a:t>Must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maintain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minimum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cover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requirements</a:t>
            </a:r>
            <a:r>
              <a:rPr dirty="0" sz="1950" spc="1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(1/2” from</a:t>
            </a:r>
            <a:r>
              <a:rPr dirty="0" sz="1650" spc="-1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any</a:t>
            </a:r>
            <a:r>
              <a:rPr dirty="0" sz="1650" spc="-1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surface</a:t>
            </a:r>
            <a:r>
              <a:rPr dirty="0" sz="1650" spc="-2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except:</a:t>
            </a:r>
            <a:r>
              <a:rPr dirty="0" sz="1650" spc="-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1/4”</a:t>
            </a:r>
            <a:r>
              <a:rPr dirty="0" sz="1650" spc="-15">
                <a:latin typeface="Arial"/>
                <a:cs typeface="Arial"/>
              </a:rPr>
              <a:t> </a:t>
            </a:r>
            <a:r>
              <a:rPr dirty="0" sz="1650" spc="-20">
                <a:latin typeface="Arial"/>
                <a:cs typeface="Arial"/>
              </a:rPr>
              <a:t>from </a:t>
            </a:r>
            <a:r>
              <a:rPr dirty="0" sz="1650">
                <a:latin typeface="Arial"/>
                <a:cs typeface="Arial"/>
              </a:rPr>
              <a:t>end</a:t>
            </a:r>
            <a:r>
              <a:rPr dirty="0" sz="1650" spc="-3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of</a:t>
            </a:r>
            <a:r>
              <a:rPr dirty="0" sz="1650" spc="-1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spigot,</a:t>
            </a:r>
            <a:r>
              <a:rPr dirty="0" sz="1650" spc="-3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mating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surfaces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of</a:t>
            </a:r>
            <a:r>
              <a:rPr dirty="0" sz="1650" spc="-1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nonrubber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gasket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joints</a:t>
            </a:r>
            <a:r>
              <a:rPr dirty="0" sz="1650" spc="-2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or</a:t>
            </a:r>
            <a:r>
              <a:rPr dirty="0" sz="1650" spc="-2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gasket</a:t>
            </a:r>
            <a:r>
              <a:rPr dirty="0" sz="1650" spc="-30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groove)</a:t>
            </a:r>
            <a:endParaRPr sz="16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ASTM</a:t>
            </a:r>
            <a:r>
              <a:rPr dirty="0" spc="-90"/>
              <a:t> </a:t>
            </a:r>
            <a:r>
              <a:rPr dirty="0" spc="-25"/>
              <a:t>C76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888484"/>
            <a:ext cx="8747760" cy="248285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6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Section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8.3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- Joint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Reinforcement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Non-rubber</a:t>
            </a:r>
            <a:r>
              <a:rPr dirty="0" sz="2300" spc="8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gasket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joint</a:t>
            </a:r>
            <a:endParaRPr sz="2300">
              <a:latin typeface="Arial"/>
              <a:cs typeface="Arial"/>
            </a:endParaRPr>
          </a:p>
          <a:p>
            <a:pPr lvl="1" marL="577850" marR="5080" indent="-187960">
              <a:lnSpc>
                <a:spcPts val="2140"/>
              </a:lnSpc>
              <a:spcBef>
                <a:spcPts val="459"/>
              </a:spcBef>
              <a:buChar char="•"/>
              <a:tabLst>
                <a:tab pos="577850" algn="l"/>
              </a:tabLst>
            </a:pPr>
            <a:r>
              <a:rPr dirty="0" sz="1950">
                <a:latin typeface="Arial"/>
                <a:cs typeface="Arial"/>
              </a:rPr>
              <a:t>For</a:t>
            </a:r>
            <a:r>
              <a:rPr dirty="0" sz="1950" spc="1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pipe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36”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&amp;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larger,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either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bell</a:t>
            </a:r>
            <a:r>
              <a:rPr dirty="0" sz="1950" spc="1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or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spigot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shall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contain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circumferential reinforcement</a:t>
            </a:r>
            <a:endParaRPr sz="195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0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Rubber</a:t>
            </a:r>
            <a:r>
              <a:rPr dirty="0" sz="2300" spc="5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gasket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joint</a:t>
            </a:r>
            <a:endParaRPr sz="2300">
              <a:latin typeface="Arial"/>
              <a:cs typeface="Arial"/>
            </a:endParaRPr>
          </a:p>
          <a:p>
            <a:pPr lvl="1" marL="577850" marR="1121410" indent="-187960">
              <a:lnSpc>
                <a:spcPts val="2140"/>
              </a:lnSpc>
              <a:spcBef>
                <a:spcPts val="455"/>
              </a:spcBef>
              <a:buChar char="•"/>
              <a:tabLst>
                <a:tab pos="577850" algn="l"/>
              </a:tabLst>
            </a:pPr>
            <a:r>
              <a:rPr dirty="0" sz="1950">
                <a:latin typeface="Arial"/>
                <a:cs typeface="Arial"/>
              </a:rPr>
              <a:t>For</a:t>
            </a:r>
            <a:r>
              <a:rPr dirty="0" sz="1950" spc="1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pipe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12”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&amp;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larger,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bell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ends</a:t>
            </a:r>
            <a:r>
              <a:rPr dirty="0" sz="1950" spc="1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shall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contain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circumferential reinforcement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ASTM</a:t>
            </a:r>
            <a:r>
              <a:rPr dirty="0" spc="-90"/>
              <a:t> </a:t>
            </a:r>
            <a:r>
              <a:rPr dirty="0" spc="-25"/>
              <a:t>C76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955554"/>
            <a:ext cx="8819515" cy="313055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6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Section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8.1.8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-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Splices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0"/>
              </a:spcBef>
              <a:buChar char="•"/>
              <a:tabLst>
                <a:tab pos="200025" algn="l"/>
              </a:tabLst>
            </a:pPr>
            <a:r>
              <a:rPr dirty="0" sz="2300" spc="-10">
                <a:latin typeface="Arial"/>
                <a:cs typeface="Arial"/>
              </a:rPr>
              <a:t>Welding</a:t>
            </a:r>
            <a:endParaRPr sz="2300">
              <a:latin typeface="Arial"/>
              <a:cs typeface="Arial"/>
            </a:endParaRPr>
          </a:p>
          <a:p>
            <a:pPr lvl="1" marL="577850" marR="5080" indent="-187960">
              <a:lnSpc>
                <a:spcPts val="2140"/>
              </a:lnSpc>
              <a:spcBef>
                <a:spcPts val="459"/>
              </a:spcBef>
              <a:buChar char="•"/>
              <a:tabLst>
                <a:tab pos="577850" algn="l"/>
              </a:tabLst>
            </a:pPr>
            <a:r>
              <a:rPr dirty="0" sz="1950">
                <a:latin typeface="Arial"/>
                <a:cs typeface="Arial"/>
              </a:rPr>
              <a:t>Lap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=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min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2”,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and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weld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sufficient</a:t>
            </a:r>
            <a:r>
              <a:rPr dirty="0" sz="1950" spc="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length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that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pull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test</a:t>
            </a:r>
            <a:r>
              <a:rPr dirty="0" sz="1950" spc="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=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at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least</a:t>
            </a:r>
            <a:r>
              <a:rPr dirty="0" sz="1950" spc="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50%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 spc="-25">
                <a:latin typeface="Arial"/>
                <a:cs typeface="Arial"/>
              </a:rPr>
              <a:t>of </a:t>
            </a:r>
            <a:r>
              <a:rPr dirty="0" sz="1950">
                <a:latin typeface="Arial"/>
                <a:cs typeface="Arial"/>
              </a:rPr>
              <a:t>min</a:t>
            </a:r>
            <a:r>
              <a:rPr dirty="0" sz="1950" spc="7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specified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tensile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strength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steel</a:t>
            </a:r>
            <a:endParaRPr sz="1950">
              <a:latin typeface="Arial"/>
              <a:cs typeface="Arial"/>
            </a:endParaRPr>
          </a:p>
          <a:p>
            <a:pPr lvl="1" marL="577850" marR="99060" indent="-187960">
              <a:lnSpc>
                <a:spcPts val="2150"/>
              </a:lnSpc>
              <a:spcBef>
                <a:spcPts val="390"/>
              </a:spcBef>
              <a:buChar char="•"/>
              <a:tabLst>
                <a:tab pos="577850" algn="l"/>
              </a:tabLst>
            </a:pPr>
            <a:r>
              <a:rPr dirty="0" sz="1950">
                <a:latin typeface="Arial"/>
                <a:cs typeface="Arial"/>
              </a:rPr>
              <a:t>butt-welded</a:t>
            </a:r>
            <a:r>
              <a:rPr dirty="0" sz="1950" spc="6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splices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permitted</a:t>
            </a:r>
            <a:r>
              <a:rPr dirty="0" sz="1950" spc="6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only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with</a:t>
            </a:r>
            <a:r>
              <a:rPr dirty="0" sz="1950" spc="9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helically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wound</a:t>
            </a:r>
            <a:r>
              <a:rPr dirty="0" sz="1950" spc="8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cages,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Strength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 spc="-50">
                <a:latin typeface="Arial"/>
                <a:cs typeface="Arial"/>
              </a:rPr>
              <a:t>= </a:t>
            </a:r>
            <a:r>
              <a:rPr dirty="0" sz="1950">
                <a:latin typeface="Arial"/>
                <a:cs typeface="Arial"/>
              </a:rPr>
              <a:t>75%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min</a:t>
            </a:r>
            <a:r>
              <a:rPr dirty="0" sz="1950" spc="7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specified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strength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steel</a:t>
            </a:r>
            <a:endParaRPr sz="195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09"/>
              </a:spcBef>
              <a:buChar char="•"/>
              <a:tabLst>
                <a:tab pos="200025" algn="l"/>
              </a:tabLst>
            </a:pPr>
            <a:r>
              <a:rPr dirty="0" sz="2300" spc="-10">
                <a:latin typeface="Arial"/>
                <a:cs typeface="Arial"/>
              </a:rPr>
              <a:t>Lapping</a:t>
            </a:r>
            <a:endParaRPr sz="230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1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Lap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=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20/40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Bar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Diameters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(Deformed/Plain)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04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WWR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lap</a:t>
            </a:r>
            <a:r>
              <a:rPr dirty="0" sz="1950" spc="6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must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contain</a:t>
            </a:r>
            <a:r>
              <a:rPr dirty="0" sz="1950" spc="1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longitudinal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ASTM</a:t>
            </a:r>
            <a:r>
              <a:rPr dirty="0" spc="-90"/>
              <a:t> </a:t>
            </a:r>
            <a:r>
              <a:rPr dirty="0" spc="-25"/>
              <a:t>C76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5232" y="1220724"/>
              <a:ext cx="7109460" cy="533247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464563" y="1210055"/>
              <a:ext cx="7131050" cy="5354320"/>
            </a:xfrm>
            <a:custGeom>
              <a:avLst/>
              <a:gdLst/>
              <a:ahLst/>
              <a:cxnLst/>
              <a:rect l="l" t="t" r="r" b="b"/>
              <a:pathLst>
                <a:path w="7131050" h="5354320">
                  <a:moveTo>
                    <a:pt x="0" y="0"/>
                  </a:moveTo>
                  <a:lnTo>
                    <a:pt x="7130796" y="0"/>
                  </a:lnTo>
                  <a:lnTo>
                    <a:pt x="7130796" y="5353811"/>
                  </a:lnTo>
                  <a:lnTo>
                    <a:pt x="0" y="5353811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627" y="1266444"/>
              <a:ext cx="7630667" cy="524255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203960" y="1255775"/>
              <a:ext cx="7652384" cy="5264150"/>
            </a:xfrm>
            <a:custGeom>
              <a:avLst/>
              <a:gdLst/>
              <a:ahLst/>
              <a:cxnLst/>
              <a:rect l="l" t="t" r="r" b="b"/>
              <a:pathLst>
                <a:path w="7652384" h="5264150">
                  <a:moveTo>
                    <a:pt x="0" y="0"/>
                  </a:moveTo>
                  <a:lnTo>
                    <a:pt x="7652004" y="0"/>
                  </a:lnTo>
                  <a:lnTo>
                    <a:pt x="7652004" y="5263895"/>
                  </a:lnTo>
                  <a:lnTo>
                    <a:pt x="0" y="5263895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2767" y="1293875"/>
              <a:ext cx="6914387" cy="518617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562100" y="1283207"/>
              <a:ext cx="6936105" cy="5207635"/>
            </a:xfrm>
            <a:custGeom>
              <a:avLst/>
              <a:gdLst/>
              <a:ahLst/>
              <a:cxnLst/>
              <a:rect l="l" t="t" r="r" b="b"/>
              <a:pathLst>
                <a:path w="6936105" h="5207635">
                  <a:moveTo>
                    <a:pt x="0" y="0"/>
                  </a:moveTo>
                  <a:lnTo>
                    <a:pt x="6935723" y="0"/>
                  </a:lnTo>
                  <a:lnTo>
                    <a:pt x="6935723" y="5207508"/>
                  </a:lnTo>
                  <a:lnTo>
                    <a:pt x="0" y="5207508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3065767"/>
            <a:ext cx="8649335" cy="69532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ts val="2630"/>
              </a:lnSpc>
              <a:spcBef>
                <a:spcPts val="114"/>
              </a:spcBef>
            </a:pPr>
            <a:r>
              <a:rPr dirty="0" sz="2300">
                <a:latin typeface="Arial"/>
                <a:cs typeface="Arial"/>
              </a:rPr>
              <a:t>Sections</a:t>
            </a:r>
            <a:r>
              <a:rPr dirty="0" sz="2300" spc="-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6.4.1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and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6.4.2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contain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the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same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wording</a:t>
            </a:r>
            <a:r>
              <a:rPr dirty="0" sz="2300" spc="7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as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for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Sections</a:t>
            </a:r>
            <a:endParaRPr sz="2300">
              <a:latin typeface="Arial"/>
              <a:cs typeface="Arial"/>
            </a:endParaRPr>
          </a:p>
          <a:p>
            <a:pPr marL="201295">
              <a:lnSpc>
                <a:spcPts val="2630"/>
              </a:lnSpc>
            </a:pPr>
            <a:r>
              <a:rPr dirty="0" sz="2300">
                <a:latin typeface="Arial"/>
                <a:cs typeface="Arial"/>
              </a:rPr>
              <a:t>8.1.8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and</a:t>
            </a:r>
            <a:r>
              <a:rPr dirty="0" sz="2300" spc="4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8.1.8.1 of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ASTM </a:t>
            </a:r>
            <a:r>
              <a:rPr dirty="0" sz="2300" spc="-25">
                <a:latin typeface="Arial"/>
                <a:cs typeface="Arial"/>
              </a:rPr>
              <a:t>C76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ASTM</a:t>
            </a:r>
            <a:r>
              <a:rPr dirty="0" spc="-90"/>
              <a:t> </a:t>
            </a:r>
            <a:r>
              <a:rPr dirty="0" spc="-20"/>
              <a:t>C478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941858" y="2357152"/>
            <a:ext cx="986155" cy="378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u="sng" sz="2300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D-</a:t>
            </a:r>
            <a:r>
              <a:rPr dirty="0" u="sng" sz="2300" spc="-2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Load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955772" y="3096214"/>
            <a:ext cx="905510" cy="378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u="sng" sz="2300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0.01”D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217640" y="3096214"/>
            <a:ext cx="761365" cy="378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u="sng" sz="23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Ult.</a:t>
            </a:r>
            <a:r>
              <a:rPr dirty="0" u="sng" sz="2300" spc="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300" spc="-5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</a:t>
            </a:r>
            <a:endParaRPr sz="2300">
              <a:latin typeface="Arial"/>
              <a:cs typeface="Arial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1673578" y="3557435"/>
          <a:ext cx="5318760" cy="2014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9420"/>
                <a:gridCol w="2044064"/>
                <a:gridCol w="1488439"/>
              </a:tblGrid>
              <a:tr h="375285">
                <a:tc>
                  <a:txBody>
                    <a:bodyPr/>
                    <a:lstStyle/>
                    <a:p>
                      <a:pPr marL="31750">
                        <a:lnSpc>
                          <a:spcPts val="2555"/>
                        </a:lnSpc>
                      </a:pPr>
                      <a:r>
                        <a:rPr dirty="0" sz="2300">
                          <a:latin typeface="Arial"/>
                          <a:cs typeface="Arial"/>
                        </a:rPr>
                        <a:t>Class</a:t>
                      </a:r>
                      <a:r>
                        <a:rPr dirty="0" sz="23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spc="-50">
                          <a:latin typeface="Arial"/>
                          <a:cs typeface="Arial"/>
                        </a:rPr>
                        <a:t>I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796925">
                        <a:lnSpc>
                          <a:spcPts val="2555"/>
                        </a:lnSpc>
                      </a:pPr>
                      <a:r>
                        <a:rPr dirty="0" sz="2300" spc="-25">
                          <a:latin typeface="Arial"/>
                          <a:cs typeface="Arial"/>
                        </a:rPr>
                        <a:t>800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2555"/>
                        </a:lnSpc>
                      </a:pPr>
                      <a:r>
                        <a:rPr dirty="0" sz="2300" spc="-20">
                          <a:latin typeface="Arial"/>
                          <a:cs typeface="Arial"/>
                        </a:rPr>
                        <a:t>1200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42164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2300">
                          <a:latin typeface="Arial"/>
                          <a:cs typeface="Arial"/>
                        </a:rPr>
                        <a:t>Class</a:t>
                      </a:r>
                      <a:r>
                        <a:rPr dirty="0" sz="23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spc="-25">
                          <a:latin typeface="Arial"/>
                          <a:cs typeface="Arial"/>
                        </a:rPr>
                        <a:t>II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20955"/>
                </a:tc>
                <a:tc>
                  <a:txBody>
                    <a:bodyPr/>
                    <a:lstStyle/>
                    <a:p>
                      <a:pPr algn="r" marR="7969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2300" spc="-20">
                          <a:latin typeface="Arial"/>
                          <a:cs typeface="Arial"/>
                        </a:rPr>
                        <a:t>1000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2095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2300" spc="-20">
                          <a:latin typeface="Arial"/>
                          <a:cs typeface="Arial"/>
                        </a:rPr>
                        <a:t>1500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20955"/>
                </a:tc>
              </a:tr>
              <a:tr h="42100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2300">
                          <a:latin typeface="Arial"/>
                          <a:cs typeface="Arial"/>
                        </a:rPr>
                        <a:t>Class</a:t>
                      </a:r>
                      <a:r>
                        <a:rPr dirty="0" sz="23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spc="-25">
                          <a:latin typeface="Arial"/>
                          <a:cs typeface="Arial"/>
                        </a:rPr>
                        <a:t>III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20955"/>
                </a:tc>
                <a:tc>
                  <a:txBody>
                    <a:bodyPr/>
                    <a:lstStyle/>
                    <a:p>
                      <a:pPr algn="r" marR="7969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2300" spc="-20">
                          <a:latin typeface="Arial"/>
                          <a:cs typeface="Arial"/>
                        </a:rPr>
                        <a:t>1350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2095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2300" spc="-20">
                          <a:latin typeface="Arial"/>
                          <a:cs typeface="Arial"/>
                        </a:rPr>
                        <a:t>2000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20955"/>
                </a:tc>
              </a:tr>
              <a:tr h="42100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2300">
                          <a:latin typeface="Arial"/>
                          <a:cs typeface="Arial"/>
                        </a:rPr>
                        <a:t>Class</a:t>
                      </a:r>
                      <a:r>
                        <a:rPr dirty="0" sz="23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spc="-25">
                          <a:latin typeface="Arial"/>
                          <a:cs typeface="Arial"/>
                        </a:rPr>
                        <a:t>IV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19685"/>
                </a:tc>
                <a:tc>
                  <a:txBody>
                    <a:bodyPr/>
                    <a:lstStyle/>
                    <a:p>
                      <a:pPr algn="r" marR="79692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2300" spc="-20">
                          <a:latin typeface="Arial"/>
                          <a:cs typeface="Arial"/>
                        </a:rPr>
                        <a:t>2000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1968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2300" spc="-20">
                          <a:latin typeface="Arial"/>
                          <a:cs typeface="Arial"/>
                        </a:rPr>
                        <a:t>3000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19685"/>
                </a:tc>
              </a:tr>
              <a:tr h="375285">
                <a:tc>
                  <a:txBody>
                    <a:bodyPr/>
                    <a:lstStyle/>
                    <a:p>
                      <a:pPr marL="31750">
                        <a:lnSpc>
                          <a:spcPts val="2690"/>
                        </a:lnSpc>
                        <a:spcBef>
                          <a:spcPts val="165"/>
                        </a:spcBef>
                      </a:pPr>
                      <a:r>
                        <a:rPr dirty="0" sz="2300">
                          <a:latin typeface="Arial"/>
                          <a:cs typeface="Arial"/>
                        </a:rPr>
                        <a:t>Class</a:t>
                      </a:r>
                      <a:r>
                        <a:rPr dirty="0" sz="23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spc="-50">
                          <a:latin typeface="Arial"/>
                          <a:cs typeface="Arial"/>
                        </a:rPr>
                        <a:t>V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20955"/>
                </a:tc>
                <a:tc>
                  <a:txBody>
                    <a:bodyPr/>
                    <a:lstStyle/>
                    <a:p>
                      <a:pPr algn="r" marR="796925">
                        <a:lnSpc>
                          <a:spcPts val="2690"/>
                        </a:lnSpc>
                        <a:spcBef>
                          <a:spcPts val="165"/>
                        </a:spcBef>
                      </a:pPr>
                      <a:r>
                        <a:rPr dirty="0" sz="2300" spc="-20">
                          <a:latin typeface="Arial"/>
                          <a:cs typeface="Arial"/>
                        </a:rPr>
                        <a:t>3000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2095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2690"/>
                        </a:lnSpc>
                        <a:spcBef>
                          <a:spcPts val="165"/>
                        </a:spcBef>
                      </a:pPr>
                      <a:r>
                        <a:rPr dirty="0" sz="2300" spc="-20">
                          <a:latin typeface="Arial"/>
                          <a:cs typeface="Arial"/>
                        </a:rPr>
                        <a:t>3750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20955"/>
                </a:tc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8938" y="2320511"/>
            <a:ext cx="1663700" cy="42799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ASTM</a:t>
            </a:r>
            <a:r>
              <a:rPr dirty="0" spc="-90"/>
              <a:t> </a:t>
            </a:r>
            <a:r>
              <a:rPr dirty="0" spc="-25"/>
              <a:t>C76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27" y="2793982"/>
            <a:ext cx="9232900" cy="3209925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6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Spacers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&amp;</a:t>
            </a:r>
            <a:r>
              <a:rPr dirty="0" sz="2300" spc="-10">
                <a:latin typeface="Arial"/>
                <a:cs typeface="Arial"/>
              </a:rPr>
              <a:t> Chairs</a:t>
            </a:r>
            <a:endParaRPr sz="2300">
              <a:latin typeface="Arial"/>
              <a:cs typeface="Arial"/>
            </a:endParaRPr>
          </a:p>
          <a:p>
            <a:pPr marL="199390" marR="283210" indent="-187325">
              <a:lnSpc>
                <a:spcPts val="2500"/>
              </a:lnSpc>
              <a:spcBef>
                <a:spcPts val="860"/>
              </a:spcBef>
              <a:buChar char="•"/>
              <a:tabLst>
                <a:tab pos="201295" algn="l"/>
              </a:tabLst>
            </a:pP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How</a:t>
            </a:r>
            <a:r>
              <a:rPr dirty="0" sz="2300" spc="2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many</a:t>
            </a:r>
            <a:r>
              <a:rPr dirty="0" sz="2300" spc="35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spacers/chairs</a:t>
            </a:r>
            <a:r>
              <a:rPr dirty="0" sz="2300" spc="5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should</a:t>
            </a:r>
            <a:r>
              <a:rPr dirty="0" sz="2300" spc="2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you</a:t>
            </a:r>
            <a:r>
              <a:rPr dirty="0" sz="2300" spc="4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have</a:t>
            </a:r>
            <a:r>
              <a:rPr dirty="0" sz="2300" spc="45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&amp;</a:t>
            </a:r>
            <a:r>
              <a:rPr dirty="0" sz="2300" spc="1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where</a:t>
            </a:r>
            <a:r>
              <a:rPr dirty="0" sz="2300" spc="2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should</a:t>
            </a:r>
            <a:r>
              <a:rPr dirty="0" sz="2300" spc="45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they</a:t>
            </a:r>
            <a:r>
              <a:rPr dirty="0" sz="2300" spc="5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 spc="-25">
                <a:solidFill>
                  <a:srgbClr val="3366FF"/>
                </a:solidFill>
                <a:latin typeface="Arial"/>
                <a:cs typeface="Arial"/>
              </a:rPr>
              <a:t>be </a:t>
            </a:r>
            <a:r>
              <a:rPr dirty="0" sz="2300" spc="-25">
                <a:solidFill>
                  <a:srgbClr val="3366FF"/>
                </a:solidFill>
                <a:latin typeface="Arial"/>
                <a:cs typeface="Arial"/>
              </a:rPr>
              <a:t>	</a:t>
            </a:r>
            <a:r>
              <a:rPr dirty="0" sz="2300" spc="-10">
                <a:solidFill>
                  <a:srgbClr val="3366FF"/>
                </a:solidFill>
                <a:latin typeface="Arial"/>
                <a:cs typeface="Arial"/>
              </a:rPr>
              <a:t>placed?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09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Section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25">
                <a:latin typeface="Arial"/>
                <a:cs typeface="Arial"/>
              </a:rPr>
              <a:t>8.2</a:t>
            </a:r>
            <a:endParaRPr sz="2300">
              <a:latin typeface="Arial"/>
              <a:cs typeface="Arial"/>
            </a:endParaRPr>
          </a:p>
          <a:p>
            <a:pPr algn="just" lvl="1" marL="577850" marR="5080" indent="-187960">
              <a:lnSpc>
                <a:spcPct val="91500"/>
              </a:lnSpc>
              <a:spcBef>
                <a:spcPts val="415"/>
              </a:spcBef>
              <a:buChar char="•"/>
              <a:tabLst>
                <a:tab pos="577850" algn="l"/>
              </a:tabLst>
            </a:pP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exposure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7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ends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longitudinals,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stirrups,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or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spacers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that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have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been </a:t>
            </a:r>
            <a:r>
              <a:rPr dirty="0" sz="1950">
                <a:latin typeface="Arial"/>
                <a:cs typeface="Arial"/>
              </a:rPr>
              <a:t>used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to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position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cages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during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placement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concrete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shall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not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 spc="-50">
                <a:latin typeface="Arial"/>
                <a:cs typeface="Arial"/>
              </a:rPr>
              <a:t>a </a:t>
            </a:r>
            <a:r>
              <a:rPr dirty="0" sz="1950">
                <a:latin typeface="Arial"/>
                <a:cs typeface="Arial"/>
              </a:rPr>
              <a:t>cause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for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rejection.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94"/>
              </a:spcBef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200" b="1">
                <a:solidFill>
                  <a:srgbClr val="FF0000"/>
                </a:solidFill>
                <a:latin typeface="Arial"/>
                <a:cs typeface="Arial"/>
              </a:rPr>
              <a:t>Use</a:t>
            </a:r>
            <a:r>
              <a:rPr dirty="0" sz="2200" spc="3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FF0000"/>
                </a:solidFill>
                <a:latin typeface="Arial"/>
                <a:cs typeface="Arial"/>
              </a:rPr>
              <a:t>enough</a:t>
            </a:r>
            <a:r>
              <a:rPr dirty="0" sz="2200" spc="-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dirty="0" sz="2200" spc="2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FF0000"/>
                </a:solidFill>
                <a:latin typeface="Arial"/>
                <a:cs typeface="Arial"/>
              </a:rPr>
              <a:t>maintain</a:t>
            </a:r>
            <a:r>
              <a:rPr dirty="0" sz="2200" spc="-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dirty="0" sz="2200" spc="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FF0000"/>
                </a:solidFill>
                <a:latin typeface="Arial"/>
                <a:cs typeface="Arial"/>
              </a:rPr>
              <a:t>cage</a:t>
            </a:r>
            <a:r>
              <a:rPr dirty="0" sz="2200" spc="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dirty="0" sz="2200" spc="2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200" spc="-10" b="1">
                <a:solidFill>
                  <a:srgbClr val="FF0000"/>
                </a:solidFill>
                <a:latin typeface="Arial"/>
                <a:cs typeface="Arial"/>
              </a:rPr>
              <a:t>place!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ASTM</a:t>
            </a:r>
            <a:r>
              <a:rPr dirty="0" spc="-90"/>
              <a:t> </a:t>
            </a:r>
            <a:r>
              <a:rPr dirty="0" spc="-25"/>
              <a:t>C76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200025" indent="-187325">
              <a:lnSpc>
                <a:spcPts val="2630"/>
              </a:lnSpc>
              <a:spcBef>
                <a:spcPts val="114"/>
              </a:spcBef>
              <a:buChar char="•"/>
              <a:tabLst>
                <a:tab pos="200025" algn="l"/>
              </a:tabLst>
            </a:pPr>
            <a:r>
              <a:rPr dirty="0"/>
              <a:t>Section</a:t>
            </a:r>
            <a:r>
              <a:rPr dirty="0" spc="10"/>
              <a:t> </a:t>
            </a:r>
            <a:r>
              <a:rPr dirty="0"/>
              <a:t>7</a:t>
            </a:r>
            <a:r>
              <a:rPr dirty="0" spc="15"/>
              <a:t> </a:t>
            </a:r>
            <a:r>
              <a:rPr dirty="0"/>
              <a:t>–</a:t>
            </a:r>
            <a:r>
              <a:rPr dirty="0" spc="35"/>
              <a:t> </a:t>
            </a:r>
            <a:r>
              <a:rPr dirty="0" spc="-10"/>
              <a:t>Design</a:t>
            </a:r>
          </a:p>
          <a:p>
            <a:pPr lvl="1" marL="578485" indent="-187960">
              <a:lnSpc>
                <a:spcPts val="2075"/>
              </a:lnSpc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Design</a:t>
            </a:r>
            <a:r>
              <a:rPr dirty="0" sz="1950" spc="1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Tables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ts val="2075"/>
              </a:lnSpc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Modified/Special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designs</a:t>
            </a:r>
            <a:r>
              <a:rPr dirty="0" sz="1950" spc="6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are</a:t>
            </a:r>
            <a:r>
              <a:rPr dirty="0" sz="1950" spc="7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allowed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ts val="2210"/>
              </a:lnSpc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Circ.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Spacing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=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2”–4”,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Long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spacing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=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8”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 spc="-25">
                <a:latin typeface="Arial"/>
                <a:cs typeface="Arial"/>
              </a:rPr>
              <a:t>max</a:t>
            </a:r>
            <a:endParaRPr sz="1950">
              <a:latin typeface="Arial"/>
              <a:cs typeface="Arial"/>
            </a:endParaRPr>
          </a:p>
          <a:p>
            <a:pPr algn="r" marL="187325" marR="24130" indent="-187325">
              <a:lnSpc>
                <a:spcPts val="2625"/>
              </a:lnSpc>
              <a:spcBef>
                <a:spcPts val="10"/>
              </a:spcBef>
              <a:buChar char="•"/>
              <a:tabLst>
                <a:tab pos="187325" algn="l"/>
              </a:tabLst>
            </a:pPr>
            <a:r>
              <a:rPr dirty="0"/>
              <a:t>Section</a:t>
            </a:r>
            <a:r>
              <a:rPr dirty="0" spc="10"/>
              <a:t> </a:t>
            </a:r>
            <a:r>
              <a:rPr dirty="0"/>
              <a:t>7.3</a:t>
            </a:r>
            <a:r>
              <a:rPr dirty="0" spc="35"/>
              <a:t> </a:t>
            </a:r>
            <a:r>
              <a:rPr dirty="0"/>
              <a:t>–</a:t>
            </a:r>
            <a:r>
              <a:rPr dirty="0" spc="15"/>
              <a:t> </a:t>
            </a:r>
            <a:r>
              <a:rPr dirty="0"/>
              <a:t>Placement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0"/>
              <a:t> </a:t>
            </a:r>
            <a:r>
              <a:rPr dirty="0" spc="-10"/>
              <a:t>Reinforcement</a:t>
            </a:r>
          </a:p>
          <a:p>
            <a:pPr algn="r" lvl="1" marL="187960" marR="5080" indent="-187960">
              <a:lnSpc>
                <a:spcPts val="2205"/>
              </a:lnSpc>
              <a:buChar char="•"/>
              <a:tabLst>
                <a:tab pos="187960" algn="l"/>
              </a:tabLst>
            </a:pPr>
            <a:r>
              <a:rPr dirty="0" sz="1950">
                <a:latin typeface="Arial"/>
                <a:cs typeface="Arial"/>
              </a:rPr>
              <a:t>Subject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to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permissible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variations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Section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 spc="-25">
                <a:latin typeface="Arial"/>
                <a:cs typeface="Arial"/>
              </a:rPr>
              <a:t>12</a:t>
            </a:r>
            <a:endParaRPr sz="1950">
              <a:latin typeface="Arial"/>
              <a:cs typeface="Arial"/>
            </a:endParaRPr>
          </a:p>
          <a:p>
            <a:pPr marL="200025" indent="-187325">
              <a:lnSpc>
                <a:spcPts val="2630"/>
              </a:lnSpc>
              <a:spcBef>
                <a:spcPts val="10"/>
              </a:spcBef>
              <a:buChar char="•"/>
              <a:tabLst>
                <a:tab pos="200025" algn="l"/>
              </a:tabLst>
            </a:pPr>
            <a:r>
              <a:rPr dirty="0"/>
              <a:t>Section</a:t>
            </a:r>
            <a:r>
              <a:rPr dirty="0" spc="5"/>
              <a:t> </a:t>
            </a:r>
            <a:r>
              <a:rPr dirty="0"/>
              <a:t>7.4</a:t>
            </a:r>
            <a:r>
              <a:rPr dirty="0" spc="35"/>
              <a:t> </a:t>
            </a:r>
            <a:r>
              <a:rPr dirty="0"/>
              <a:t>–</a:t>
            </a:r>
            <a:r>
              <a:rPr dirty="0" spc="10"/>
              <a:t> </a:t>
            </a:r>
            <a:r>
              <a:rPr dirty="0"/>
              <a:t>Laps</a:t>
            </a:r>
            <a:r>
              <a:rPr dirty="0" spc="20"/>
              <a:t> </a:t>
            </a:r>
            <a:r>
              <a:rPr dirty="0"/>
              <a:t>&amp; </a:t>
            </a:r>
            <a:r>
              <a:rPr dirty="0" spc="-10"/>
              <a:t>Welds</a:t>
            </a:r>
          </a:p>
          <a:p>
            <a:pPr lvl="1" marL="578485" indent="-187960">
              <a:lnSpc>
                <a:spcPts val="2075"/>
              </a:lnSpc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All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splices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made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by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lapping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ts val="2210"/>
              </a:lnSpc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Beware</a:t>
            </a:r>
            <a:r>
              <a:rPr dirty="0" sz="1950" spc="7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Restricted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Welding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Zones!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ASTM</a:t>
            </a:r>
            <a:r>
              <a:rPr dirty="0" spc="-90"/>
              <a:t> </a:t>
            </a:r>
            <a:r>
              <a:rPr dirty="0" spc="-10"/>
              <a:t>C1433/1577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950124"/>
            <a:ext cx="8914130" cy="127381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33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Section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7.4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–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Laps</a:t>
            </a:r>
            <a:endParaRPr sz="2300">
              <a:latin typeface="Arial"/>
              <a:cs typeface="Arial"/>
            </a:endParaRPr>
          </a:p>
          <a:p>
            <a:pPr lvl="1" marL="577850" marR="5080" indent="-187960">
              <a:lnSpc>
                <a:spcPts val="2140"/>
              </a:lnSpc>
              <a:spcBef>
                <a:spcPts val="455"/>
              </a:spcBef>
              <a:buChar char="•"/>
              <a:tabLst>
                <a:tab pos="577850" algn="l"/>
              </a:tabLst>
            </a:pP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overlap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measured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between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outermost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longitudinal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wires</a:t>
            </a:r>
            <a:r>
              <a:rPr dirty="0" sz="1950" spc="7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each </a:t>
            </a:r>
            <a:r>
              <a:rPr dirty="0" sz="1950">
                <a:latin typeface="Arial"/>
                <a:cs typeface="Arial"/>
              </a:rPr>
              <a:t>fabric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sheet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shall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not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less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than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spacing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longitudinal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wires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plus </a:t>
            </a:r>
            <a:r>
              <a:rPr dirty="0" sz="1950">
                <a:latin typeface="Arial"/>
                <a:cs typeface="Arial"/>
              </a:rPr>
              <a:t>2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in.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but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not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less</a:t>
            </a:r>
            <a:r>
              <a:rPr dirty="0" sz="1950" spc="1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than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10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 spc="-25">
                <a:latin typeface="Arial"/>
                <a:cs typeface="Arial"/>
              </a:rPr>
              <a:t>in.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ASTM</a:t>
            </a:r>
            <a:r>
              <a:rPr dirty="0" spc="-90"/>
              <a:t> </a:t>
            </a:r>
            <a:r>
              <a:rPr dirty="0" spc="-10"/>
              <a:t>C1433/1577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21023" y="2276855"/>
            <a:ext cx="6297167" cy="384352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68853" y="2813802"/>
            <a:ext cx="2216150" cy="1290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200"/>
              </a:lnSpc>
              <a:spcBef>
                <a:spcPts val="100"/>
              </a:spcBef>
            </a:pP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Do</a:t>
            </a:r>
            <a:r>
              <a:rPr dirty="0" sz="2300" spc="1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you</a:t>
            </a:r>
            <a:r>
              <a:rPr dirty="0" sz="2300" spc="15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know</a:t>
            </a:r>
            <a:r>
              <a:rPr dirty="0" sz="2300" spc="15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 spc="-25">
                <a:solidFill>
                  <a:srgbClr val="3366FF"/>
                </a:solidFill>
                <a:latin typeface="Arial"/>
                <a:cs typeface="Arial"/>
              </a:rPr>
              <a:t>the </a:t>
            </a:r>
            <a:r>
              <a:rPr dirty="0" sz="2300" spc="-10">
                <a:solidFill>
                  <a:srgbClr val="3366FF"/>
                </a:solidFill>
                <a:latin typeface="Arial"/>
                <a:cs typeface="Arial"/>
              </a:rPr>
              <a:t>Restricted </a:t>
            </a:r>
            <a:r>
              <a:rPr dirty="0" sz="2300">
                <a:solidFill>
                  <a:srgbClr val="3366FF"/>
                </a:solidFill>
                <a:latin typeface="Arial"/>
                <a:cs typeface="Arial"/>
              </a:rPr>
              <a:t>Welding</a:t>
            </a:r>
            <a:r>
              <a:rPr dirty="0" sz="2300" spc="-5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2300" spc="-10">
                <a:solidFill>
                  <a:srgbClr val="3366FF"/>
                </a:solidFill>
                <a:latin typeface="Arial"/>
                <a:cs typeface="Arial"/>
              </a:rPr>
              <a:t>Zones?</a:t>
            </a:r>
            <a:endParaRPr sz="23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ASTM</a:t>
            </a:r>
            <a:r>
              <a:rPr dirty="0" spc="-90"/>
              <a:t> </a:t>
            </a:r>
            <a:r>
              <a:rPr dirty="0" spc="-10"/>
              <a:t>C1433/1577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888484"/>
            <a:ext cx="6679565" cy="213487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6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Right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Steel</a:t>
            </a:r>
            <a:r>
              <a:rPr dirty="0" sz="2300" spc="-1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Areas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(Circumferential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&amp;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Longitudinal)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Correct</a:t>
            </a:r>
            <a:r>
              <a:rPr dirty="0" sz="2300" spc="3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Cage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Dimensions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5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Proper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Lap</a:t>
            </a:r>
            <a:r>
              <a:rPr dirty="0" sz="2300" spc="4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&amp;/or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Good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Welds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Proper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Spacers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&amp;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Chairs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Meet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Specifications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/>
              <a:t>What</a:t>
            </a:r>
            <a:r>
              <a:rPr dirty="0" spc="-65"/>
              <a:t> </a:t>
            </a:r>
            <a:r>
              <a:rPr dirty="0"/>
              <a:t>Makes</a:t>
            </a:r>
            <a:r>
              <a:rPr dirty="0" spc="-70"/>
              <a:t> </a:t>
            </a:r>
            <a:r>
              <a:rPr dirty="0"/>
              <a:t>a</a:t>
            </a:r>
            <a:r>
              <a:rPr dirty="0" spc="-80"/>
              <a:t> </a:t>
            </a:r>
            <a:r>
              <a:rPr dirty="0"/>
              <a:t>Good</a:t>
            </a:r>
            <a:r>
              <a:rPr dirty="0" spc="-80"/>
              <a:t> </a:t>
            </a:r>
            <a:r>
              <a:rPr dirty="0" spc="-10"/>
              <a:t>Cage?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>
                <a:solidFill>
                  <a:srgbClr val="1C1A49"/>
                </a:solidFill>
              </a:rPr>
              <a:t>Thank</a:t>
            </a:r>
            <a:r>
              <a:rPr dirty="0" sz="3600" spc="10">
                <a:solidFill>
                  <a:srgbClr val="1C1A49"/>
                </a:solidFill>
              </a:rPr>
              <a:t> </a:t>
            </a:r>
            <a:r>
              <a:rPr dirty="0" sz="3600" spc="-65">
                <a:solidFill>
                  <a:srgbClr val="1C1A49"/>
                </a:solidFill>
              </a:rPr>
              <a:t>You</a:t>
            </a:r>
            <a:endParaRPr sz="3600"/>
          </a:p>
        </p:txBody>
      </p:sp>
      <p:sp>
        <p:nvSpPr>
          <p:cNvPr id="3" name="object 3" descr="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95"/>
              </a:spcBef>
            </a:pPr>
            <a:r>
              <a:rPr dirty="0">
                <a:solidFill>
                  <a:srgbClr val="1F5669"/>
                </a:solidFill>
                <a:latin typeface="Calibri"/>
                <a:cs typeface="Calibri"/>
              </a:rPr>
              <a:t>Jake</a:t>
            </a:r>
            <a:r>
              <a:rPr dirty="0" spc="-80">
                <a:solidFill>
                  <a:srgbClr val="1F5669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1F5669"/>
                </a:solidFill>
                <a:latin typeface="Calibri"/>
                <a:cs typeface="Calibri"/>
              </a:rPr>
              <a:t>Jyrkama,</a:t>
            </a:r>
            <a:r>
              <a:rPr dirty="0" spc="-105">
                <a:solidFill>
                  <a:srgbClr val="1F5669"/>
                </a:solidFill>
                <a:latin typeface="Calibri"/>
                <a:cs typeface="Calibri"/>
              </a:rPr>
              <a:t> </a:t>
            </a:r>
            <a:r>
              <a:rPr dirty="0" spc="-20">
                <a:solidFill>
                  <a:srgbClr val="1F5669"/>
                </a:solidFill>
                <a:latin typeface="Calibri"/>
                <a:cs typeface="Calibri"/>
              </a:rPr>
              <a:t>P.E. </a:t>
            </a:r>
            <a:r>
              <a:rPr dirty="0" spc="-10">
                <a:solidFill>
                  <a:srgbClr val="1F5669"/>
                </a:solidFill>
                <a:latin typeface="Calibri"/>
                <a:cs typeface="Calibri"/>
                <a:hlinkClick r:id="rId2"/>
              </a:rPr>
              <a:t>Jaakko.Jyrkama@RinkerPipe.com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12302" y="3025640"/>
            <a:ext cx="4835525" cy="2555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112010" marR="688975" indent="-795655">
              <a:lnSpc>
                <a:spcPct val="120400"/>
              </a:lnSpc>
              <a:spcBef>
                <a:spcPts val="95"/>
              </a:spcBef>
            </a:pPr>
            <a:r>
              <a:rPr dirty="0" u="sng" sz="23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48”</a:t>
            </a:r>
            <a:r>
              <a:rPr dirty="0" u="sng" sz="2300" spc="3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3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Profile</a:t>
            </a:r>
            <a:r>
              <a:rPr dirty="0" u="sng" sz="2300" spc="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3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Class</a:t>
            </a:r>
            <a:r>
              <a:rPr dirty="0" u="sng" sz="2300" spc="1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3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IV</a:t>
            </a:r>
            <a:r>
              <a:rPr dirty="0" u="sng" sz="2300" spc="-2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300" spc="-2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8’</a:t>
            </a:r>
            <a:r>
              <a:rPr dirty="0" sz="2300" spc="-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D</a:t>
            </a:r>
            <a:r>
              <a:rPr dirty="0" baseline="-20370" sz="2250">
                <a:latin typeface="Arial"/>
                <a:cs typeface="Arial"/>
              </a:rPr>
              <a:t>0.01</a:t>
            </a:r>
            <a:r>
              <a:rPr dirty="0" baseline="-20370" sz="2250" spc="37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2000</a:t>
            </a:r>
            <a:endParaRPr sz="2300">
              <a:latin typeface="Arial"/>
              <a:cs typeface="Arial"/>
            </a:endParaRPr>
          </a:p>
          <a:p>
            <a:pPr marL="2112010">
              <a:lnSpc>
                <a:spcPct val="100000"/>
              </a:lnSpc>
              <a:spcBef>
                <a:spcPts val="555"/>
              </a:spcBef>
            </a:pPr>
            <a:r>
              <a:rPr dirty="0" sz="2300">
                <a:latin typeface="Arial"/>
                <a:cs typeface="Arial"/>
              </a:rPr>
              <a:t>D</a:t>
            </a:r>
            <a:r>
              <a:rPr dirty="0" baseline="-20370" sz="2250">
                <a:latin typeface="Arial"/>
                <a:cs typeface="Arial"/>
              </a:rPr>
              <a:t>ULT</a:t>
            </a:r>
            <a:r>
              <a:rPr dirty="0" baseline="-20370" sz="2250" spc="254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-30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3000</a:t>
            </a:r>
            <a:endParaRPr sz="23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dirty="0" sz="2300" spc="-20">
                <a:latin typeface="Arial"/>
                <a:cs typeface="Arial"/>
              </a:rPr>
              <a:t>Total</a:t>
            </a:r>
            <a:r>
              <a:rPr dirty="0" sz="2300" spc="-5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Load</a:t>
            </a:r>
            <a:r>
              <a:rPr dirty="0" sz="2300" spc="-3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Required:</a:t>
            </a:r>
            <a:endParaRPr sz="2300">
              <a:latin typeface="Arial"/>
              <a:cs typeface="Arial"/>
            </a:endParaRPr>
          </a:p>
          <a:p>
            <a:pPr marL="38100" marR="30480">
              <a:lnSpc>
                <a:spcPct val="120000"/>
              </a:lnSpc>
              <a:spcBef>
                <a:spcPts val="15"/>
              </a:spcBef>
            </a:pPr>
            <a:r>
              <a:rPr dirty="0" sz="2300">
                <a:latin typeface="Arial"/>
                <a:cs typeface="Arial"/>
              </a:rPr>
              <a:t>D</a:t>
            </a:r>
            <a:r>
              <a:rPr dirty="0" baseline="-20370" sz="2250">
                <a:latin typeface="Arial"/>
                <a:cs typeface="Arial"/>
              </a:rPr>
              <a:t>0.01</a:t>
            </a:r>
            <a:r>
              <a:rPr dirty="0" baseline="-20370" sz="2250" spc="382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(48/12)(8)(2000)</a:t>
            </a:r>
            <a:r>
              <a:rPr dirty="0" sz="2300" spc="8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6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64,000</a:t>
            </a:r>
            <a:r>
              <a:rPr dirty="0" sz="2300" spc="50">
                <a:latin typeface="Arial"/>
                <a:cs typeface="Arial"/>
              </a:rPr>
              <a:t> </a:t>
            </a:r>
            <a:r>
              <a:rPr dirty="0" sz="2300" spc="-25">
                <a:latin typeface="Arial"/>
                <a:cs typeface="Arial"/>
              </a:rPr>
              <a:t>lbs </a:t>
            </a:r>
            <a:r>
              <a:rPr dirty="0" sz="2300">
                <a:latin typeface="Arial"/>
                <a:cs typeface="Arial"/>
              </a:rPr>
              <a:t>D</a:t>
            </a:r>
            <a:r>
              <a:rPr dirty="0" baseline="-20370" sz="2250">
                <a:latin typeface="Arial"/>
                <a:cs typeface="Arial"/>
              </a:rPr>
              <a:t>ULT</a:t>
            </a:r>
            <a:r>
              <a:rPr dirty="0" baseline="-20370" sz="2250" spc="3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(48/12)(8)(3000)</a:t>
            </a:r>
            <a:r>
              <a:rPr dirty="0" sz="2300" spc="6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96,000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25">
                <a:latin typeface="Arial"/>
                <a:cs typeface="Arial"/>
              </a:rPr>
              <a:t>lbs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0"/>
              </a:spcBef>
            </a:pPr>
            <a:r>
              <a:rPr dirty="0" spc="-30"/>
              <a:t>D-</a:t>
            </a:r>
            <a:r>
              <a:rPr dirty="0"/>
              <a:t>Load</a:t>
            </a:r>
            <a:r>
              <a:rPr dirty="0" spc="-105"/>
              <a:t> </a:t>
            </a:r>
            <a:r>
              <a:rPr dirty="0"/>
              <a:t>Strength</a:t>
            </a:r>
            <a:r>
              <a:rPr dirty="0" spc="-100"/>
              <a:t> </a:t>
            </a:r>
            <a:r>
              <a:rPr dirty="0" spc="-10"/>
              <a:t>Determination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37916" y="1232915"/>
              <a:ext cx="3575303" cy="530961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128772" y="1222248"/>
              <a:ext cx="3595370" cy="5331460"/>
            </a:xfrm>
            <a:custGeom>
              <a:avLst/>
              <a:gdLst/>
              <a:ahLst/>
              <a:cxnLst/>
              <a:rect l="l" t="t" r="r" b="b"/>
              <a:pathLst>
                <a:path w="3595370" h="5331459">
                  <a:moveTo>
                    <a:pt x="0" y="0"/>
                  </a:moveTo>
                  <a:lnTo>
                    <a:pt x="3595115" y="0"/>
                  </a:lnTo>
                  <a:lnTo>
                    <a:pt x="3595115" y="5330951"/>
                  </a:lnTo>
                  <a:lnTo>
                    <a:pt x="0" y="5330951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0848" y="1203960"/>
              <a:ext cx="7158228" cy="536752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441704" y="1193291"/>
              <a:ext cx="7176770" cy="5389245"/>
            </a:xfrm>
            <a:custGeom>
              <a:avLst/>
              <a:gdLst/>
              <a:ahLst/>
              <a:cxnLst/>
              <a:rect l="l" t="t" r="r" b="b"/>
              <a:pathLst>
                <a:path w="7176770" h="5389245">
                  <a:moveTo>
                    <a:pt x="0" y="0"/>
                  </a:moveTo>
                  <a:lnTo>
                    <a:pt x="7176515" y="0"/>
                  </a:lnTo>
                  <a:lnTo>
                    <a:pt x="7176515" y="5388863"/>
                  </a:lnTo>
                  <a:lnTo>
                    <a:pt x="0" y="5388863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8339" y="1252728"/>
              <a:ext cx="6143243" cy="526999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947672" y="1242059"/>
              <a:ext cx="6164580" cy="5291455"/>
            </a:xfrm>
            <a:custGeom>
              <a:avLst/>
              <a:gdLst/>
              <a:ahLst/>
              <a:cxnLst/>
              <a:rect l="l" t="t" r="r" b="b"/>
              <a:pathLst>
                <a:path w="6164580" h="5291455">
                  <a:moveTo>
                    <a:pt x="0" y="0"/>
                  </a:moveTo>
                  <a:lnTo>
                    <a:pt x="6164579" y="0"/>
                  </a:lnTo>
                  <a:lnTo>
                    <a:pt x="6164579" y="5291327"/>
                  </a:lnTo>
                  <a:lnTo>
                    <a:pt x="0" y="5291327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566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Jaakko.Jyrkama</dc:creator>
  <dc:title>Microsoft PowerPoint - 2024 Reinforcement.pptx</dc:title>
  <dcterms:created xsi:type="dcterms:W3CDTF">2024-01-26T16:29:45Z</dcterms:created>
  <dcterms:modified xsi:type="dcterms:W3CDTF">2024-01-26T16:29:45Z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2024-01-25T00:00:00Z</vt:filetime>
  </property>
  <property fmtid="{D5CDD505-2E9C-101B-9397-08002B2CF9AE}" pid="3" name="LastSaved">
    <vt:filetime>2024-01-26T00:00:00Z</vt:filetime>
  </property>
  <property fmtid="{D5CDD505-2E9C-101B-9397-08002B2CF9AE}" pid="4" name="Producer">
    <vt:lpwstr>Microsoft: Print To PDF</vt:lpwstr>
  </property>
</Properties>
</file>